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media/image12.jpg" ContentType="image/jpg"/>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Lst>
  <p:notesMasterIdLst>
    <p:notesMasterId r:id="rId56"/>
  </p:notesMasterIdLst>
  <p:sldIdLst>
    <p:sldId id="257" r:id="rId2"/>
    <p:sldId id="258" r:id="rId3"/>
    <p:sldId id="259" r:id="rId4"/>
    <p:sldId id="260" r:id="rId5"/>
    <p:sldId id="261" r:id="rId6"/>
    <p:sldId id="262" r:id="rId7"/>
    <p:sldId id="264" r:id="rId8"/>
    <p:sldId id="263" r:id="rId9"/>
    <p:sldId id="265" r:id="rId10"/>
    <p:sldId id="298" r:id="rId11"/>
    <p:sldId id="299" r:id="rId12"/>
    <p:sldId id="300" r:id="rId13"/>
    <p:sldId id="301" r:id="rId14"/>
    <p:sldId id="302" r:id="rId15"/>
    <p:sldId id="303" r:id="rId16"/>
    <p:sldId id="304" r:id="rId17"/>
    <p:sldId id="305" r:id="rId18"/>
    <p:sldId id="306" r:id="rId19"/>
    <p:sldId id="307" r:id="rId20"/>
    <p:sldId id="266" r:id="rId21"/>
    <p:sldId id="267" r:id="rId22"/>
    <p:sldId id="278" r:id="rId23"/>
    <p:sldId id="279" r:id="rId24"/>
    <p:sldId id="280" r:id="rId25"/>
    <p:sldId id="281" r:id="rId26"/>
    <p:sldId id="282" r:id="rId27"/>
    <p:sldId id="283" r:id="rId28"/>
    <p:sldId id="284" r:id="rId29"/>
    <p:sldId id="285" r:id="rId30"/>
    <p:sldId id="286" r:id="rId31"/>
    <p:sldId id="287" r:id="rId32"/>
    <p:sldId id="288" r:id="rId33"/>
    <p:sldId id="290" r:id="rId34"/>
    <p:sldId id="291" r:id="rId35"/>
    <p:sldId id="292" r:id="rId36"/>
    <p:sldId id="293" r:id="rId37"/>
    <p:sldId id="294" r:id="rId38"/>
    <p:sldId id="295" r:id="rId39"/>
    <p:sldId id="296" r:id="rId40"/>
    <p:sldId id="297" r:id="rId41"/>
    <p:sldId id="308" r:id="rId42"/>
    <p:sldId id="309" r:id="rId43"/>
    <p:sldId id="310" r:id="rId44"/>
    <p:sldId id="311" r:id="rId45"/>
    <p:sldId id="312" r:id="rId46"/>
    <p:sldId id="313" r:id="rId47"/>
    <p:sldId id="314" r:id="rId48"/>
    <p:sldId id="315" r:id="rId49"/>
    <p:sldId id="316" r:id="rId50"/>
    <p:sldId id="317" r:id="rId51"/>
    <p:sldId id="318" r:id="rId52"/>
    <p:sldId id="319" r:id="rId53"/>
    <p:sldId id="320" r:id="rId54"/>
    <p:sldId id="321" r:id="rId5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C32A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1"/>
    <p:restoredTop sz="94694"/>
  </p:normalViewPr>
  <p:slideViewPr>
    <p:cSldViewPr snapToGrid="0" snapToObjects="1">
      <p:cViewPr varScale="1">
        <p:scale>
          <a:sx n="138" d="100"/>
          <a:sy n="138" d="100"/>
        </p:scale>
        <p:origin x="81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CB470D-759B-E046-8860-86D0958A03F3}" type="datetimeFigureOut">
              <a:rPr lang="en-US" smtClean="0"/>
              <a:t>8/13/20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7DFF75-0C09-2542-8FBE-359F0653782C}" type="slidenum">
              <a:rPr lang="en-US" smtClean="0"/>
              <a:t>‹#›</a:t>
            </a:fld>
            <a:endParaRPr lang="en-US"/>
          </a:p>
        </p:txBody>
      </p:sp>
    </p:spTree>
    <p:extLst>
      <p:ext uri="{BB962C8B-B14F-4D97-AF65-F5344CB8AC3E}">
        <p14:creationId xmlns:p14="http://schemas.microsoft.com/office/powerpoint/2010/main" val="3820889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1</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2821313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8466128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6826240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4</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7805592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5</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5355095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6</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4003987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7</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5349733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8</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2776165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9</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6093947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22</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5181800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32</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7316787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33</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40744129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34</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960515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35</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8228449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36</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7473266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39</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4986715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40</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40395866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41</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8196339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48</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72204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49</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6057241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50</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4018932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51</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814520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52</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3358451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53</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729581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54</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4037412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203608-41CE-B54D-AE32-7F2FFE27282E}" type="datetimeFigureOut">
              <a:rPr lang="en-US" smtClean="0"/>
              <a:t>8/13/20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2673226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203608-41CE-B54D-AE32-7F2FFE27282E}" type="datetimeFigureOut">
              <a:rPr lang="en-US" smtClean="0"/>
              <a:t>8/13/20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1227948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203608-41CE-B54D-AE32-7F2FFE27282E}" type="datetimeFigureOut">
              <a:rPr lang="en-US" smtClean="0"/>
              <a:t>8/13/20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4183420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203608-41CE-B54D-AE32-7F2FFE27282E}" type="datetimeFigureOut">
              <a:rPr lang="en-US" smtClean="0"/>
              <a:t>8/13/20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108367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203608-41CE-B54D-AE32-7F2FFE27282E}" type="datetimeFigureOut">
              <a:rPr lang="en-US" smtClean="0"/>
              <a:t>8/13/20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131197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203608-41CE-B54D-AE32-7F2FFE27282E}" type="datetimeFigureOut">
              <a:rPr lang="en-US" smtClean="0"/>
              <a:t>8/13/20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3041273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203608-41CE-B54D-AE32-7F2FFE27282E}" type="datetimeFigureOut">
              <a:rPr lang="en-US" smtClean="0"/>
              <a:t>8/13/20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2777759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203608-41CE-B54D-AE32-7F2FFE27282E}" type="datetimeFigureOut">
              <a:rPr lang="en-US" smtClean="0"/>
              <a:t>8/13/20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38005905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203608-41CE-B54D-AE32-7F2FFE27282E}" type="datetimeFigureOut">
              <a:rPr lang="en-US" smtClean="0"/>
              <a:t>8/13/20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1723399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203608-41CE-B54D-AE32-7F2FFE27282E}" type="datetimeFigureOut">
              <a:rPr lang="en-US" smtClean="0"/>
              <a:t>8/13/20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38279053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203608-41CE-B54D-AE32-7F2FFE27282E}" type="datetimeFigureOut">
              <a:rPr lang="en-US" smtClean="0"/>
              <a:t>8/13/20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38356154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4" name="Picture 6" descr="NCDOT_PowerPoint_Template-04.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2413"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hasCustomPrompt="1"/>
          </p:nvPr>
        </p:nvSpPr>
        <p:spPr>
          <a:xfrm>
            <a:off x="397918" y="3831921"/>
            <a:ext cx="8271945" cy="1219200"/>
          </a:xfrm>
        </p:spPr>
        <p:txBody>
          <a:bodyPr/>
          <a:lstStyle>
            <a:lvl1pPr algn="l">
              <a:defRPr baseline="0">
                <a:solidFill>
                  <a:schemeClr val="tx1">
                    <a:lumMod val="65000"/>
                    <a:lumOff val="35000"/>
                  </a:schemeClr>
                </a:solidFill>
              </a:defRPr>
            </a:lvl1pPr>
          </a:lstStyle>
          <a:p>
            <a:r>
              <a:rPr lang="en-US" dirty="0"/>
              <a:t>Click to edit presentation name</a:t>
            </a:r>
          </a:p>
        </p:txBody>
      </p:sp>
      <p:sp>
        <p:nvSpPr>
          <p:cNvPr id="3" name="Subtitle 2"/>
          <p:cNvSpPr>
            <a:spLocks noGrp="1"/>
          </p:cNvSpPr>
          <p:nvPr>
            <p:ph type="subTitle" idx="1" hasCustomPrompt="1"/>
          </p:nvPr>
        </p:nvSpPr>
        <p:spPr>
          <a:xfrm>
            <a:off x="397919" y="5105400"/>
            <a:ext cx="6400800" cy="660400"/>
          </a:xfrm>
        </p:spPr>
        <p:txBody>
          <a:bodyPr/>
          <a:lstStyle>
            <a:lvl1pPr marL="0" indent="0" algn="l">
              <a:buNone/>
              <a:defRPr baseline="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presenter name</a:t>
            </a:r>
          </a:p>
        </p:txBody>
      </p:sp>
      <p:sp>
        <p:nvSpPr>
          <p:cNvPr id="6" name="Text Placeholder 5"/>
          <p:cNvSpPr>
            <a:spLocks noGrp="1"/>
          </p:cNvSpPr>
          <p:nvPr>
            <p:ph type="body" sz="quarter" idx="10" hasCustomPrompt="1"/>
          </p:nvPr>
        </p:nvSpPr>
        <p:spPr>
          <a:xfrm>
            <a:off x="398463" y="5854700"/>
            <a:ext cx="6650037" cy="546100"/>
          </a:xfrm>
        </p:spPr>
        <p:txBody>
          <a:bodyPr/>
          <a:lstStyle>
            <a:lvl1pPr marL="0" indent="0">
              <a:buNone/>
              <a:defRPr/>
            </a:lvl1pPr>
          </a:lstStyle>
          <a:p>
            <a:pPr lvl="0"/>
            <a:r>
              <a:rPr lang="en-US" dirty="0"/>
              <a:t>Click to edit date</a:t>
            </a:r>
          </a:p>
        </p:txBody>
      </p:sp>
    </p:spTree>
    <p:extLst>
      <p:ext uri="{BB962C8B-B14F-4D97-AF65-F5344CB8AC3E}">
        <p14:creationId xmlns:p14="http://schemas.microsoft.com/office/powerpoint/2010/main" val="14540074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Text &amp; Medi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595959"/>
                </a:solidFill>
                <a:latin typeface="Arial"/>
                <a:cs typeface="Arial"/>
              </a:defRPr>
            </a:lvl1pPr>
          </a:lstStyle>
          <a:p>
            <a:r>
              <a:rPr lang="en-US"/>
              <a:t>Click to edit Master title style</a:t>
            </a:r>
            <a:endParaRPr lang="en-US" dirty="0"/>
          </a:p>
        </p:txBody>
      </p:sp>
      <p:sp>
        <p:nvSpPr>
          <p:cNvPr id="9" name="Text Placeholder 8"/>
          <p:cNvSpPr>
            <a:spLocks noGrp="1"/>
          </p:cNvSpPr>
          <p:nvPr>
            <p:ph type="body" sz="quarter" idx="12" hasCustomPrompt="1"/>
          </p:nvPr>
        </p:nvSpPr>
        <p:spPr>
          <a:xfrm>
            <a:off x="4838701" y="88900"/>
            <a:ext cx="3848100" cy="273050"/>
          </a:xfrm>
        </p:spPr>
        <p:txBody>
          <a:bodyPr/>
          <a:lstStyle>
            <a:lvl1pPr marL="0" indent="0" algn="r">
              <a:buNone/>
              <a:defRPr sz="1400">
                <a:solidFill>
                  <a:schemeClr val="bg1"/>
                </a:solidFill>
              </a:defRPr>
            </a:lvl1pPr>
          </a:lstStyle>
          <a:p>
            <a:pPr lvl="0"/>
            <a:r>
              <a:rPr lang="en-US" dirty="0"/>
              <a:t>Click to edit presentation title</a:t>
            </a:r>
          </a:p>
        </p:txBody>
      </p:sp>
      <p:sp>
        <p:nvSpPr>
          <p:cNvPr id="6" name="Content Placeholder 5"/>
          <p:cNvSpPr>
            <a:spLocks noGrp="1"/>
          </p:cNvSpPr>
          <p:nvPr>
            <p:ph sz="quarter" idx="13"/>
          </p:nvPr>
        </p:nvSpPr>
        <p:spPr>
          <a:xfrm>
            <a:off x="457200" y="1752600"/>
            <a:ext cx="8229600" cy="4514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4"/>
          </p:nvPr>
        </p:nvSpPr>
        <p:spPr/>
        <p:txBody>
          <a:bodyPr/>
          <a:lstStyle>
            <a:lvl1pPr>
              <a:defRPr/>
            </a:lvl1pPr>
          </a:lstStyle>
          <a:p>
            <a:pPr>
              <a:defRPr/>
            </a:pPr>
            <a:fld id="{B3DAFCE5-0C67-4A53-8F92-3CAC2938318C}" type="slidenum">
              <a:rPr lang="en-US" altLang="en-US"/>
              <a:pPr>
                <a:defRPr/>
              </a:pPr>
              <a:t>‹#›</a:t>
            </a:fld>
            <a:endParaRPr lang="en-US" altLang="en-US"/>
          </a:p>
        </p:txBody>
      </p:sp>
    </p:spTree>
    <p:extLst>
      <p:ext uri="{BB962C8B-B14F-4D97-AF65-F5344CB8AC3E}">
        <p14:creationId xmlns:p14="http://schemas.microsoft.com/office/powerpoint/2010/main" val="1341335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203608-41CE-B54D-AE32-7F2FFE27282E}" type="datetimeFigureOut">
              <a:rPr lang="en-US" smtClean="0"/>
              <a:t>8/13/20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28C00F-252F-2942-A16D-65EC7BC639F4}" type="slidenum">
              <a:rPr lang="en-US" smtClean="0"/>
              <a:t>‹#›</a:t>
            </a:fld>
            <a:endParaRPr lang="en-US"/>
          </a:p>
        </p:txBody>
      </p:sp>
    </p:spTree>
    <p:extLst>
      <p:ext uri="{BB962C8B-B14F-4D97-AF65-F5344CB8AC3E}">
        <p14:creationId xmlns:p14="http://schemas.microsoft.com/office/powerpoint/2010/main" val="180101816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tif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tiff"/><Relationship Id="rId5" Type="http://schemas.openxmlformats.org/officeDocument/2006/relationships/image" Target="../media/image4.tiff"/><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7.jp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hyperlink" Target="mailto:kltaylor@ncdot.gov" TargetMode="External"/><Relationship Id="rId2" Type="http://schemas.openxmlformats.org/officeDocument/2006/relationships/hyperlink" Target="mailto:kmorrow@ncdot.gov" TargetMode="Externa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s://www.ncleg.gov/Sessions/2019/Bills/House/PDF/H77v8.pdf" TargetMode="External"/><Relationship Id="rId4" Type="http://schemas.openxmlformats.org/officeDocument/2006/relationships/image" Target="../media/image3.jpeg"/></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hyperlink" Target="https://www.ncleg.net/PED/Reports/documents/DOT_InternalAudit/DOT_InternalAudit_Report.pdf" TargetMode="External"/><Relationship Id="rId4" Type="http://schemas.openxmlformats.org/officeDocument/2006/relationships/image" Target="../media/image3.jpeg"/></Relationships>
</file>

<file path=ppt/slides/_rels/slide3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image" Target="../media/image3.jpeg"/></Relationships>
</file>

<file path=ppt/slides/_rels/slide4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43.xml.rels><?xml version="1.0" encoding="UTF-8" standalone="yes"?>
<Relationships xmlns="http://schemas.openxmlformats.org/package/2006/relationships"><Relationship Id="rId2" Type="http://schemas.openxmlformats.org/officeDocument/2006/relationships/hyperlink" Target="mailto:nagainey@ncdot.gov" TargetMode="Externa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45.xml.rels><?xml version="1.0" encoding="UTF-8" standalone="yes"?>
<Relationships xmlns="http://schemas.openxmlformats.org/package/2006/relationships"><Relationship Id="rId2" Type="http://schemas.openxmlformats.org/officeDocument/2006/relationships/hyperlink" Target="mailto:nagainey@ncdot.gov" TargetMode="Externa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hyperlink" Target="https://connect.ncdot.gov/projects/planning/FeasibilityStudiesDocuments/Feasibility-Study_1604A_Report_2018.pdf" TargetMode="External"/><Relationship Id="rId4" Type="http://schemas.openxmlformats.org/officeDocument/2006/relationships/image" Target="../media/image22.png"/></Relationships>
</file>

<file path=ppt/slides/_rels/slide4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4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7999"/>
          </a:xfrm>
          <a:prstGeom prst="rect">
            <a:avLst/>
          </a:prstGeom>
          <a:noFill/>
          <a:ln w="9525">
            <a:noFill/>
            <a:miter lim="800000"/>
            <a:headEnd/>
            <a:tailEnd/>
          </a:ln>
        </p:spPr>
      </p:pic>
      <p:sp>
        <p:nvSpPr>
          <p:cNvPr id="160771" name="Text Box 12"/>
          <p:cNvSpPr txBox="1">
            <a:spLocks noChangeArrowheads="1"/>
          </p:cNvSpPr>
          <p:nvPr/>
        </p:nvSpPr>
        <p:spPr bwMode="auto">
          <a:xfrm>
            <a:off x="471056" y="1458738"/>
            <a:ext cx="8059202" cy="2804606"/>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Upper Coastal Plain Rural Planning Organization (UCPRPO)</a:t>
            </a:r>
          </a:p>
          <a:p>
            <a:pPr algn="ctr">
              <a:spcBef>
                <a:spcPct val="50000"/>
              </a:spcBef>
            </a:pPr>
            <a:r>
              <a:rPr lang="en-US" altLang="en-US" sz="2700" b="1" dirty="0">
                <a:latin typeface="Calibri" pitchFamily="34" charset="0"/>
              </a:rPr>
              <a:t> TCC Meeting</a:t>
            </a:r>
            <a:br>
              <a:rPr lang="en-US" altLang="en-US" sz="2700" b="1" dirty="0">
                <a:latin typeface="Calibri" pitchFamily="34" charset="0"/>
              </a:rPr>
            </a:br>
            <a:r>
              <a:rPr lang="en-US" altLang="en-US" sz="2400" b="1" dirty="0">
                <a:latin typeface="Calibri" pitchFamily="34" charset="0"/>
              </a:rPr>
              <a:t>September 1, 2020</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endParaRPr lang="en-US" altLang="en-US"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6" y="131672"/>
            <a:ext cx="2571750" cy="417909"/>
          </a:xfrm>
          <a:prstGeom prst="rect">
            <a:avLst/>
          </a:prstGeom>
          <a:noFill/>
          <a:ln w="9525">
            <a:noFill/>
            <a:miter lim="800000"/>
            <a:headEnd/>
            <a:tailEnd/>
          </a:ln>
        </p:spPr>
      </p:pic>
      <p:sp>
        <p:nvSpPr>
          <p:cNvPr id="160773" name="Content Placeholder 2"/>
          <p:cNvSpPr>
            <a:spLocks noGrp="1"/>
          </p:cNvSpPr>
          <p:nvPr>
            <p:ph idx="1"/>
          </p:nvPr>
        </p:nvSpPr>
        <p:spPr>
          <a:xfrm>
            <a:off x="332509" y="4184073"/>
            <a:ext cx="8668805" cy="2149600"/>
          </a:xfrm>
        </p:spPr>
        <p:txBody>
          <a:bodyPr>
            <a:normAutofit/>
          </a:bodyPr>
          <a:lstStyle/>
          <a:p>
            <a:pPr marL="0" indent="0" algn="ctr">
              <a:buNone/>
            </a:pPr>
            <a:r>
              <a:rPr lang="en-US" dirty="0">
                <a:latin typeface="Calibri" pitchFamily="34" charset="0"/>
              </a:rPr>
              <a:t>The meeting will begin at 2:00 PM</a:t>
            </a:r>
          </a:p>
          <a:p>
            <a:pPr marL="0" indent="0" algn="ctr">
              <a:buNone/>
            </a:pPr>
            <a:endParaRPr lang="en-US" dirty="0">
              <a:latin typeface="Calibri" pitchFamily="34" charset="0"/>
            </a:endParaRPr>
          </a:p>
          <a:p>
            <a:pPr marL="0" indent="0" algn="ctr">
              <a:buNone/>
            </a:pPr>
            <a:r>
              <a:rPr lang="en-US" dirty="0">
                <a:latin typeface="Calibri" pitchFamily="34" charset="0"/>
              </a:rPr>
              <a:t>Please mute your line if you have not already done so.</a:t>
            </a:r>
          </a:p>
        </p:txBody>
      </p:sp>
    </p:spTree>
    <p:extLst>
      <p:ext uri="{BB962C8B-B14F-4D97-AF65-F5344CB8AC3E}">
        <p14:creationId xmlns:p14="http://schemas.microsoft.com/office/powerpoint/2010/main" val="3242235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166136"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7280" y="124148"/>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 2020</a:t>
            </a: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67448" y="124148"/>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94160" y="1788003"/>
            <a:ext cx="7649840" cy="5069997"/>
          </a:xfrm>
        </p:spPr>
        <p:txBody>
          <a:bodyPr>
            <a:normAutofit/>
          </a:bodyPr>
          <a:lstStyle/>
          <a:p>
            <a:pPr marL="0" indent="0">
              <a:buNone/>
            </a:pPr>
            <a:r>
              <a:rPr lang="en-US" b="1" dirty="0">
                <a:latin typeface="Calibri" pitchFamily="34" charset="0"/>
              </a:rPr>
              <a:t>Meeting Guidelines</a:t>
            </a:r>
          </a:p>
          <a:p>
            <a:r>
              <a:rPr lang="en-US" sz="1800" dirty="0">
                <a:latin typeface="Calibri" pitchFamily="34" charset="0"/>
              </a:rPr>
              <a:t>Please keep your microphone on mute until you are ready to make a comment or ask a questions.</a:t>
            </a:r>
          </a:p>
          <a:p>
            <a:r>
              <a:rPr lang="en-US" sz="1800" dirty="0">
                <a:latin typeface="Calibri" pitchFamily="34" charset="0"/>
              </a:rPr>
              <a:t>Turn your microphone on to speak but remember to turn it off once you have finished.</a:t>
            </a:r>
          </a:p>
          <a:p>
            <a:r>
              <a:rPr lang="en-US" sz="1800" dirty="0">
                <a:latin typeface="Calibri" pitchFamily="34" charset="0"/>
              </a:rPr>
              <a:t>Begin with stating your name so everyone will know who is speaking.</a:t>
            </a:r>
          </a:p>
          <a:p>
            <a:r>
              <a:rPr lang="en-US" sz="1800" dirty="0">
                <a:latin typeface="Calibri" pitchFamily="34" charset="0"/>
              </a:rPr>
              <a:t>You may use the chat feature to send a note. The chat will be checked, but but please get my attention if I fail to respond quickly.</a:t>
            </a:r>
          </a:p>
          <a:p>
            <a:r>
              <a:rPr lang="en-US" sz="1800" dirty="0">
                <a:latin typeface="Calibri" pitchFamily="34" charset="0"/>
              </a:rPr>
              <a:t>All votes will be completed by roll call as per NCGS 166A-19.24(b)(5). When the chair calls for a a vote, I will call roll and ask each person to respond with a ‘yes’ or ‘no’.</a:t>
            </a:r>
          </a:p>
          <a:p>
            <a:r>
              <a:rPr lang="en-US" sz="1800" dirty="0">
                <a:latin typeface="Calibri" pitchFamily="34" charset="0"/>
              </a:rPr>
              <a:t>Please remember to mute yourself again after roll call.</a:t>
            </a:r>
          </a:p>
          <a:p>
            <a:pPr marL="0" indent="0">
              <a:buNone/>
            </a:pPr>
            <a:endParaRPr lang="en-US" sz="1500" dirty="0">
              <a:latin typeface="Calibri" pitchFamily="34" charset="0"/>
            </a:endParaRPr>
          </a:p>
        </p:txBody>
      </p:sp>
      <p:pic>
        <p:nvPicPr>
          <p:cNvPr id="2" name="Picture 1">
            <a:extLst>
              <a:ext uri="{FF2B5EF4-FFF2-40B4-BE49-F238E27FC236}">
                <a16:creationId xmlns:a16="http://schemas.microsoft.com/office/drawing/2014/main" id="{EBD2B3F0-4181-C847-A7E5-F2A7D73D6F6F}"/>
              </a:ext>
            </a:extLst>
          </p:cNvPr>
          <p:cNvPicPr>
            <a:picLocks noChangeAspect="1"/>
          </p:cNvPicPr>
          <p:nvPr/>
        </p:nvPicPr>
        <p:blipFill>
          <a:blip r:embed="rId5"/>
          <a:stretch>
            <a:fillRect/>
          </a:stretch>
        </p:blipFill>
        <p:spPr>
          <a:xfrm>
            <a:off x="93986" y="2207612"/>
            <a:ext cx="933450" cy="942975"/>
          </a:xfrm>
          <a:prstGeom prst="rect">
            <a:avLst/>
          </a:prstGeom>
        </p:spPr>
      </p:pic>
      <p:sp>
        <p:nvSpPr>
          <p:cNvPr id="3" name="Rectangle 2">
            <a:extLst>
              <a:ext uri="{FF2B5EF4-FFF2-40B4-BE49-F238E27FC236}">
                <a16:creationId xmlns:a16="http://schemas.microsoft.com/office/drawing/2014/main" id="{84F05A1A-8D90-6849-83EC-70CABC71FA36}"/>
              </a:ext>
            </a:extLst>
          </p:cNvPr>
          <p:cNvSpPr/>
          <p:nvPr/>
        </p:nvSpPr>
        <p:spPr>
          <a:xfrm>
            <a:off x="7280" y="3235835"/>
            <a:ext cx="1588038" cy="507831"/>
          </a:xfrm>
          <a:prstGeom prst="rect">
            <a:avLst/>
          </a:prstGeom>
        </p:spPr>
        <p:txBody>
          <a:bodyPr wrap="square">
            <a:spAutoFit/>
          </a:bodyPr>
          <a:lstStyle/>
          <a:p>
            <a:r>
              <a:rPr lang="en-US" sz="1350" b="1" dirty="0">
                <a:solidFill>
                  <a:srgbClr val="FF0000"/>
                </a:solidFill>
              </a:rPr>
              <a:t>Please keep microphone muted</a:t>
            </a:r>
          </a:p>
        </p:txBody>
      </p:sp>
      <p:pic>
        <p:nvPicPr>
          <p:cNvPr id="4" name="Picture 3">
            <a:extLst>
              <a:ext uri="{FF2B5EF4-FFF2-40B4-BE49-F238E27FC236}">
                <a16:creationId xmlns:a16="http://schemas.microsoft.com/office/drawing/2014/main" id="{0BDBD578-472E-E44C-A962-B6083AB9A491}"/>
              </a:ext>
            </a:extLst>
          </p:cNvPr>
          <p:cNvPicPr>
            <a:picLocks noChangeAspect="1"/>
          </p:cNvPicPr>
          <p:nvPr/>
        </p:nvPicPr>
        <p:blipFill>
          <a:blip r:embed="rId6"/>
          <a:stretch>
            <a:fillRect/>
          </a:stretch>
        </p:blipFill>
        <p:spPr>
          <a:xfrm>
            <a:off x="166136" y="4015945"/>
            <a:ext cx="1085850" cy="1085850"/>
          </a:xfrm>
          <a:prstGeom prst="rect">
            <a:avLst/>
          </a:prstGeom>
        </p:spPr>
      </p:pic>
      <p:sp>
        <p:nvSpPr>
          <p:cNvPr id="5" name="Rectangle 4">
            <a:extLst>
              <a:ext uri="{FF2B5EF4-FFF2-40B4-BE49-F238E27FC236}">
                <a16:creationId xmlns:a16="http://schemas.microsoft.com/office/drawing/2014/main" id="{21387E93-EAC7-6F41-9694-11CD117E75C5}"/>
              </a:ext>
            </a:extLst>
          </p:cNvPr>
          <p:cNvSpPr/>
          <p:nvPr/>
        </p:nvSpPr>
        <p:spPr>
          <a:xfrm>
            <a:off x="0" y="5151949"/>
            <a:ext cx="1263487" cy="300082"/>
          </a:xfrm>
          <a:prstGeom prst="rect">
            <a:avLst/>
          </a:prstGeom>
        </p:spPr>
        <p:txBody>
          <a:bodyPr wrap="none">
            <a:spAutoFit/>
          </a:bodyPr>
          <a:lstStyle/>
          <a:p>
            <a:r>
              <a:rPr lang="en-US" sz="1350" dirty="0"/>
              <a:t>Chat is enabled</a:t>
            </a:r>
          </a:p>
        </p:txBody>
      </p:sp>
      <p:pic>
        <p:nvPicPr>
          <p:cNvPr id="6" name="Picture 5">
            <a:extLst>
              <a:ext uri="{FF2B5EF4-FFF2-40B4-BE49-F238E27FC236}">
                <a16:creationId xmlns:a16="http://schemas.microsoft.com/office/drawing/2014/main" id="{9904DB80-A0C2-2344-96B2-E083995C7714}"/>
              </a:ext>
            </a:extLst>
          </p:cNvPr>
          <p:cNvPicPr>
            <a:picLocks noChangeAspect="1"/>
          </p:cNvPicPr>
          <p:nvPr/>
        </p:nvPicPr>
        <p:blipFill>
          <a:blip r:embed="rId7"/>
          <a:stretch>
            <a:fillRect/>
          </a:stretch>
        </p:blipFill>
        <p:spPr>
          <a:xfrm>
            <a:off x="7164065" y="5239912"/>
            <a:ext cx="971550" cy="971550"/>
          </a:xfrm>
          <a:prstGeom prst="rect">
            <a:avLst/>
          </a:prstGeom>
        </p:spPr>
      </p:pic>
    </p:spTree>
    <p:extLst>
      <p:ext uri="{BB962C8B-B14F-4D97-AF65-F5344CB8AC3E}">
        <p14:creationId xmlns:p14="http://schemas.microsoft.com/office/powerpoint/2010/main" val="14923418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1"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1" y="131878"/>
            <a:ext cx="3994322" cy="1627360"/>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 2020</a:t>
            </a:r>
          </a:p>
          <a:p>
            <a:pPr algn="ctr">
              <a:spcBef>
                <a:spcPct val="50000"/>
              </a:spcBef>
            </a:pPr>
            <a:endParaRPr lang="en-US" altLang="en-US"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3" y="251537"/>
            <a:ext cx="2571750" cy="417909"/>
          </a:xfrm>
          <a:prstGeom prst="rect">
            <a:avLst/>
          </a:prstGeom>
          <a:noFill/>
          <a:ln w="9525">
            <a:noFill/>
            <a:miter lim="800000"/>
            <a:headEnd/>
            <a:tailEnd/>
          </a:ln>
        </p:spPr>
      </p:pic>
      <p:sp>
        <p:nvSpPr>
          <p:cNvPr id="160773" name="Content Placeholder 2"/>
          <p:cNvSpPr>
            <a:spLocks noGrp="1"/>
          </p:cNvSpPr>
          <p:nvPr>
            <p:ph idx="1"/>
          </p:nvPr>
        </p:nvSpPr>
        <p:spPr>
          <a:xfrm>
            <a:off x="860541" y="2271346"/>
            <a:ext cx="7649840" cy="3665670"/>
          </a:xfrm>
        </p:spPr>
        <p:txBody>
          <a:bodyPr>
            <a:normAutofit/>
          </a:bodyPr>
          <a:lstStyle/>
          <a:p>
            <a:pPr marL="0" indent="0">
              <a:buNone/>
            </a:pPr>
            <a:r>
              <a:rPr lang="en-US" sz="2400" b="1" dirty="0">
                <a:latin typeface="Calibri" pitchFamily="34" charset="0"/>
              </a:rPr>
              <a:t>1. Welcome &amp; Introductions – James Diggs – TCC Chair</a:t>
            </a:r>
          </a:p>
          <a:p>
            <a:pPr marL="0" indent="0">
              <a:buNone/>
            </a:pPr>
            <a:endParaRPr lang="en-US" b="1" dirty="0">
              <a:latin typeface="Calibri" pitchFamily="34" charset="0"/>
            </a:endParaRPr>
          </a:p>
          <a:p>
            <a:r>
              <a:rPr lang="en-US" sz="2400" dirty="0">
                <a:latin typeface="Calibri" pitchFamily="34" charset="0"/>
              </a:rPr>
              <a:t>ROLL CALL</a:t>
            </a:r>
          </a:p>
          <a:p>
            <a:pPr marL="0" indent="0">
              <a:buNone/>
            </a:pPr>
            <a:endParaRPr lang="en-US" sz="2400" dirty="0">
              <a:latin typeface="Calibri" pitchFamily="34" charset="0"/>
            </a:endParaRPr>
          </a:p>
          <a:p>
            <a:pPr marL="0" indent="0">
              <a:buNone/>
            </a:pPr>
            <a:endParaRPr lang="en-US" sz="2400" dirty="0">
              <a:latin typeface="Calibri" pitchFamily="34" charset="0"/>
            </a:endParaRPr>
          </a:p>
          <a:p>
            <a:pPr marL="0" indent="0">
              <a:buNone/>
            </a:pPr>
            <a:r>
              <a:rPr lang="en-US" sz="2400" b="1" dirty="0">
                <a:latin typeface="Calibri" pitchFamily="34" charset="0"/>
              </a:rPr>
              <a:t>2. REVIEW AGENDA FOR ADDITIONS OR CORRECTIONS</a:t>
            </a: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11548201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 2020</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737981" y="2973169"/>
            <a:ext cx="7668039" cy="2262023"/>
          </a:xfrm>
        </p:spPr>
        <p:txBody>
          <a:bodyPr>
            <a:normAutofit/>
          </a:bodyPr>
          <a:lstStyle/>
          <a:p>
            <a:pPr marL="0" indent="0">
              <a:buNone/>
            </a:pPr>
            <a:r>
              <a:rPr lang="en-US" sz="2700" b="1" dirty="0">
                <a:latin typeface="Calibri" pitchFamily="34" charset="0"/>
              </a:rPr>
              <a:t>3. APPROVAL OF UCPRPO TCC MEETING MINUTES</a:t>
            </a:r>
          </a:p>
          <a:p>
            <a:pPr marL="0" indent="0">
              <a:buNone/>
            </a:pPr>
            <a:r>
              <a:rPr lang="en-US" sz="1500" dirty="0">
                <a:latin typeface="Calibri" pitchFamily="34" charset="0"/>
              </a:rPr>
              <a:t>Review and approval of the March 3, 2020 minutes with a motion and second….. Then roll call</a:t>
            </a:r>
          </a:p>
          <a:p>
            <a:pPr marL="0" indent="0">
              <a:buNone/>
            </a:pPr>
            <a:endParaRPr lang="en-US" b="1" dirty="0">
              <a:latin typeface="Calibri" pitchFamily="34" charset="0"/>
            </a:endParaRPr>
          </a:p>
          <a:p>
            <a:pPr marL="0" indent="0">
              <a:buNone/>
            </a:pPr>
            <a:endParaRPr lang="en-US" sz="2400" dirty="0">
              <a:latin typeface="Calibri" pitchFamily="34" charset="0"/>
            </a:endParaRP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914660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 2020</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65538" y="2973169"/>
            <a:ext cx="8240482" cy="2262023"/>
          </a:xfrm>
        </p:spPr>
        <p:txBody>
          <a:bodyPr>
            <a:normAutofit/>
          </a:bodyPr>
          <a:lstStyle/>
          <a:p>
            <a:pPr marL="0" indent="0">
              <a:buNone/>
            </a:pPr>
            <a:r>
              <a:rPr lang="en-US" sz="2700" b="1" dirty="0">
                <a:latin typeface="Calibri" pitchFamily="34" charset="0"/>
              </a:rPr>
              <a:t>4. Member updates from members around the Region</a:t>
            </a:r>
          </a:p>
          <a:p>
            <a:pPr marL="0" indent="0">
              <a:buNone/>
            </a:pPr>
            <a:r>
              <a:rPr lang="en-US" sz="1500" dirty="0">
                <a:latin typeface="Calibri" pitchFamily="34" charset="0"/>
              </a:rPr>
              <a:t>Roll call will be completed to allow each member an opportunity to provide updates from each member jurisdiction.</a:t>
            </a:r>
          </a:p>
          <a:p>
            <a:pPr marL="0" indent="0">
              <a:buNone/>
            </a:pPr>
            <a:endParaRPr lang="en-US" sz="2400" dirty="0">
              <a:latin typeface="Calibri" pitchFamily="34" charset="0"/>
            </a:endParaRP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33382969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46711"/>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 2020</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66370"/>
            <a:ext cx="2571750" cy="417909"/>
          </a:xfrm>
          <a:prstGeom prst="rect">
            <a:avLst/>
          </a:prstGeom>
          <a:noFill/>
          <a:ln w="9525">
            <a:noFill/>
            <a:miter lim="800000"/>
            <a:headEnd/>
            <a:tailEnd/>
          </a:ln>
        </p:spPr>
      </p:pic>
      <p:sp>
        <p:nvSpPr>
          <p:cNvPr id="160773" name="Content Placeholder 2"/>
          <p:cNvSpPr>
            <a:spLocks noGrp="1"/>
          </p:cNvSpPr>
          <p:nvPr>
            <p:ph idx="1"/>
          </p:nvPr>
        </p:nvSpPr>
        <p:spPr>
          <a:xfrm>
            <a:off x="245994" y="2101011"/>
            <a:ext cx="8661952" cy="3631382"/>
          </a:xfrm>
        </p:spPr>
        <p:txBody>
          <a:bodyPr>
            <a:normAutofit fontScale="92500" lnSpcReduction="20000"/>
          </a:bodyPr>
          <a:lstStyle/>
          <a:p>
            <a:pPr marL="0" indent="0">
              <a:buNone/>
            </a:pPr>
            <a:r>
              <a:rPr lang="en-US" sz="2700" b="1" dirty="0">
                <a:latin typeface="Calibri" pitchFamily="34" charset="0"/>
              </a:rPr>
              <a:t>5. Chair/Vice Chair Election for FY2021</a:t>
            </a:r>
          </a:p>
          <a:p>
            <a:pPr marL="0" indent="0">
              <a:buNone/>
            </a:pPr>
            <a:r>
              <a:rPr lang="en-US" sz="1500" dirty="0">
                <a:latin typeface="Calibri" pitchFamily="34" charset="0"/>
              </a:rPr>
              <a:t>UCPRPO TCC Bylaws state:</a:t>
            </a:r>
          </a:p>
          <a:p>
            <a:pPr marL="0" indent="0">
              <a:buNone/>
            </a:pPr>
            <a:r>
              <a:rPr lang="en-US" sz="1500" dirty="0">
                <a:latin typeface="Calibri" pitchFamily="34" charset="0"/>
              </a:rPr>
              <a:t>“The officers of the RTCC will consist of a Chairman and a Vice-Chairman serving annual terms, but limited to two (2) consecutive terms.”</a:t>
            </a:r>
          </a:p>
          <a:p>
            <a:pPr marL="0" indent="0">
              <a:buNone/>
            </a:pPr>
            <a:endParaRPr lang="en-US" sz="1500" dirty="0">
              <a:latin typeface="Calibri" pitchFamily="34" charset="0"/>
            </a:endParaRPr>
          </a:p>
          <a:p>
            <a:pPr marL="0" indent="0">
              <a:buNone/>
            </a:pPr>
            <a:r>
              <a:rPr lang="en-US" sz="1500" dirty="0">
                <a:latin typeface="Calibri" pitchFamily="34" charset="0"/>
              </a:rPr>
              <a:t>Currently: </a:t>
            </a:r>
          </a:p>
          <a:p>
            <a:pPr marL="0" indent="0">
              <a:buNone/>
            </a:pPr>
            <a:r>
              <a:rPr lang="en-US" sz="1500" dirty="0">
                <a:latin typeface="Calibri" pitchFamily="34" charset="0"/>
              </a:rPr>
              <a:t>James Diggs, Wilson County is serving his first 1-year term as Chair.</a:t>
            </a:r>
          </a:p>
          <a:p>
            <a:pPr marL="0" indent="0">
              <a:buNone/>
            </a:pPr>
            <a:r>
              <a:rPr lang="en-US" sz="1500" dirty="0">
                <a:latin typeface="Calibri" pitchFamily="34" charset="0"/>
              </a:rPr>
              <a:t>Adam Tyson, Nash County is serving his first 1-year term as Vice Chair.</a:t>
            </a:r>
          </a:p>
          <a:p>
            <a:pPr marL="0" indent="0">
              <a:buNone/>
            </a:pPr>
            <a:endParaRPr lang="en-US" sz="1500" dirty="0">
              <a:latin typeface="Calibri" pitchFamily="34" charset="0"/>
            </a:endParaRPr>
          </a:p>
          <a:p>
            <a:pPr marL="0" indent="0">
              <a:buNone/>
            </a:pPr>
            <a:r>
              <a:rPr lang="en-US" sz="3075" b="1" dirty="0">
                <a:latin typeface="Calibri" pitchFamily="34" charset="0"/>
              </a:rPr>
              <a:t>Nominations….</a:t>
            </a:r>
          </a:p>
          <a:p>
            <a:r>
              <a:rPr lang="en-US" sz="1500" b="1" dirty="0">
                <a:latin typeface="Calibri" pitchFamily="34" charset="0"/>
              </a:rPr>
              <a:t>Roll Call for nominated Chair election</a:t>
            </a:r>
          </a:p>
          <a:p>
            <a:r>
              <a:rPr lang="en-US" sz="1500" b="1" dirty="0">
                <a:latin typeface="Calibri" pitchFamily="34" charset="0"/>
              </a:rPr>
              <a:t>Roll Call for nominated Vice-Chair election</a:t>
            </a: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10356844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 2020</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5" y="976910"/>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4" y="1149058"/>
            <a:ext cx="4053991" cy="5544789"/>
          </a:xfrm>
        </p:spPr>
        <p:txBody>
          <a:bodyPr>
            <a:normAutofit/>
          </a:bodyPr>
          <a:lstStyle/>
          <a:p>
            <a:pPr marL="0" indent="0">
              <a:buNone/>
            </a:pPr>
            <a:r>
              <a:rPr lang="en-US" sz="2700" b="1" dirty="0">
                <a:latin typeface="Calibri" pitchFamily="34" charset="0"/>
              </a:rPr>
              <a:t>6. STI P6 Prioritization Update</a:t>
            </a:r>
          </a:p>
          <a:p>
            <a:pPr marL="0" indent="0">
              <a:buNone/>
            </a:pPr>
            <a:r>
              <a:rPr lang="en-US" sz="1500" dirty="0">
                <a:latin typeface="Calibri" pitchFamily="34" charset="0"/>
              </a:rPr>
              <a:t>UCPRPO Projects were submitted into SPOT </a:t>
            </a:r>
            <a:r>
              <a:rPr lang="en-US" sz="1500" dirty="0" err="1">
                <a:latin typeface="Calibri" pitchFamily="34" charset="0"/>
              </a:rPr>
              <a:t>On!ine</a:t>
            </a:r>
            <a:r>
              <a:rPr lang="en-US" sz="1500" dirty="0">
                <a:latin typeface="Calibri" pitchFamily="34" charset="0"/>
              </a:rPr>
              <a:t> before the July 31, 2020 deadline.</a:t>
            </a:r>
          </a:p>
          <a:p>
            <a:pPr marL="0" indent="0">
              <a:buNone/>
            </a:pPr>
            <a:endParaRPr lang="en-US" sz="1500" dirty="0">
              <a:latin typeface="Calibri" pitchFamily="34" charset="0"/>
            </a:endParaRPr>
          </a:p>
          <a:p>
            <a:pPr marL="0" indent="0">
              <a:buNone/>
            </a:pPr>
            <a:r>
              <a:rPr lang="en-US" sz="1500" dirty="0">
                <a:latin typeface="Calibri" pitchFamily="34" charset="0"/>
              </a:rPr>
              <a:t>As per July 30, 2020 NCDOT memo:</a:t>
            </a:r>
          </a:p>
          <a:p>
            <a:pPr marL="0" indent="0">
              <a:buNone/>
            </a:pPr>
            <a:r>
              <a:rPr lang="en-US" sz="1500" dirty="0">
                <a:latin typeface="Calibri" pitchFamily="34" charset="0"/>
              </a:rPr>
              <a:t>“The STIP Unit has done an analysis and determined there will be </a:t>
            </a:r>
            <a:r>
              <a:rPr lang="en-US" sz="1500" b="1" dirty="0">
                <a:solidFill>
                  <a:srgbClr val="FF0000"/>
                </a:solidFill>
                <a:latin typeface="Calibri" pitchFamily="34" charset="0"/>
              </a:rPr>
              <a:t>very little funding available for new projects</a:t>
            </a:r>
            <a:r>
              <a:rPr lang="en-US" sz="1500" dirty="0">
                <a:latin typeface="Calibri" pitchFamily="34" charset="0"/>
              </a:rPr>
              <a:t> based on current revenue projections. However, NCDOT will not have a clear picture about our funding until Congress completes work on the next federal authorization funding bill (i.e. the replacement for the FAST Act) and clarifications on the CARES Act.”</a:t>
            </a:r>
          </a:p>
          <a:p>
            <a:pPr marL="0" indent="0">
              <a:buNone/>
            </a:pPr>
            <a:br>
              <a:rPr lang="en-US" sz="1500" dirty="0">
                <a:latin typeface="Calibri" pitchFamily="34" charset="0"/>
              </a:rPr>
            </a:br>
            <a:r>
              <a:rPr lang="en-US" sz="1500" dirty="0">
                <a:latin typeface="Calibri" pitchFamily="34" charset="0"/>
              </a:rPr>
              <a:t>Note: The NC FIRST Commission continues to meet to find alternative revenue sources for transportation funding in North Carolina to recommend to the NC General Assembly. Maybe a  Mileage-Based User Fee or Vehicle Miles Traveled?</a:t>
            </a:r>
          </a:p>
          <a:p>
            <a:pPr marL="0" indent="0">
              <a:buNone/>
            </a:pPr>
            <a:endParaRPr lang="en-US" sz="1500" dirty="0">
              <a:latin typeface="Calibri" pitchFamily="34" charset="0"/>
            </a:endParaRPr>
          </a:p>
          <a:p>
            <a:pPr marL="0" indent="0">
              <a:buNone/>
            </a:pPr>
            <a:endParaRPr lang="en-US" sz="1500" dirty="0">
              <a:latin typeface="Calibri" pitchFamily="34" charset="0"/>
            </a:endParaRPr>
          </a:p>
          <a:p>
            <a:pPr marL="0" indent="0">
              <a:buNone/>
            </a:pPr>
            <a:endParaRPr lang="en-US" sz="1500" dirty="0">
              <a:latin typeface="Calibri" pitchFamily="34" charset="0"/>
            </a:endParaRPr>
          </a:p>
          <a:p>
            <a:pPr marL="0" indent="0">
              <a:buNone/>
            </a:pPr>
            <a:endParaRPr lang="en-US" sz="1800" dirty="0">
              <a:latin typeface="Calibri" pitchFamily="34" charset="0"/>
            </a:endParaRPr>
          </a:p>
        </p:txBody>
      </p:sp>
      <p:pic>
        <p:nvPicPr>
          <p:cNvPr id="3" name="Picture 2" descr="A screenshot of a social media post&#10;&#10;Description automatically generated">
            <a:extLst>
              <a:ext uri="{FF2B5EF4-FFF2-40B4-BE49-F238E27FC236}">
                <a16:creationId xmlns:a16="http://schemas.microsoft.com/office/drawing/2014/main" id="{B70CFAAB-1049-6640-A965-3C79226BB364}"/>
              </a:ext>
            </a:extLst>
          </p:cNvPr>
          <p:cNvPicPr>
            <a:picLocks noChangeAspect="1"/>
          </p:cNvPicPr>
          <p:nvPr/>
        </p:nvPicPr>
        <p:blipFill>
          <a:blip r:embed="rId5"/>
          <a:stretch>
            <a:fillRect/>
          </a:stretch>
        </p:blipFill>
        <p:spPr>
          <a:xfrm>
            <a:off x="4199386" y="-1"/>
            <a:ext cx="4944615" cy="6858000"/>
          </a:xfrm>
          <a:prstGeom prst="rect">
            <a:avLst/>
          </a:prstGeom>
        </p:spPr>
      </p:pic>
    </p:spTree>
    <p:extLst>
      <p:ext uri="{BB962C8B-B14F-4D97-AF65-F5344CB8AC3E}">
        <p14:creationId xmlns:p14="http://schemas.microsoft.com/office/powerpoint/2010/main" val="3304879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00075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 2020</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60302" y="1961818"/>
            <a:ext cx="8290015" cy="4158592"/>
          </a:xfrm>
        </p:spPr>
        <p:txBody>
          <a:bodyPr>
            <a:normAutofit lnSpcReduction="10000"/>
          </a:bodyPr>
          <a:lstStyle/>
          <a:p>
            <a:pPr marL="0" indent="0">
              <a:buNone/>
            </a:pPr>
            <a:r>
              <a:rPr lang="en-US" sz="2400" dirty="0">
                <a:latin typeface="Calibri" pitchFamily="34" charset="0"/>
              </a:rPr>
              <a:t>Prioritization P6 Next Steps:</a:t>
            </a:r>
          </a:p>
          <a:p>
            <a:pPr marL="0" indent="0">
              <a:buNone/>
            </a:pPr>
            <a:r>
              <a:rPr lang="en-US" sz="1800" dirty="0">
                <a:solidFill>
                  <a:srgbClr val="00B050"/>
                </a:solidFill>
                <a:latin typeface="Calibri" pitchFamily="34" charset="0"/>
              </a:rPr>
              <a:t>October 23, 2020 - </a:t>
            </a:r>
            <a:r>
              <a:rPr lang="en-US" sz="1500" dirty="0">
                <a:solidFill>
                  <a:srgbClr val="00B050"/>
                </a:solidFill>
                <a:latin typeface="Calibri" pitchFamily="34" charset="0"/>
              </a:rPr>
              <a:t>Area-Specific Weight Due</a:t>
            </a:r>
          </a:p>
          <a:p>
            <a:pPr marL="0" indent="0">
              <a:buNone/>
            </a:pPr>
            <a:endParaRPr lang="en-US" sz="1800" dirty="0">
              <a:latin typeface="Calibri" pitchFamily="34" charset="0"/>
            </a:endParaRPr>
          </a:p>
          <a:p>
            <a:pPr marL="0" indent="0">
              <a:buNone/>
            </a:pPr>
            <a:r>
              <a:rPr lang="en-US" sz="1800" dirty="0">
                <a:solidFill>
                  <a:srgbClr val="2C32AB"/>
                </a:solidFill>
                <a:latin typeface="Calibri" pitchFamily="34" charset="0"/>
              </a:rPr>
              <a:t>May 2021</a:t>
            </a:r>
            <a:r>
              <a:rPr lang="en-US" dirty="0">
                <a:solidFill>
                  <a:srgbClr val="2C32AB"/>
                </a:solidFill>
                <a:latin typeface="Calibri" pitchFamily="34" charset="0"/>
              </a:rPr>
              <a:t>- </a:t>
            </a:r>
            <a:r>
              <a:rPr lang="en-US" sz="1500" dirty="0">
                <a:solidFill>
                  <a:srgbClr val="2C32AB"/>
                </a:solidFill>
                <a:latin typeface="Calibri" pitchFamily="34" charset="0"/>
              </a:rPr>
              <a:t>Quantitative scores released with draft Statewide programming results</a:t>
            </a:r>
          </a:p>
          <a:p>
            <a:pPr marL="0" indent="0">
              <a:buNone/>
            </a:pPr>
            <a:endParaRPr lang="en-US" sz="1800" dirty="0">
              <a:solidFill>
                <a:schemeClr val="accent1"/>
              </a:solidFill>
              <a:latin typeface="Calibri" pitchFamily="34" charset="0"/>
            </a:endParaRPr>
          </a:p>
          <a:p>
            <a:pPr marL="0" indent="0">
              <a:buNone/>
            </a:pPr>
            <a:r>
              <a:rPr lang="en-US" sz="1800" dirty="0">
                <a:latin typeface="Calibri" pitchFamily="34" charset="0"/>
              </a:rPr>
              <a:t>January-May 2021 – review/amend </a:t>
            </a:r>
            <a:r>
              <a:rPr lang="en-US" sz="1500" dirty="0">
                <a:latin typeface="Calibri" pitchFamily="34" charset="0"/>
              </a:rPr>
              <a:t>Local Input Point Methodology - deadline June 1, 2021</a:t>
            </a:r>
          </a:p>
          <a:p>
            <a:pPr marL="0" indent="0">
              <a:buNone/>
            </a:pPr>
            <a:endParaRPr lang="en-US" sz="1800" dirty="0">
              <a:latin typeface="Calibri" pitchFamily="34" charset="0"/>
            </a:endParaRPr>
          </a:p>
          <a:p>
            <a:pPr marL="0" indent="0">
              <a:buNone/>
            </a:pPr>
            <a:r>
              <a:rPr lang="en-US" sz="1800" dirty="0">
                <a:solidFill>
                  <a:srgbClr val="FF0000"/>
                </a:solidFill>
                <a:latin typeface="Calibri" pitchFamily="34" charset="0"/>
              </a:rPr>
              <a:t>June 1, 2021 – </a:t>
            </a:r>
            <a:r>
              <a:rPr lang="en-US" sz="1500" dirty="0">
                <a:solidFill>
                  <a:srgbClr val="FF0000"/>
                </a:solidFill>
                <a:latin typeface="Calibri" pitchFamily="34" charset="0"/>
              </a:rPr>
              <a:t>Regional Needs Local Input window (project points allocation)</a:t>
            </a:r>
          </a:p>
          <a:p>
            <a:pPr marL="0" indent="0">
              <a:buNone/>
            </a:pPr>
            <a:r>
              <a:rPr lang="en-US" sz="1800" dirty="0">
                <a:solidFill>
                  <a:srgbClr val="FF0000"/>
                </a:solidFill>
                <a:latin typeface="Calibri" pitchFamily="34" charset="0"/>
              </a:rPr>
              <a:t>November 1, 2021 – </a:t>
            </a:r>
            <a:r>
              <a:rPr lang="en-US" sz="1500" dirty="0">
                <a:solidFill>
                  <a:srgbClr val="FF0000"/>
                </a:solidFill>
                <a:latin typeface="Calibri" pitchFamily="34" charset="0"/>
              </a:rPr>
              <a:t>Division Needs Local Input window (project points allocation)</a:t>
            </a:r>
          </a:p>
          <a:p>
            <a:pPr marL="0" indent="0">
              <a:buNone/>
            </a:pPr>
            <a:endParaRPr lang="en-US" sz="1800" dirty="0">
              <a:latin typeface="Calibri" pitchFamily="34" charset="0"/>
            </a:endParaRPr>
          </a:p>
          <a:p>
            <a:pPr marL="0" indent="0">
              <a:buNone/>
            </a:pPr>
            <a:r>
              <a:rPr lang="en-US" sz="1800" dirty="0">
                <a:latin typeface="Calibri" pitchFamily="34" charset="0"/>
              </a:rPr>
              <a:t>May 2022 – </a:t>
            </a:r>
            <a:r>
              <a:rPr lang="en-US" sz="1500" dirty="0">
                <a:latin typeface="Calibri" pitchFamily="34" charset="0"/>
              </a:rPr>
              <a:t>Draft 2023-2032 STIP Released</a:t>
            </a:r>
          </a:p>
          <a:p>
            <a:pPr marL="0" indent="0">
              <a:buNone/>
            </a:pPr>
            <a:endParaRPr lang="en-US" sz="1500" dirty="0">
              <a:latin typeface="Calibri" pitchFamily="34" charset="0"/>
            </a:endParaRPr>
          </a:p>
          <a:p>
            <a:pPr marL="0" indent="0">
              <a:buNone/>
            </a:pPr>
            <a:endParaRPr lang="en-US" sz="1500" dirty="0">
              <a:latin typeface="Calibri" pitchFamily="34" charset="0"/>
            </a:endParaRPr>
          </a:p>
          <a:p>
            <a:pPr marL="0" indent="0">
              <a:buNone/>
            </a:pPr>
            <a:endParaRPr lang="en-US" sz="1500" dirty="0">
              <a:latin typeface="Calibri" pitchFamily="34" charset="0"/>
            </a:endParaRPr>
          </a:p>
          <a:p>
            <a:pPr marL="0" indent="0">
              <a:buNone/>
            </a:pPr>
            <a:endParaRPr lang="en-US" sz="1500" dirty="0">
              <a:latin typeface="Calibri" pitchFamily="34" charset="0"/>
            </a:endParaRPr>
          </a:p>
          <a:p>
            <a:pPr marL="0" indent="0">
              <a:buNone/>
            </a:pPr>
            <a:endParaRPr lang="en-US" sz="1800" dirty="0">
              <a:latin typeface="Calibri" pitchFamily="34" charset="0"/>
            </a:endParaRPr>
          </a:p>
        </p:txBody>
      </p:sp>
    </p:spTree>
    <p:extLst>
      <p:ext uri="{BB962C8B-B14F-4D97-AF65-F5344CB8AC3E}">
        <p14:creationId xmlns:p14="http://schemas.microsoft.com/office/powerpoint/2010/main" val="5436556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 2020</a:t>
            </a: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65538" y="2973169"/>
            <a:ext cx="8240482" cy="2262023"/>
          </a:xfrm>
        </p:spPr>
        <p:txBody>
          <a:bodyPr>
            <a:normAutofit/>
          </a:bodyPr>
          <a:lstStyle/>
          <a:p>
            <a:pPr marL="0" indent="0">
              <a:buNone/>
            </a:pPr>
            <a:r>
              <a:rPr lang="en-US" sz="2700" b="1" dirty="0">
                <a:latin typeface="Calibri" pitchFamily="34" charset="0"/>
              </a:rPr>
              <a:t>7. STIP FY2020-2029 Amendment Updates</a:t>
            </a:r>
          </a:p>
          <a:p>
            <a:pPr marL="0" indent="0">
              <a:buNone/>
            </a:pPr>
            <a:r>
              <a:rPr lang="en-US" sz="1500" dirty="0">
                <a:latin typeface="Calibri" pitchFamily="34" charset="0"/>
              </a:rPr>
              <a:t>The NC Board of Transportation is provided with amendments to the Statewide Transportation Improvement Program. The STIP updates reflect amendments presented to the Board for May, June, July, and August.</a:t>
            </a:r>
          </a:p>
          <a:p>
            <a:pPr marL="0" indent="0">
              <a:buNone/>
            </a:pPr>
            <a:endParaRPr lang="en-US" sz="2400" dirty="0">
              <a:latin typeface="Calibri" pitchFamily="34" charset="0"/>
            </a:endParaRP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35633930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312480" y="447434"/>
            <a:ext cx="2107225" cy="394938"/>
          </a:xfrm>
          <a:prstGeom prst="rect">
            <a:avLst/>
          </a:prstGeom>
        </p:spPr>
        <p:txBody>
          <a:bodyPr vert="horz" wrap="square" lIns="0" tIns="11197" rIns="0" bIns="0" rtlCol="0">
            <a:spAutoFit/>
          </a:bodyPr>
          <a:lstStyle/>
          <a:p>
            <a:pPr marL="418742" marR="4479" indent="-407546">
              <a:lnSpc>
                <a:spcPct val="136000"/>
              </a:lnSpc>
              <a:spcBef>
                <a:spcPts val="88"/>
              </a:spcBef>
            </a:pPr>
            <a:r>
              <a:rPr sz="970" b="1" spc="-4" dirty="0">
                <a:latin typeface="Arial"/>
                <a:cs typeface="Arial"/>
              </a:rPr>
              <a:t>REVISIONS </a:t>
            </a:r>
            <a:r>
              <a:rPr sz="970" b="1" spc="-9" dirty="0">
                <a:latin typeface="Arial"/>
                <a:cs typeface="Arial"/>
              </a:rPr>
              <a:t>TO THE </a:t>
            </a:r>
            <a:r>
              <a:rPr sz="970" b="1" spc="-4" dirty="0">
                <a:latin typeface="Arial"/>
                <a:cs typeface="Arial"/>
              </a:rPr>
              <a:t>2020-2029 STIP  </a:t>
            </a:r>
            <a:r>
              <a:rPr sz="970" b="1" spc="-9" dirty="0">
                <a:latin typeface="Arial"/>
                <a:cs typeface="Arial"/>
              </a:rPr>
              <a:t>HIGHWAY</a:t>
            </a:r>
            <a:r>
              <a:rPr sz="970" b="1" spc="-4" dirty="0">
                <a:latin typeface="Arial"/>
                <a:cs typeface="Arial"/>
              </a:rPr>
              <a:t> </a:t>
            </a:r>
            <a:r>
              <a:rPr sz="970" b="1" spc="-9" dirty="0">
                <a:latin typeface="Arial"/>
                <a:cs typeface="Arial"/>
              </a:rPr>
              <a:t>PROGRAM</a:t>
            </a:r>
            <a:endParaRPr sz="970">
              <a:latin typeface="Arial"/>
              <a:cs typeface="Arial"/>
            </a:endParaRPr>
          </a:p>
        </p:txBody>
      </p:sp>
      <p:sp>
        <p:nvSpPr>
          <p:cNvPr id="3" name="object 3"/>
          <p:cNvSpPr txBox="1"/>
          <p:nvPr/>
        </p:nvSpPr>
        <p:spPr>
          <a:xfrm>
            <a:off x="7662635" y="196211"/>
            <a:ext cx="714352" cy="309263"/>
          </a:xfrm>
          <a:prstGeom prst="rect">
            <a:avLst/>
          </a:prstGeom>
        </p:spPr>
        <p:txBody>
          <a:bodyPr vert="horz" wrap="square" lIns="0" tIns="26872" rIns="0" bIns="0" rtlCol="0">
            <a:spAutoFit/>
          </a:bodyPr>
          <a:lstStyle/>
          <a:p>
            <a:pPr marL="11196" marR="4479" indent="106925">
              <a:lnSpc>
                <a:spcPts val="1058"/>
              </a:lnSpc>
              <a:spcBef>
                <a:spcPts val="212"/>
              </a:spcBef>
            </a:pPr>
            <a:r>
              <a:rPr sz="970" b="1" spc="-4" dirty="0">
                <a:latin typeface="Arial"/>
                <a:cs typeface="Arial"/>
              </a:rPr>
              <a:t>ITEM N  (H</a:t>
            </a:r>
            <a:r>
              <a:rPr sz="970" b="1" spc="-40" dirty="0">
                <a:latin typeface="Arial"/>
                <a:cs typeface="Arial"/>
              </a:rPr>
              <a:t>A</a:t>
            </a:r>
            <a:r>
              <a:rPr sz="970" b="1" spc="-13" dirty="0">
                <a:latin typeface="Arial"/>
                <a:cs typeface="Arial"/>
              </a:rPr>
              <a:t>N</a:t>
            </a:r>
            <a:r>
              <a:rPr sz="970" b="1" dirty="0">
                <a:latin typeface="Arial"/>
                <a:cs typeface="Arial"/>
              </a:rPr>
              <a:t>DO</a:t>
            </a:r>
            <a:r>
              <a:rPr sz="970" b="1" spc="-13" dirty="0">
                <a:latin typeface="Arial"/>
                <a:cs typeface="Arial"/>
              </a:rPr>
              <a:t>UT</a:t>
            </a:r>
            <a:r>
              <a:rPr sz="970" b="1" dirty="0">
                <a:latin typeface="Arial"/>
                <a:cs typeface="Arial"/>
              </a:rPr>
              <a:t>)</a:t>
            </a:r>
            <a:endParaRPr sz="970">
              <a:latin typeface="Arial"/>
              <a:cs typeface="Arial"/>
            </a:endParaRPr>
          </a:p>
        </p:txBody>
      </p:sp>
      <p:sp>
        <p:nvSpPr>
          <p:cNvPr id="11" name="object 11"/>
          <p:cNvSpPr txBox="1"/>
          <p:nvPr/>
        </p:nvSpPr>
        <p:spPr>
          <a:xfrm>
            <a:off x="440752" y="6262662"/>
            <a:ext cx="1649839" cy="365916"/>
          </a:xfrm>
          <a:prstGeom prst="rect">
            <a:avLst/>
          </a:prstGeom>
        </p:spPr>
        <p:txBody>
          <a:bodyPr vert="horz" wrap="square" lIns="0" tIns="3919" rIns="0" bIns="0" rtlCol="0">
            <a:spAutoFit/>
          </a:bodyPr>
          <a:lstStyle/>
          <a:p>
            <a:pPr marL="11196">
              <a:spcBef>
                <a:spcPts val="31"/>
              </a:spcBef>
            </a:pPr>
            <a:r>
              <a:rPr sz="882" b="1" dirty="0">
                <a:latin typeface="Arial Narrow"/>
                <a:cs typeface="Arial Narrow"/>
              </a:rPr>
              <a:t>* </a:t>
            </a:r>
            <a:r>
              <a:rPr sz="882" b="1" spc="-4" dirty="0">
                <a:latin typeface="Arial Narrow"/>
                <a:cs typeface="Arial Narrow"/>
              </a:rPr>
              <a:t>INDICATES FEDERAL</a:t>
            </a:r>
            <a:r>
              <a:rPr sz="882" b="1" spc="-75" dirty="0">
                <a:latin typeface="Arial Narrow"/>
                <a:cs typeface="Arial Narrow"/>
              </a:rPr>
              <a:t> </a:t>
            </a:r>
            <a:r>
              <a:rPr sz="882" b="1" spc="-4" dirty="0">
                <a:latin typeface="Arial Narrow"/>
                <a:cs typeface="Arial Narrow"/>
              </a:rPr>
              <a:t>AMENDMENT</a:t>
            </a:r>
            <a:endParaRPr sz="882">
              <a:latin typeface="Arial Narrow"/>
              <a:cs typeface="Arial Narrow"/>
            </a:endParaRPr>
          </a:p>
          <a:p>
            <a:pPr marL="11756">
              <a:spcBef>
                <a:spcPts val="573"/>
              </a:spcBef>
            </a:pPr>
            <a:r>
              <a:rPr sz="970" b="1" spc="-9" dirty="0">
                <a:latin typeface="Arial"/>
                <a:cs typeface="Arial"/>
              </a:rPr>
              <a:t>Thursday, </a:t>
            </a:r>
            <a:r>
              <a:rPr sz="970" b="1" dirty="0">
                <a:latin typeface="Arial"/>
                <a:cs typeface="Arial"/>
              </a:rPr>
              <a:t>May 7,</a:t>
            </a:r>
            <a:r>
              <a:rPr sz="970" b="1" spc="-18" dirty="0">
                <a:latin typeface="Arial"/>
                <a:cs typeface="Arial"/>
              </a:rPr>
              <a:t> </a:t>
            </a:r>
            <a:r>
              <a:rPr sz="970" b="1" spc="-4" dirty="0">
                <a:latin typeface="Arial"/>
                <a:cs typeface="Arial"/>
              </a:rPr>
              <a:t>2020</a:t>
            </a:r>
            <a:endParaRPr sz="970">
              <a:latin typeface="Arial"/>
              <a:cs typeface="Arial"/>
            </a:endParaRPr>
          </a:p>
        </p:txBody>
      </p:sp>
      <p:sp>
        <p:nvSpPr>
          <p:cNvPr id="12" name="object 12"/>
          <p:cNvSpPr txBox="1">
            <a:spLocks noGrp="1"/>
          </p:cNvSpPr>
          <p:nvPr>
            <p:ph type="sldNum" sz="quarter" idx="7"/>
          </p:nvPr>
        </p:nvSpPr>
        <p:spPr>
          <a:xfrm>
            <a:off x="8861679" y="7343565"/>
            <a:ext cx="231140" cy="181609"/>
          </a:xfrm>
          <a:prstGeom prst="rect">
            <a:avLst/>
          </a:prstGeom>
        </p:spPr>
        <p:txBody>
          <a:bodyPr vert="horz" wrap="square" lIns="0" tIns="0" rIns="0" bIns="0" rtlCol="0">
            <a:spAutoFit/>
          </a:bodyPr>
          <a:lstStyle>
            <a:defPPr>
              <a:defRPr lang="en-US"/>
            </a:defPPr>
            <a:lvl1pPr marL="0" algn="l" defTabSz="914400" rtl="0" eaLnBrk="1" latinLnBrk="0" hangingPunct="1">
              <a:defRPr sz="1100" b="1" i="0" kern="1200">
                <a:solidFill>
                  <a:schemeClr val="tx1"/>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3589">
              <a:lnSpc>
                <a:spcPts val="1159"/>
              </a:lnSpc>
            </a:pPr>
            <a:fld id="{81D60167-4931-47E6-BA6A-407CBD079E47}" type="slidenum">
              <a:rPr lang="en-US" spc="-5" smtClean="0"/>
              <a:pPr marL="38100">
                <a:lnSpc>
                  <a:spcPts val="1315"/>
                </a:lnSpc>
              </a:pPr>
              <a:t>10</a:t>
            </a:fld>
            <a:endParaRPr spc="-4" dirty="0"/>
          </a:p>
        </p:txBody>
      </p:sp>
      <p:sp>
        <p:nvSpPr>
          <p:cNvPr id="4" name="object 4"/>
          <p:cNvSpPr txBox="1"/>
          <p:nvPr/>
        </p:nvSpPr>
        <p:spPr>
          <a:xfrm>
            <a:off x="340260" y="943950"/>
            <a:ext cx="8048213" cy="153229"/>
          </a:xfrm>
          <a:prstGeom prst="rect">
            <a:avLst/>
          </a:prstGeom>
          <a:ln w="3175">
            <a:solidFill>
              <a:srgbClr val="A6A6A6"/>
            </a:solidFill>
          </a:ln>
        </p:spPr>
        <p:txBody>
          <a:bodyPr vert="horz" wrap="square" lIns="0" tIns="3919" rIns="0" bIns="0" rtlCol="0">
            <a:spAutoFit/>
          </a:bodyPr>
          <a:lstStyle/>
          <a:p>
            <a:pPr marL="6158" algn="ctr">
              <a:spcBef>
                <a:spcPts val="31"/>
              </a:spcBef>
            </a:pPr>
            <a:r>
              <a:rPr sz="970" dirty="0">
                <a:solidFill>
                  <a:srgbClr val="404040"/>
                </a:solidFill>
                <a:latin typeface="Calibri"/>
                <a:cs typeface="Calibri"/>
              </a:rPr>
              <a:t>UPPER </a:t>
            </a:r>
            <a:r>
              <a:rPr sz="970" spc="-4" dirty="0">
                <a:solidFill>
                  <a:srgbClr val="404040"/>
                </a:solidFill>
                <a:latin typeface="Calibri"/>
                <a:cs typeface="Calibri"/>
              </a:rPr>
              <a:t>COASTAL </a:t>
            </a:r>
            <a:r>
              <a:rPr sz="970" dirty="0">
                <a:solidFill>
                  <a:srgbClr val="404040"/>
                </a:solidFill>
                <a:latin typeface="Calibri"/>
                <a:cs typeface="Calibri"/>
              </a:rPr>
              <a:t>PLAIN RURAL </a:t>
            </a:r>
            <a:r>
              <a:rPr sz="970" spc="-4" dirty="0">
                <a:solidFill>
                  <a:srgbClr val="404040"/>
                </a:solidFill>
                <a:latin typeface="Calibri"/>
                <a:cs typeface="Calibri"/>
              </a:rPr>
              <a:t>PLANNING</a:t>
            </a:r>
            <a:r>
              <a:rPr sz="970" spc="4" dirty="0">
                <a:solidFill>
                  <a:srgbClr val="404040"/>
                </a:solidFill>
                <a:latin typeface="Calibri"/>
                <a:cs typeface="Calibri"/>
              </a:rPr>
              <a:t> </a:t>
            </a:r>
            <a:r>
              <a:rPr sz="970" spc="-4" dirty="0">
                <a:solidFill>
                  <a:srgbClr val="404040"/>
                </a:solidFill>
                <a:latin typeface="Calibri"/>
                <a:cs typeface="Calibri"/>
              </a:rPr>
              <a:t>ORGANIZATION</a:t>
            </a:r>
            <a:endParaRPr sz="970">
              <a:latin typeface="Calibri"/>
              <a:cs typeface="Calibri"/>
            </a:endParaRPr>
          </a:p>
        </p:txBody>
      </p:sp>
      <p:sp>
        <p:nvSpPr>
          <p:cNvPr id="5" name="object 5"/>
          <p:cNvSpPr txBox="1"/>
          <p:nvPr/>
        </p:nvSpPr>
        <p:spPr>
          <a:xfrm>
            <a:off x="3359394" y="1218441"/>
            <a:ext cx="2462722" cy="677030"/>
          </a:xfrm>
          <a:prstGeom prst="rect">
            <a:avLst/>
          </a:prstGeom>
        </p:spPr>
        <p:txBody>
          <a:bodyPr vert="horz" wrap="square" lIns="0" tIns="67740" rIns="0" bIns="0" rtlCol="0">
            <a:spAutoFit/>
          </a:bodyPr>
          <a:lstStyle/>
          <a:p>
            <a:pPr marL="361081">
              <a:spcBef>
                <a:spcPts val="533"/>
              </a:spcBef>
            </a:pPr>
            <a:r>
              <a:rPr sz="970" b="1" spc="-4" dirty="0">
                <a:latin typeface="Arial"/>
                <a:cs typeface="Arial"/>
              </a:rPr>
              <a:t>STIP MODIFICATIONS</a:t>
            </a:r>
            <a:endParaRPr sz="970">
              <a:latin typeface="Arial"/>
              <a:cs typeface="Arial"/>
            </a:endParaRPr>
          </a:p>
          <a:p>
            <a:pPr marL="11196" marR="4479">
              <a:lnSpc>
                <a:spcPct val="105900"/>
              </a:lnSpc>
              <a:spcBef>
                <a:spcPts val="344"/>
              </a:spcBef>
            </a:pPr>
            <a:r>
              <a:rPr sz="882" dirty="0">
                <a:latin typeface="Arial Narrow"/>
                <a:cs typeface="Arial Narrow"/>
              </a:rPr>
              <a:t>US </a:t>
            </a:r>
            <a:r>
              <a:rPr sz="882" spc="-4" dirty="0">
                <a:latin typeface="Arial Narrow"/>
                <a:cs typeface="Arial Narrow"/>
              </a:rPr>
              <a:t>258, </a:t>
            </a:r>
            <a:r>
              <a:rPr sz="882" spc="-9" dirty="0">
                <a:latin typeface="Arial Narrow"/>
                <a:cs typeface="Arial Narrow"/>
              </a:rPr>
              <a:t>REPLACE </a:t>
            </a:r>
            <a:r>
              <a:rPr sz="882" spc="-4" dirty="0">
                <a:latin typeface="Arial Narrow"/>
                <a:cs typeface="Arial Narrow"/>
              </a:rPr>
              <a:t>BRIDGE 320022 </a:t>
            </a:r>
            <a:r>
              <a:rPr sz="882" spc="-9" dirty="0">
                <a:latin typeface="Arial Narrow"/>
                <a:cs typeface="Arial Narrow"/>
              </a:rPr>
              <a:t>OVER </a:t>
            </a:r>
            <a:r>
              <a:rPr sz="882" spc="-4" dirty="0">
                <a:latin typeface="Arial Narrow"/>
                <a:cs typeface="Arial Narrow"/>
              </a:rPr>
              <a:t>TOWN </a:t>
            </a:r>
            <a:r>
              <a:rPr sz="882" spc="-9" dirty="0">
                <a:latin typeface="Arial Narrow"/>
                <a:cs typeface="Arial Narrow"/>
              </a:rPr>
              <a:t>CREEK.  </a:t>
            </a:r>
            <a:r>
              <a:rPr sz="882" b="1" i="1" u="heavy" dirty="0">
                <a:uFill>
                  <a:solidFill>
                    <a:srgbClr val="000000"/>
                  </a:solidFill>
                </a:uFill>
                <a:latin typeface="ArialNarrow-BoldItalic"/>
                <a:cs typeface="ArialNarrow-BoldItalic"/>
              </a:rPr>
              <a:t>TO </a:t>
            </a:r>
            <a:r>
              <a:rPr sz="882" b="1" i="1" u="heavy" spc="-4" dirty="0">
                <a:uFill>
                  <a:solidFill>
                    <a:srgbClr val="000000"/>
                  </a:solidFill>
                </a:uFill>
                <a:latin typeface="ArialNarrow-BoldItalic"/>
                <a:cs typeface="ArialNarrow-BoldItalic"/>
              </a:rPr>
              <a:t>ASSIST </a:t>
            </a:r>
            <a:r>
              <a:rPr sz="882" b="1" i="1" u="heavy" dirty="0">
                <a:uFill>
                  <a:solidFill>
                    <a:srgbClr val="000000"/>
                  </a:solidFill>
                </a:uFill>
                <a:latin typeface="ArialNarrow-BoldItalic"/>
                <a:cs typeface="ArialNarrow-BoldItalic"/>
              </a:rPr>
              <a:t>IN </a:t>
            </a:r>
            <a:r>
              <a:rPr sz="882" b="1" i="1" u="heavy" spc="-4" dirty="0">
                <a:uFill>
                  <a:solidFill>
                    <a:srgbClr val="000000"/>
                  </a:solidFill>
                </a:uFill>
                <a:latin typeface="ArialNarrow-BoldItalic"/>
                <a:cs typeface="ArialNarrow-BoldItalic"/>
              </a:rPr>
              <a:t>BALANCING FUNDS, DELAY </a:t>
            </a:r>
            <a:r>
              <a:rPr sz="882" b="1" i="1" spc="-4" dirty="0">
                <a:latin typeface="ArialNarrow-BoldItalic"/>
                <a:cs typeface="ArialNarrow-BoldItalic"/>
              </a:rPr>
              <a:t> </a:t>
            </a:r>
            <a:r>
              <a:rPr sz="882" b="1" i="1" u="heavy" spc="-4" dirty="0">
                <a:uFill>
                  <a:solidFill>
                    <a:srgbClr val="000000"/>
                  </a:solidFill>
                </a:uFill>
                <a:latin typeface="ArialNarrow-BoldItalic"/>
                <a:cs typeface="ArialNarrow-BoldItalic"/>
              </a:rPr>
              <a:t>CONSTRUCTION FROM </a:t>
            </a:r>
            <a:r>
              <a:rPr sz="882" b="1" i="1" u="heavy" dirty="0">
                <a:uFill>
                  <a:solidFill>
                    <a:srgbClr val="000000"/>
                  </a:solidFill>
                </a:uFill>
                <a:latin typeface="ArialNarrow-BoldItalic"/>
                <a:cs typeface="ArialNarrow-BoldItalic"/>
              </a:rPr>
              <a:t>FY </a:t>
            </a:r>
            <a:r>
              <a:rPr sz="882" b="1" i="1" u="heavy" spc="-4" dirty="0">
                <a:uFill>
                  <a:solidFill>
                    <a:srgbClr val="000000"/>
                  </a:solidFill>
                </a:uFill>
                <a:latin typeface="ArialNarrow-BoldItalic"/>
                <a:cs typeface="ArialNarrow-BoldItalic"/>
              </a:rPr>
              <a:t>20 </a:t>
            </a:r>
            <a:r>
              <a:rPr sz="882" b="1" i="1" u="heavy" dirty="0">
                <a:uFill>
                  <a:solidFill>
                    <a:srgbClr val="000000"/>
                  </a:solidFill>
                </a:uFill>
                <a:latin typeface="ArialNarrow-BoldItalic"/>
                <a:cs typeface="ArialNarrow-BoldItalic"/>
              </a:rPr>
              <a:t>TO FY</a:t>
            </a:r>
            <a:r>
              <a:rPr sz="882" b="1" i="1" u="heavy" spc="-31" dirty="0">
                <a:uFill>
                  <a:solidFill>
                    <a:srgbClr val="000000"/>
                  </a:solidFill>
                </a:uFill>
                <a:latin typeface="ArialNarrow-BoldItalic"/>
                <a:cs typeface="ArialNarrow-BoldItalic"/>
              </a:rPr>
              <a:t> </a:t>
            </a:r>
            <a:r>
              <a:rPr sz="882" b="1" i="1" u="heavy" spc="-4" dirty="0">
                <a:uFill>
                  <a:solidFill>
                    <a:srgbClr val="000000"/>
                  </a:solidFill>
                </a:uFill>
                <a:latin typeface="ArialNarrow-BoldItalic"/>
                <a:cs typeface="ArialNarrow-BoldItalic"/>
              </a:rPr>
              <a:t>21.</a:t>
            </a:r>
            <a:endParaRPr sz="882">
              <a:latin typeface="ArialNarrow-BoldItalic"/>
              <a:cs typeface="ArialNarrow-BoldItalic"/>
            </a:endParaRPr>
          </a:p>
        </p:txBody>
      </p:sp>
      <p:sp>
        <p:nvSpPr>
          <p:cNvPr id="6" name="object 6"/>
          <p:cNvSpPr txBox="1"/>
          <p:nvPr/>
        </p:nvSpPr>
        <p:spPr>
          <a:xfrm>
            <a:off x="5941137" y="1473948"/>
            <a:ext cx="759139" cy="147049"/>
          </a:xfrm>
          <a:prstGeom prst="rect">
            <a:avLst/>
          </a:prstGeom>
        </p:spPr>
        <p:txBody>
          <a:bodyPr vert="horz" wrap="square" lIns="0" tIns="11197" rIns="0" bIns="0" rtlCol="0">
            <a:spAutoFit/>
          </a:bodyPr>
          <a:lstStyle/>
          <a:p>
            <a:pPr marL="11196">
              <a:spcBef>
                <a:spcPts val="88"/>
              </a:spcBef>
            </a:pPr>
            <a:r>
              <a:rPr sz="882" dirty="0">
                <a:latin typeface="Arial Narrow"/>
                <a:cs typeface="Arial Narrow"/>
              </a:rPr>
              <a:t>C</a:t>
            </a:r>
            <a:r>
              <a:rPr sz="882" spc="-9" dirty="0">
                <a:latin typeface="Arial Narrow"/>
                <a:cs typeface="Arial Narrow"/>
              </a:rPr>
              <a:t>ONS</a:t>
            </a:r>
            <a:r>
              <a:rPr sz="882" dirty="0">
                <a:latin typeface="Arial Narrow"/>
                <a:cs typeface="Arial Narrow"/>
              </a:rPr>
              <a:t>TR</a:t>
            </a:r>
            <a:r>
              <a:rPr sz="882" spc="-9" dirty="0">
                <a:latin typeface="Arial Narrow"/>
                <a:cs typeface="Arial Narrow"/>
              </a:rPr>
              <a:t>U</a:t>
            </a:r>
            <a:r>
              <a:rPr sz="882" dirty="0">
                <a:latin typeface="Arial Narrow"/>
                <a:cs typeface="Arial Narrow"/>
              </a:rPr>
              <a:t>CTION</a:t>
            </a:r>
            <a:endParaRPr sz="882">
              <a:latin typeface="Arial Narrow"/>
              <a:cs typeface="Arial Narrow"/>
            </a:endParaRPr>
          </a:p>
        </p:txBody>
      </p:sp>
      <p:sp>
        <p:nvSpPr>
          <p:cNvPr id="7" name="object 7"/>
          <p:cNvSpPr txBox="1"/>
          <p:nvPr/>
        </p:nvSpPr>
        <p:spPr>
          <a:xfrm>
            <a:off x="6812915" y="1473948"/>
            <a:ext cx="1373280" cy="282791"/>
          </a:xfrm>
          <a:prstGeom prst="rect">
            <a:avLst/>
          </a:prstGeom>
        </p:spPr>
        <p:txBody>
          <a:bodyPr vert="horz" wrap="square" lIns="0" tIns="11197" rIns="0" bIns="0" rtlCol="0">
            <a:spAutoFit/>
          </a:bodyPr>
          <a:lstStyle/>
          <a:p>
            <a:pPr marL="11196">
              <a:spcBef>
                <a:spcPts val="88"/>
              </a:spcBef>
            </a:pPr>
            <a:r>
              <a:rPr sz="882" dirty="0">
                <a:latin typeface="Arial Narrow"/>
                <a:cs typeface="Arial Narrow"/>
              </a:rPr>
              <a:t>FY </a:t>
            </a:r>
            <a:r>
              <a:rPr sz="882" spc="-4" dirty="0">
                <a:latin typeface="Arial Narrow"/>
                <a:cs typeface="Arial Narrow"/>
              </a:rPr>
              <a:t>2021 </a:t>
            </a:r>
            <a:r>
              <a:rPr sz="882" dirty="0">
                <a:latin typeface="Arial Narrow"/>
                <a:cs typeface="Arial Narrow"/>
              </a:rPr>
              <a:t>-</a:t>
            </a:r>
            <a:r>
              <a:rPr sz="882" u="sng" dirty="0">
                <a:uFill>
                  <a:solidFill>
                    <a:srgbClr val="000000"/>
                  </a:solidFill>
                </a:uFill>
                <a:latin typeface="Arial Narrow"/>
                <a:cs typeface="Arial Narrow"/>
              </a:rPr>
              <a:t> </a:t>
            </a:r>
            <a:r>
              <a:rPr sz="882" u="sng" spc="-4" dirty="0">
                <a:uFill>
                  <a:solidFill>
                    <a:srgbClr val="000000"/>
                  </a:solidFill>
                </a:uFill>
                <a:latin typeface="Arial Narrow"/>
                <a:cs typeface="Arial Narrow"/>
              </a:rPr>
              <a:t>$1,950,000</a:t>
            </a:r>
            <a:r>
              <a:rPr sz="882" spc="75" dirty="0">
                <a:latin typeface="Arial Narrow"/>
                <a:cs typeface="Arial Narrow"/>
              </a:rPr>
              <a:t> </a:t>
            </a:r>
            <a:r>
              <a:rPr sz="882" spc="-4" dirty="0">
                <a:latin typeface="Arial Narrow"/>
                <a:cs typeface="Arial Narrow"/>
              </a:rPr>
              <a:t>(HFB)</a:t>
            </a:r>
            <a:endParaRPr sz="882">
              <a:latin typeface="Arial Narrow"/>
              <a:cs typeface="Arial Narrow"/>
            </a:endParaRPr>
          </a:p>
          <a:p>
            <a:pPr marL="558137"/>
            <a:r>
              <a:rPr sz="882" spc="-4" dirty="0">
                <a:latin typeface="Arial Narrow"/>
                <a:cs typeface="Arial Narrow"/>
              </a:rPr>
              <a:t>$1,950,000</a:t>
            </a:r>
            <a:endParaRPr sz="882">
              <a:latin typeface="Arial Narrow"/>
              <a:cs typeface="Arial Narrow"/>
            </a:endParaRPr>
          </a:p>
        </p:txBody>
      </p:sp>
      <p:sp>
        <p:nvSpPr>
          <p:cNvPr id="8" name="object 8"/>
          <p:cNvSpPr txBox="1"/>
          <p:nvPr/>
        </p:nvSpPr>
        <p:spPr>
          <a:xfrm>
            <a:off x="341146" y="1474508"/>
            <a:ext cx="815122" cy="553710"/>
          </a:xfrm>
          <a:prstGeom prst="rect">
            <a:avLst/>
          </a:prstGeom>
        </p:spPr>
        <p:txBody>
          <a:bodyPr vert="horz" wrap="square" lIns="0" tIns="10637" rIns="0" bIns="0" rtlCol="0">
            <a:spAutoFit/>
          </a:bodyPr>
          <a:lstStyle/>
          <a:p>
            <a:pPr marL="11196" marR="4479">
              <a:lnSpc>
                <a:spcPct val="100299"/>
              </a:lnSpc>
              <a:spcBef>
                <a:spcPts val="84"/>
              </a:spcBef>
            </a:pPr>
            <a:r>
              <a:rPr sz="882" spc="-4" dirty="0">
                <a:latin typeface="Arial Narrow"/>
                <a:cs typeface="Arial Narrow"/>
              </a:rPr>
              <a:t>B-4931  </a:t>
            </a:r>
            <a:r>
              <a:rPr sz="882" spc="-9" dirty="0">
                <a:latin typeface="Arial Narrow"/>
                <a:cs typeface="Arial Narrow"/>
              </a:rPr>
              <a:t>EDGECOMBE  </a:t>
            </a:r>
            <a:r>
              <a:rPr sz="882" b="1" spc="-9" dirty="0">
                <a:latin typeface="Arial Narrow"/>
                <a:cs typeface="Arial Narrow"/>
              </a:rPr>
              <a:t>P</a:t>
            </a:r>
            <a:r>
              <a:rPr sz="882" b="1" dirty="0">
                <a:latin typeface="Arial Narrow"/>
                <a:cs typeface="Arial Narrow"/>
              </a:rPr>
              <a:t>R</a:t>
            </a:r>
            <a:r>
              <a:rPr sz="882" b="1" spc="-4" dirty="0">
                <a:latin typeface="Arial Narrow"/>
                <a:cs typeface="Arial Narrow"/>
              </a:rPr>
              <a:t>OJ.</a:t>
            </a:r>
            <a:r>
              <a:rPr sz="882" b="1" spc="-9" dirty="0">
                <a:latin typeface="Arial Narrow"/>
                <a:cs typeface="Arial Narrow"/>
              </a:rPr>
              <a:t>C</a:t>
            </a:r>
            <a:r>
              <a:rPr sz="882" b="1" dirty="0">
                <a:latin typeface="Arial Narrow"/>
                <a:cs typeface="Arial Narrow"/>
              </a:rPr>
              <a:t>AT</a:t>
            </a:r>
            <a:r>
              <a:rPr sz="882" b="1" spc="-9" dirty="0">
                <a:latin typeface="Arial Narrow"/>
                <a:cs typeface="Arial Narrow"/>
              </a:rPr>
              <a:t>E</a:t>
            </a:r>
            <a:r>
              <a:rPr sz="882" b="1" spc="-4" dirty="0">
                <a:latin typeface="Arial Narrow"/>
                <a:cs typeface="Arial Narrow"/>
              </a:rPr>
              <a:t>G</a:t>
            </a:r>
            <a:r>
              <a:rPr sz="882" b="1" spc="-9" dirty="0">
                <a:latin typeface="Arial Narrow"/>
                <a:cs typeface="Arial Narrow"/>
              </a:rPr>
              <a:t>O</a:t>
            </a:r>
            <a:r>
              <a:rPr sz="882" b="1" dirty="0">
                <a:latin typeface="Arial Narrow"/>
                <a:cs typeface="Arial Narrow"/>
              </a:rPr>
              <a:t>RY  </a:t>
            </a:r>
            <a:r>
              <a:rPr sz="882" spc="-4" dirty="0">
                <a:latin typeface="Arial Narrow"/>
                <a:cs typeface="Arial Narrow"/>
              </a:rPr>
              <a:t>DIVISION</a:t>
            </a:r>
            <a:endParaRPr sz="882">
              <a:latin typeface="Arial Narrow"/>
              <a:cs typeface="Arial Narrow"/>
            </a:endParaRPr>
          </a:p>
        </p:txBody>
      </p:sp>
      <p:sp>
        <p:nvSpPr>
          <p:cNvPr id="9" name="object 9"/>
          <p:cNvSpPr txBox="1"/>
          <p:nvPr/>
        </p:nvSpPr>
        <p:spPr>
          <a:xfrm>
            <a:off x="1278927" y="1474508"/>
            <a:ext cx="1961668" cy="272874"/>
          </a:xfrm>
          <a:prstGeom prst="rect">
            <a:avLst/>
          </a:prstGeom>
        </p:spPr>
        <p:txBody>
          <a:bodyPr vert="horz" wrap="square" lIns="0" tIns="16235" rIns="0" bIns="0" rtlCol="0">
            <a:spAutoFit/>
          </a:bodyPr>
          <a:lstStyle/>
          <a:p>
            <a:pPr marL="78934" marR="4479" indent="-68298">
              <a:lnSpc>
                <a:spcPts val="1049"/>
              </a:lnSpc>
              <a:spcBef>
                <a:spcPts val="128"/>
              </a:spcBef>
            </a:pPr>
            <a:r>
              <a:rPr sz="882" dirty="0">
                <a:latin typeface="Arial Narrow"/>
                <a:cs typeface="Arial Narrow"/>
              </a:rPr>
              <a:t>- </a:t>
            </a:r>
            <a:r>
              <a:rPr sz="882" spc="-9" dirty="0">
                <a:latin typeface="Arial Narrow"/>
                <a:cs typeface="Arial Narrow"/>
              </a:rPr>
              <a:t>UPPER COASTAL PLAIN RURAL PLANNING  </a:t>
            </a:r>
            <a:r>
              <a:rPr sz="882" spc="-4" dirty="0">
                <a:latin typeface="Arial Narrow"/>
                <a:cs typeface="Arial Narrow"/>
              </a:rPr>
              <a:t>ORGANIZATION</a:t>
            </a:r>
            <a:endParaRPr sz="882">
              <a:latin typeface="Arial Narrow"/>
              <a:cs typeface="Arial Narrow"/>
            </a:endParaRPr>
          </a:p>
        </p:txBody>
      </p:sp>
      <p:graphicFrame>
        <p:nvGraphicFramePr>
          <p:cNvPr id="10" name="object 10"/>
          <p:cNvGraphicFramePr>
            <a:graphicFrameLocks noGrp="1"/>
          </p:cNvGraphicFramePr>
          <p:nvPr/>
        </p:nvGraphicFramePr>
        <p:xfrm>
          <a:off x="324350" y="2441844"/>
          <a:ext cx="7947441" cy="1830521"/>
        </p:xfrm>
        <a:graphic>
          <a:graphicData uri="http://schemas.openxmlformats.org/drawingml/2006/table">
            <a:tbl>
              <a:tblPr firstRow="1" bandRow="1">
                <a:tableStyleId>{2D5ABB26-0587-4C30-8999-92F81FD0307C}</a:tableStyleId>
              </a:tblPr>
              <a:tblGrid>
                <a:gridCol w="892940">
                  <a:extLst>
                    <a:ext uri="{9D8B030D-6E8A-4147-A177-3AD203B41FA5}">
                      <a16:colId xmlns:a16="http://schemas.microsoft.com/office/drawing/2014/main" val="20000"/>
                    </a:ext>
                  </a:extLst>
                </a:gridCol>
                <a:gridCol w="2082033">
                  <a:extLst>
                    <a:ext uri="{9D8B030D-6E8A-4147-A177-3AD203B41FA5}">
                      <a16:colId xmlns:a16="http://schemas.microsoft.com/office/drawing/2014/main" val="20001"/>
                    </a:ext>
                  </a:extLst>
                </a:gridCol>
                <a:gridCol w="2595962">
                  <a:extLst>
                    <a:ext uri="{9D8B030D-6E8A-4147-A177-3AD203B41FA5}">
                      <a16:colId xmlns:a16="http://schemas.microsoft.com/office/drawing/2014/main" val="20002"/>
                    </a:ext>
                  </a:extLst>
                </a:gridCol>
                <a:gridCol w="860469">
                  <a:extLst>
                    <a:ext uri="{9D8B030D-6E8A-4147-A177-3AD203B41FA5}">
                      <a16:colId xmlns:a16="http://schemas.microsoft.com/office/drawing/2014/main" val="20003"/>
                    </a:ext>
                  </a:extLst>
                </a:gridCol>
                <a:gridCol w="480339">
                  <a:extLst>
                    <a:ext uri="{9D8B030D-6E8A-4147-A177-3AD203B41FA5}">
                      <a16:colId xmlns:a16="http://schemas.microsoft.com/office/drawing/2014/main" val="20004"/>
                    </a:ext>
                  </a:extLst>
                </a:gridCol>
                <a:gridCol w="643812">
                  <a:extLst>
                    <a:ext uri="{9D8B030D-6E8A-4147-A177-3AD203B41FA5}">
                      <a16:colId xmlns:a16="http://schemas.microsoft.com/office/drawing/2014/main" val="20005"/>
                    </a:ext>
                  </a:extLst>
                </a:gridCol>
                <a:gridCol w="391886">
                  <a:extLst>
                    <a:ext uri="{9D8B030D-6E8A-4147-A177-3AD203B41FA5}">
                      <a16:colId xmlns:a16="http://schemas.microsoft.com/office/drawing/2014/main" val="20006"/>
                    </a:ext>
                  </a:extLst>
                </a:gridCol>
              </a:tblGrid>
              <a:tr h="131525">
                <a:tc>
                  <a:txBody>
                    <a:bodyPr/>
                    <a:lstStyle/>
                    <a:p>
                      <a:pPr marL="31750">
                        <a:lnSpc>
                          <a:spcPts val="1075"/>
                        </a:lnSpc>
                      </a:pPr>
                      <a:r>
                        <a:rPr sz="900" spc="-5" dirty="0">
                          <a:latin typeface="Arial Narrow"/>
                          <a:cs typeface="Arial Narrow"/>
                        </a:rPr>
                        <a:t>B-4933</a:t>
                      </a:r>
                      <a:endParaRPr sz="900">
                        <a:latin typeface="Arial Narrow"/>
                        <a:cs typeface="Arial Narrow"/>
                      </a:endParaRPr>
                    </a:p>
                  </a:txBody>
                  <a:tcPr marL="0" marR="0" marT="0" marB="0"/>
                </a:tc>
                <a:tc>
                  <a:txBody>
                    <a:bodyPr/>
                    <a:lstStyle/>
                    <a:p>
                      <a:pPr marL="81915">
                        <a:lnSpc>
                          <a:spcPts val="1075"/>
                        </a:lnSpc>
                      </a:pPr>
                      <a:r>
                        <a:rPr sz="900" dirty="0">
                          <a:latin typeface="Arial Narrow"/>
                          <a:cs typeface="Arial Narrow"/>
                        </a:rPr>
                        <a:t>- </a:t>
                      </a:r>
                      <a:r>
                        <a:rPr sz="900" spc="-10" dirty="0">
                          <a:latin typeface="Arial Narrow"/>
                          <a:cs typeface="Arial Narrow"/>
                        </a:rPr>
                        <a:t>UPPER COASTAL PLAIN RURAL</a:t>
                      </a:r>
                      <a:r>
                        <a:rPr sz="900" spc="-140" dirty="0">
                          <a:latin typeface="Arial Narrow"/>
                          <a:cs typeface="Arial Narrow"/>
                        </a:rPr>
                        <a:t> </a:t>
                      </a:r>
                      <a:r>
                        <a:rPr sz="900" spc="-10" dirty="0">
                          <a:latin typeface="Arial Narrow"/>
                          <a:cs typeface="Arial Narrow"/>
                        </a:rPr>
                        <a:t>PLANNING</a:t>
                      </a:r>
                      <a:endParaRPr sz="900">
                        <a:latin typeface="Arial Narrow"/>
                        <a:cs typeface="Arial Narrow"/>
                      </a:endParaRPr>
                    </a:p>
                  </a:txBody>
                  <a:tcPr marL="0" marR="0" marT="0" marB="0"/>
                </a:tc>
                <a:tc>
                  <a:txBody>
                    <a:bodyPr/>
                    <a:lstStyle/>
                    <a:p>
                      <a:pPr marL="80010">
                        <a:lnSpc>
                          <a:spcPts val="1075"/>
                        </a:lnSpc>
                      </a:pPr>
                      <a:r>
                        <a:rPr sz="900" dirty="0">
                          <a:latin typeface="Arial Narrow"/>
                          <a:cs typeface="Arial Narrow"/>
                        </a:rPr>
                        <a:t>NC </a:t>
                      </a:r>
                      <a:r>
                        <a:rPr sz="900" spc="-5" dirty="0">
                          <a:latin typeface="Arial Narrow"/>
                          <a:cs typeface="Arial Narrow"/>
                        </a:rPr>
                        <a:t>33, </a:t>
                      </a:r>
                      <a:r>
                        <a:rPr sz="900" spc="-10" dirty="0">
                          <a:latin typeface="Arial Narrow"/>
                          <a:cs typeface="Arial Narrow"/>
                        </a:rPr>
                        <a:t>REPLACE </a:t>
                      </a:r>
                      <a:r>
                        <a:rPr sz="900" spc="-5" dirty="0">
                          <a:latin typeface="Arial Narrow"/>
                          <a:cs typeface="Arial Narrow"/>
                        </a:rPr>
                        <a:t>BRIDGE 320080 </a:t>
                      </a:r>
                      <a:r>
                        <a:rPr sz="900" spc="-10" dirty="0">
                          <a:latin typeface="Arial Narrow"/>
                          <a:cs typeface="Arial Narrow"/>
                        </a:rPr>
                        <a:t>OVER </a:t>
                      </a:r>
                      <a:r>
                        <a:rPr sz="900" spc="-5" dirty="0">
                          <a:latin typeface="Arial Narrow"/>
                          <a:cs typeface="Arial Narrow"/>
                        </a:rPr>
                        <a:t>TAR</a:t>
                      </a:r>
                      <a:r>
                        <a:rPr sz="900" spc="-25" dirty="0">
                          <a:latin typeface="Arial Narrow"/>
                          <a:cs typeface="Arial Narrow"/>
                        </a:rPr>
                        <a:t> </a:t>
                      </a:r>
                      <a:r>
                        <a:rPr sz="900" spc="-5" dirty="0">
                          <a:latin typeface="Arial Narrow"/>
                          <a:cs typeface="Arial Narrow"/>
                        </a:rPr>
                        <a:t>RIVER.</a:t>
                      </a:r>
                      <a:endParaRPr sz="900">
                        <a:latin typeface="Arial Narrow"/>
                        <a:cs typeface="Arial Narrow"/>
                      </a:endParaRPr>
                    </a:p>
                  </a:txBody>
                  <a:tcPr marL="0" marR="0" marT="0" marB="0"/>
                </a:tc>
                <a:tc>
                  <a:txBody>
                    <a:bodyPr/>
                    <a:lstStyle/>
                    <a:p>
                      <a:pPr marL="63500">
                        <a:lnSpc>
                          <a:spcPts val="1075"/>
                        </a:lnSpc>
                      </a:pPr>
                      <a:r>
                        <a:rPr sz="900" spc="-5" dirty="0">
                          <a:latin typeface="Arial Narrow"/>
                          <a:cs typeface="Arial Narrow"/>
                        </a:rPr>
                        <a:t>RIGHT-OF-WAY</a:t>
                      </a:r>
                      <a:endParaRPr sz="900">
                        <a:latin typeface="Arial Narrow"/>
                        <a:cs typeface="Arial Narrow"/>
                      </a:endParaRPr>
                    </a:p>
                  </a:txBody>
                  <a:tcPr marL="0" marR="0" marT="0" marB="0"/>
                </a:tc>
                <a:tc>
                  <a:txBody>
                    <a:bodyPr/>
                    <a:lstStyle/>
                    <a:p>
                      <a:pPr marR="3810" algn="r">
                        <a:lnSpc>
                          <a:spcPts val="1075"/>
                        </a:lnSpc>
                      </a:pPr>
                      <a:r>
                        <a:rPr sz="900" dirty="0">
                          <a:latin typeface="Arial Narrow"/>
                          <a:cs typeface="Arial Narrow"/>
                        </a:rPr>
                        <a:t>FY </a:t>
                      </a:r>
                      <a:r>
                        <a:rPr sz="900" spc="-5" dirty="0">
                          <a:latin typeface="Arial Narrow"/>
                          <a:cs typeface="Arial Narrow"/>
                        </a:rPr>
                        <a:t>2023</a:t>
                      </a:r>
                      <a:r>
                        <a:rPr sz="900" spc="-10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075"/>
                        </a:lnSpc>
                      </a:pPr>
                      <a:r>
                        <a:rPr sz="900" spc="-5" dirty="0">
                          <a:latin typeface="Arial Narrow"/>
                          <a:cs typeface="Arial Narrow"/>
                        </a:rPr>
                        <a:t>$</a:t>
                      </a:r>
                      <a:r>
                        <a:rPr sz="900" spc="-10" dirty="0">
                          <a:latin typeface="Arial Narrow"/>
                          <a:cs typeface="Arial Narrow"/>
                        </a:rPr>
                        <a:t>6</a:t>
                      </a:r>
                      <a:r>
                        <a:rPr sz="900" dirty="0">
                          <a:latin typeface="Arial Narrow"/>
                          <a:cs typeface="Arial Narrow"/>
                        </a:rPr>
                        <a:t>0,</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marL="56515">
                        <a:lnSpc>
                          <a:spcPts val="107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00"/>
                  </a:ext>
                </a:extLst>
              </a:tr>
              <a:tr h="133745">
                <a:tc>
                  <a:txBody>
                    <a:bodyPr/>
                    <a:lstStyle/>
                    <a:p>
                      <a:pPr marL="31750">
                        <a:lnSpc>
                          <a:spcPts val="1095"/>
                        </a:lnSpc>
                      </a:pPr>
                      <a:r>
                        <a:rPr sz="900" spc="-10" dirty="0">
                          <a:latin typeface="Arial Narrow"/>
                          <a:cs typeface="Arial Narrow"/>
                        </a:rPr>
                        <a:t>EDGECOMBE</a:t>
                      </a:r>
                      <a:endParaRPr sz="900">
                        <a:latin typeface="Arial Narrow"/>
                        <a:cs typeface="Arial Narrow"/>
                      </a:endParaRPr>
                    </a:p>
                  </a:txBody>
                  <a:tcPr marL="0" marR="0" marT="0" marB="0"/>
                </a:tc>
                <a:tc>
                  <a:txBody>
                    <a:bodyPr/>
                    <a:lstStyle/>
                    <a:p>
                      <a:pPr marL="159385">
                        <a:lnSpc>
                          <a:spcPts val="1095"/>
                        </a:lnSpc>
                      </a:pPr>
                      <a:r>
                        <a:rPr sz="900" spc="-5" dirty="0">
                          <a:latin typeface="Arial Narrow"/>
                          <a:cs typeface="Arial Narrow"/>
                        </a:rPr>
                        <a:t>ORGANIZATION</a:t>
                      </a:r>
                      <a:endParaRPr sz="900">
                        <a:latin typeface="Arial Narrow"/>
                        <a:cs typeface="Arial Narrow"/>
                      </a:endParaRPr>
                    </a:p>
                  </a:txBody>
                  <a:tcPr marL="0" marR="0" marT="0" marB="0"/>
                </a:tc>
                <a:tc>
                  <a:txBody>
                    <a:bodyPr/>
                    <a:lstStyle/>
                    <a:p>
                      <a:pPr marL="80010">
                        <a:lnSpc>
                          <a:spcPts val="1095"/>
                        </a:lnSpc>
                      </a:pPr>
                      <a:r>
                        <a:rPr sz="900" spc="-10" dirty="0">
                          <a:latin typeface="Arial Narrow"/>
                          <a:cs typeface="Arial Narrow"/>
                        </a:rPr>
                        <a:t>REPLACE </a:t>
                      </a:r>
                      <a:r>
                        <a:rPr sz="900" spc="-5" dirty="0">
                          <a:latin typeface="Arial Narrow"/>
                          <a:cs typeface="Arial Narrow"/>
                        </a:rPr>
                        <a:t>BRIDGE 320049 </a:t>
                      </a:r>
                      <a:r>
                        <a:rPr sz="900" spc="-10" dirty="0">
                          <a:latin typeface="Arial Narrow"/>
                          <a:cs typeface="Arial Narrow"/>
                        </a:rPr>
                        <a:t>OVER </a:t>
                      </a:r>
                      <a:r>
                        <a:rPr sz="900" spc="-5" dirty="0">
                          <a:latin typeface="Arial Narrow"/>
                          <a:cs typeface="Arial Narrow"/>
                        </a:rPr>
                        <a:t>TAR</a:t>
                      </a:r>
                      <a:r>
                        <a:rPr sz="900" spc="-20" dirty="0">
                          <a:latin typeface="Arial Narrow"/>
                          <a:cs typeface="Arial Narrow"/>
                        </a:rPr>
                        <a:t> </a:t>
                      </a:r>
                      <a:r>
                        <a:rPr sz="900" spc="-5" dirty="0">
                          <a:latin typeface="Arial Narrow"/>
                          <a:cs typeface="Arial Narrow"/>
                        </a:rPr>
                        <a:t>RIVER</a:t>
                      </a:r>
                      <a:endParaRPr sz="900">
                        <a:latin typeface="Arial Narrow"/>
                        <a:cs typeface="Arial Narrow"/>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R="3810" algn="r">
                        <a:lnSpc>
                          <a:spcPts val="1095"/>
                        </a:lnSpc>
                      </a:pPr>
                      <a:r>
                        <a:rPr sz="900" dirty="0">
                          <a:latin typeface="Arial Narrow"/>
                          <a:cs typeface="Arial Narrow"/>
                        </a:rPr>
                        <a:t>FY </a:t>
                      </a:r>
                      <a:r>
                        <a:rPr sz="900" spc="-5" dirty="0">
                          <a:latin typeface="Arial Narrow"/>
                          <a:cs typeface="Arial Narrow"/>
                        </a:rPr>
                        <a:t>2024</a:t>
                      </a:r>
                      <a:r>
                        <a:rPr sz="900" spc="-10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8895" algn="r">
                        <a:lnSpc>
                          <a:spcPts val="1095"/>
                        </a:lnSpc>
                      </a:pPr>
                      <a:r>
                        <a:rPr sz="900" spc="-5" dirty="0">
                          <a:latin typeface="Arial Narrow"/>
                          <a:cs typeface="Arial Narrow"/>
                        </a:rPr>
                        <a:t>$</a:t>
                      </a:r>
                      <a:r>
                        <a:rPr sz="900" spc="-10" dirty="0">
                          <a:latin typeface="Arial Narrow"/>
                          <a:cs typeface="Arial Narrow"/>
                        </a:rPr>
                        <a:t>8</a:t>
                      </a:r>
                      <a:r>
                        <a:rPr sz="900" dirty="0">
                          <a:latin typeface="Arial Narrow"/>
                          <a:cs typeface="Arial Narrow"/>
                        </a:rPr>
                        <a:t>0</a:t>
                      </a:r>
                      <a:r>
                        <a:rPr sz="900" spc="-5" dirty="0">
                          <a:latin typeface="Arial Narrow"/>
                          <a:cs typeface="Arial Narrow"/>
                        </a:rPr>
                        <a:t>0</a:t>
                      </a:r>
                      <a:r>
                        <a:rPr sz="900" spc="-10" dirty="0">
                          <a:latin typeface="Arial Narrow"/>
                          <a:cs typeface="Arial Narrow"/>
                        </a:rPr>
                        <a:t>,</a:t>
                      </a:r>
                      <a:r>
                        <a:rPr sz="900" dirty="0">
                          <a:latin typeface="Arial Narrow"/>
                          <a:cs typeface="Arial Narrow"/>
                        </a:rPr>
                        <a:t>0</a:t>
                      </a:r>
                      <a:r>
                        <a:rPr sz="900" spc="-5" dirty="0">
                          <a:latin typeface="Arial Narrow"/>
                          <a:cs typeface="Arial Narrow"/>
                        </a:rPr>
                        <a:t>00</a:t>
                      </a:r>
                      <a:endParaRPr sz="900">
                        <a:latin typeface="Arial Narrow"/>
                        <a:cs typeface="Arial Narrow"/>
                      </a:endParaRPr>
                    </a:p>
                  </a:txBody>
                  <a:tcPr marL="0" marR="0" marT="0" marB="0"/>
                </a:tc>
                <a:tc>
                  <a:txBody>
                    <a:bodyPr/>
                    <a:lstStyle/>
                    <a:p>
                      <a:pPr marL="56515">
                        <a:lnSpc>
                          <a:spcPts val="109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01"/>
                  </a:ext>
                </a:extLst>
              </a:tr>
              <a:tr h="136195">
                <a:tc>
                  <a:txBody>
                    <a:bodyPr/>
                    <a:lstStyle/>
                    <a:p>
                      <a:pPr marL="31750">
                        <a:lnSpc>
                          <a:spcPts val="1115"/>
                        </a:lnSpc>
                      </a:pPr>
                      <a:r>
                        <a:rPr sz="900" b="1" spc="-5" dirty="0">
                          <a:latin typeface="Arial Narrow"/>
                          <a:cs typeface="Arial Narrow"/>
                        </a:rPr>
                        <a:t>PROJ.CATEGORY</a:t>
                      </a:r>
                      <a:endParaRPr sz="900">
                        <a:latin typeface="Arial Narrow"/>
                        <a:cs typeface="Arial Narrow"/>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80010">
                        <a:lnSpc>
                          <a:spcPts val="1115"/>
                        </a:lnSpc>
                      </a:pPr>
                      <a:r>
                        <a:rPr sz="900" spc="-5" dirty="0">
                          <a:latin typeface="Arial Narrow"/>
                          <a:cs typeface="Arial Narrow"/>
                        </a:rPr>
                        <a:t>OVERFLOW.</a:t>
                      </a:r>
                      <a:endParaRPr sz="900">
                        <a:latin typeface="Arial Narrow"/>
                        <a:cs typeface="Arial Narrow"/>
                      </a:endParaRPr>
                    </a:p>
                  </a:txBody>
                  <a:tcPr marL="0" marR="0" marT="0" marB="0"/>
                </a:tc>
                <a:tc>
                  <a:txBody>
                    <a:bodyPr/>
                    <a:lstStyle/>
                    <a:p>
                      <a:pPr marL="63500">
                        <a:lnSpc>
                          <a:spcPts val="1115"/>
                        </a:lnSpc>
                      </a:pPr>
                      <a:r>
                        <a:rPr sz="900" spc="-5" dirty="0">
                          <a:latin typeface="Arial Narrow"/>
                          <a:cs typeface="Arial Narrow"/>
                        </a:rPr>
                        <a:t>CONSTRUCTION</a:t>
                      </a:r>
                      <a:endParaRPr sz="900">
                        <a:latin typeface="Arial Narrow"/>
                        <a:cs typeface="Arial Narrow"/>
                      </a:endParaRPr>
                    </a:p>
                  </a:txBody>
                  <a:tcPr marL="0" marR="0" marT="0" marB="0"/>
                </a:tc>
                <a:tc>
                  <a:txBody>
                    <a:bodyPr/>
                    <a:lstStyle/>
                    <a:p>
                      <a:pPr marR="3810" algn="r">
                        <a:lnSpc>
                          <a:spcPts val="1115"/>
                        </a:lnSpc>
                      </a:pPr>
                      <a:r>
                        <a:rPr sz="900" dirty="0">
                          <a:latin typeface="Arial Narrow"/>
                          <a:cs typeface="Arial Narrow"/>
                        </a:rPr>
                        <a:t>FY </a:t>
                      </a:r>
                      <a:r>
                        <a:rPr sz="900" spc="-5" dirty="0">
                          <a:latin typeface="Arial Narrow"/>
                          <a:cs typeface="Arial Narrow"/>
                        </a:rPr>
                        <a:t>2024</a:t>
                      </a:r>
                      <a:r>
                        <a:rPr sz="900" spc="-10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115"/>
                        </a:lnSpc>
                      </a:pPr>
                      <a:r>
                        <a:rPr sz="900" spc="-5" dirty="0">
                          <a:latin typeface="Arial Narrow"/>
                          <a:cs typeface="Arial Narrow"/>
                        </a:rPr>
                        <a:t>$</a:t>
                      </a:r>
                      <a:r>
                        <a:rPr sz="900" spc="-10" dirty="0">
                          <a:latin typeface="Arial Narrow"/>
                          <a:cs typeface="Arial Narrow"/>
                        </a:rPr>
                        <a:t>4</a:t>
                      </a:r>
                      <a:r>
                        <a:rPr sz="900" dirty="0">
                          <a:latin typeface="Arial Narrow"/>
                          <a:cs typeface="Arial Narrow"/>
                        </a:rPr>
                        <a:t>,6</a:t>
                      </a:r>
                      <a:r>
                        <a:rPr sz="900" spc="-5" dirty="0">
                          <a:latin typeface="Arial Narrow"/>
                          <a:cs typeface="Arial Narrow"/>
                        </a:rPr>
                        <a:t>0</a:t>
                      </a:r>
                      <a:r>
                        <a:rPr sz="900" dirty="0">
                          <a:latin typeface="Arial Narrow"/>
                          <a:cs typeface="Arial Narrow"/>
                        </a:rPr>
                        <a:t>0,</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marL="56515">
                        <a:lnSpc>
                          <a:spcPts val="1115"/>
                        </a:lnSpc>
                      </a:pPr>
                      <a:r>
                        <a:rPr sz="900" spc="-5" dirty="0">
                          <a:latin typeface="Arial Narrow"/>
                          <a:cs typeface="Arial Narrow"/>
                        </a:rPr>
                        <a:t>(NHPB)</a:t>
                      </a:r>
                      <a:endParaRPr sz="900">
                        <a:latin typeface="Arial Narrow"/>
                        <a:cs typeface="Arial Narrow"/>
                      </a:endParaRPr>
                    </a:p>
                  </a:txBody>
                  <a:tcPr marL="0" marR="0" marT="0" marB="0"/>
                </a:tc>
                <a:extLst>
                  <a:ext uri="{0D108BD9-81ED-4DB2-BD59-A6C34878D82A}">
                    <a16:rowId xmlns:a16="http://schemas.microsoft.com/office/drawing/2014/main" val="10002"/>
                  </a:ext>
                </a:extLst>
              </a:tr>
              <a:tr h="142155">
                <a:tc>
                  <a:txBody>
                    <a:bodyPr/>
                    <a:lstStyle/>
                    <a:p>
                      <a:pPr marL="31750">
                        <a:lnSpc>
                          <a:spcPts val="1170"/>
                        </a:lnSpc>
                      </a:pPr>
                      <a:r>
                        <a:rPr sz="900" spc="-10" dirty="0">
                          <a:latin typeface="Arial Narrow"/>
                          <a:cs typeface="Arial Narrow"/>
                        </a:rPr>
                        <a:t>REGIONAL</a:t>
                      </a:r>
                      <a:endParaRPr sz="900">
                        <a:latin typeface="Arial Narrow"/>
                        <a:cs typeface="Arial Narrow"/>
                      </a:endParaRPr>
                    </a:p>
                  </a:txBody>
                  <a:tcPr marL="0" marR="0" marT="0" marB="0"/>
                </a:tc>
                <a:tc>
                  <a:txBody>
                    <a:bodyPr/>
                    <a:lstStyle/>
                    <a:p>
                      <a:pPr>
                        <a:lnSpc>
                          <a:spcPct val="100000"/>
                        </a:lnSpc>
                      </a:pPr>
                      <a:endParaRPr sz="800">
                        <a:latin typeface="Times New Roman"/>
                        <a:cs typeface="Times New Roman"/>
                      </a:endParaRPr>
                    </a:p>
                  </a:txBody>
                  <a:tcPr marL="0" marR="0" marT="0" marB="0"/>
                </a:tc>
                <a:tc>
                  <a:txBody>
                    <a:bodyPr/>
                    <a:lstStyle/>
                    <a:p>
                      <a:pPr marL="80010">
                        <a:lnSpc>
                          <a:spcPts val="1075"/>
                        </a:lnSpc>
                        <a:spcBef>
                          <a:spcPts val="90"/>
                        </a:spcBef>
                      </a:pPr>
                      <a:r>
                        <a:rPr sz="900" b="1" i="1" u="heavy" dirty="0">
                          <a:uFill>
                            <a:solidFill>
                              <a:srgbClr val="000000"/>
                            </a:solidFill>
                          </a:uFill>
                          <a:latin typeface="ArialNarrow-BoldItalic"/>
                          <a:cs typeface="ArialNarrow-BoldItalic"/>
                        </a:rPr>
                        <a:t>TO </a:t>
                      </a:r>
                      <a:r>
                        <a:rPr sz="900" b="1" i="1" u="heavy" spc="-5" dirty="0">
                          <a:uFill>
                            <a:solidFill>
                              <a:srgbClr val="000000"/>
                            </a:solidFill>
                          </a:uFill>
                          <a:latin typeface="ArialNarrow-BoldItalic"/>
                          <a:cs typeface="ArialNarrow-BoldItalic"/>
                        </a:rPr>
                        <a:t>STRATEGICALLY BALANCE LETTINGS,</a:t>
                      </a:r>
                      <a:r>
                        <a:rPr sz="900" b="1" i="1" u="heavy" spc="-25" dirty="0">
                          <a:uFill>
                            <a:solidFill>
                              <a:srgbClr val="000000"/>
                            </a:solidFill>
                          </a:uFill>
                          <a:latin typeface="ArialNarrow-BoldItalic"/>
                          <a:cs typeface="ArialNarrow-BoldItalic"/>
                        </a:rPr>
                        <a:t> </a:t>
                      </a:r>
                      <a:r>
                        <a:rPr sz="900" b="1" i="1" u="heavy" spc="-5" dirty="0">
                          <a:uFill>
                            <a:solidFill>
                              <a:srgbClr val="000000"/>
                            </a:solidFill>
                          </a:uFill>
                          <a:latin typeface="ArialNarrow-BoldItalic"/>
                          <a:cs typeface="ArialNarrow-BoldItalic"/>
                        </a:rPr>
                        <a:t>DELAY</a:t>
                      </a:r>
                      <a:endParaRPr sz="900">
                        <a:latin typeface="ArialNarrow-BoldItalic"/>
                        <a:cs typeface="ArialNarrow-BoldItalic"/>
                      </a:endParaRPr>
                    </a:p>
                  </a:txBody>
                  <a:tcPr marL="0" marR="0" marT="10077" marB="0"/>
                </a:tc>
                <a:tc>
                  <a:txBody>
                    <a:bodyPr/>
                    <a:lstStyle/>
                    <a:p>
                      <a:pPr>
                        <a:lnSpc>
                          <a:spcPct val="100000"/>
                        </a:lnSpc>
                      </a:pPr>
                      <a:endParaRPr sz="800">
                        <a:latin typeface="Times New Roman"/>
                        <a:cs typeface="Times New Roman"/>
                      </a:endParaRPr>
                    </a:p>
                  </a:txBody>
                  <a:tcPr marL="0" marR="0" marT="0" marB="0"/>
                </a:tc>
                <a:tc>
                  <a:txBody>
                    <a:bodyPr/>
                    <a:lstStyle/>
                    <a:p>
                      <a:pPr marR="4445" algn="r">
                        <a:lnSpc>
                          <a:spcPts val="1165"/>
                        </a:lnSpc>
                      </a:pPr>
                      <a:r>
                        <a:rPr sz="900" dirty="0">
                          <a:latin typeface="Arial Narrow"/>
                          <a:cs typeface="Arial Narrow"/>
                        </a:rPr>
                        <a:t>FY </a:t>
                      </a:r>
                      <a:r>
                        <a:rPr sz="900" spc="-5" dirty="0">
                          <a:latin typeface="Arial Narrow"/>
                          <a:cs typeface="Arial Narrow"/>
                        </a:rPr>
                        <a:t>2025</a:t>
                      </a:r>
                      <a:r>
                        <a:rPr sz="900" spc="-100"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165"/>
                        </a:lnSpc>
                      </a:pPr>
                      <a:r>
                        <a:rPr sz="900" u="sng" dirty="0">
                          <a:uFill>
                            <a:solidFill>
                              <a:srgbClr val="000000"/>
                            </a:solidFill>
                          </a:uFill>
                          <a:latin typeface="Arial Narrow"/>
                          <a:cs typeface="Arial Narrow"/>
                        </a:rPr>
                        <a:t>    </a:t>
                      </a:r>
                      <a:r>
                        <a:rPr sz="900" u="sng" spc="-35" dirty="0">
                          <a:uFill>
                            <a:solidFill>
                              <a:srgbClr val="000000"/>
                            </a:solidFill>
                          </a:uFill>
                          <a:latin typeface="Arial Narrow"/>
                          <a:cs typeface="Arial Narrow"/>
                        </a:rPr>
                        <a:t> </a:t>
                      </a:r>
                      <a:r>
                        <a:rPr sz="900" u="sng" spc="-5" dirty="0">
                          <a:uFill>
                            <a:solidFill>
                              <a:srgbClr val="000000"/>
                            </a:solidFill>
                          </a:uFill>
                          <a:latin typeface="Arial Narrow"/>
                          <a:cs typeface="Arial Narrow"/>
                        </a:rPr>
                        <a:t>$4</a:t>
                      </a:r>
                      <a:r>
                        <a:rPr sz="900" u="sng" dirty="0">
                          <a:uFill>
                            <a:solidFill>
                              <a:srgbClr val="000000"/>
                            </a:solidFill>
                          </a:uFill>
                          <a:latin typeface="Arial Narrow"/>
                          <a:cs typeface="Arial Narrow"/>
                        </a:rPr>
                        <a:t>,6</a:t>
                      </a:r>
                      <a:r>
                        <a:rPr sz="900" u="sng" spc="-10" dirty="0">
                          <a:uFill>
                            <a:solidFill>
                              <a:srgbClr val="000000"/>
                            </a:solidFill>
                          </a:uFill>
                          <a:latin typeface="Arial Narrow"/>
                          <a:cs typeface="Arial Narrow"/>
                        </a:rPr>
                        <a:t>0</a:t>
                      </a:r>
                      <a:r>
                        <a:rPr sz="900" u="sng" dirty="0">
                          <a:uFill>
                            <a:solidFill>
                              <a:srgbClr val="000000"/>
                            </a:solidFill>
                          </a:uFill>
                          <a:latin typeface="Arial Narrow"/>
                          <a:cs typeface="Arial Narrow"/>
                        </a:rPr>
                        <a:t>0</a:t>
                      </a:r>
                      <a:r>
                        <a:rPr sz="900" u="sng" spc="-5" dirty="0">
                          <a:uFill>
                            <a:solidFill>
                              <a:srgbClr val="000000"/>
                            </a:solidFill>
                          </a:uFill>
                          <a:latin typeface="Arial Narrow"/>
                          <a:cs typeface="Arial Narrow"/>
                        </a:rPr>
                        <a:t>,0</a:t>
                      </a:r>
                      <a:r>
                        <a:rPr sz="900" u="sng" dirty="0">
                          <a:uFill>
                            <a:solidFill>
                              <a:srgbClr val="000000"/>
                            </a:solidFill>
                          </a:uFill>
                          <a:latin typeface="Arial Narrow"/>
                          <a:cs typeface="Arial Narrow"/>
                        </a:rPr>
                        <a:t>00</a:t>
                      </a:r>
                      <a:endParaRPr sz="900">
                        <a:latin typeface="Arial Narrow"/>
                        <a:cs typeface="Arial Narrow"/>
                      </a:endParaRPr>
                    </a:p>
                  </a:txBody>
                  <a:tcPr marL="0" marR="0" marT="0" marB="0"/>
                </a:tc>
                <a:tc>
                  <a:txBody>
                    <a:bodyPr/>
                    <a:lstStyle/>
                    <a:p>
                      <a:pPr marL="56515">
                        <a:lnSpc>
                          <a:spcPts val="1165"/>
                        </a:lnSpc>
                      </a:pPr>
                      <a:r>
                        <a:rPr sz="900" spc="-5" dirty="0">
                          <a:latin typeface="Arial Narrow"/>
                          <a:cs typeface="Arial Narrow"/>
                        </a:rPr>
                        <a:t>(NHPB)</a:t>
                      </a:r>
                      <a:endParaRPr sz="900">
                        <a:latin typeface="Arial Narrow"/>
                        <a:cs typeface="Arial Narrow"/>
                      </a:endParaRPr>
                    </a:p>
                  </a:txBody>
                  <a:tcPr marL="0" marR="0" marT="0" marB="0"/>
                </a:tc>
                <a:extLst>
                  <a:ext uri="{0D108BD9-81ED-4DB2-BD59-A6C34878D82A}">
                    <a16:rowId xmlns:a16="http://schemas.microsoft.com/office/drawing/2014/main" val="10003"/>
                  </a:ext>
                </a:extLst>
              </a:tr>
              <a:tr h="137048">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80010">
                        <a:lnSpc>
                          <a:spcPts val="1125"/>
                        </a:lnSpc>
                      </a:pPr>
                      <a:r>
                        <a:rPr sz="900" b="1" i="1" u="heavy" spc="-5" dirty="0">
                          <a:uFill>
                            <a:solidFill>
                              <a:srgbClr val="000000"/>
                            </a:solidFill>
                          </a:uFill>
                          <a:latin typeface="ArialNarrow-BoldItalic"/>
                          <a:cs typeface="ArialNarrow-BoldItalic"/>
                        </a:rPr>
                        <a:t>RIGHT-OF-WAY FROM </a:t>
                      </a:r>
                      <a:r>
                        <a:rPr sz="900" b="1" i="1" u="heavy" dirty="0">
                          <a:uFill>
                            <a:solidFill>
                              <a:srgbClr val="000000"/>
                            </a:solidFill>
                          </a:uFill>
                          <a:latin typeface="ArialNarrow-BoldItalic"/>
                          <a:cs typeface="ArialNarrow-BoldItalic"/>
                        </a:rPr>
                        <a:t>FY </a:t>
                      </a:r>
                      <a:r>
                        <a:rPr sz="900" b="1" i="1" u="heavy" spc="-5" dirty="0">
                          <a:uFill>
                            <a:solidFill>
                              <a:srgbClr val="000000"/>
                            </a:solidFill>
                          </a:uFill>
                          <a:latin typeface="ArialNarrow-BoldItalic"/>
                          <a:cs typeface="ArialNarrow-BoldItalic"/>
                        </a:rPr>
                        <a:t>20 </a:t>
                      </a:r>
                      <a:r>
                        <a:rPr sz="900" b="1" i="1" u="heavy" dirty="0">
                          <a:uFill>
                            <a:solidFill>
                              <a:srgbClr val="000000"/>
                            </a:solidFill>
                          </a:uFill>
                          <a:latin typeface="ArialNarrow-BoldItalic"/>
                          <a:cs typeface="ArialNarrow-BoldItalic"/>
                        </a:rPr>
                        <a:t>TO FY </a:t>
                      </a:r>
                      <a:r>
                        <a:rPr sz="900" b="1" i="1" u="heavy" spc="-5" dirty="0">
                          <a:uFill>
                            <a:solidFill>
                              <a:srgbClr val="000000"/>
                            </a:solidFill>
                          </a:uFill>
                          <a:latin typeface="ArialNarrow-BoldItalic"/>
                          <a:cs typeface="ArialNarrow-BoldItalic"/>
                        </a:rPr>
                        <a:t>23</a:t>
                      </a:r>
                      <a:r>
                        <a:rPr sz="900" b="1" i="1" u="heavy" spc="-40" dirty="0">
                          <a:uFill>
                            <a:solidFill>
                              <a:srgbClr val="000000"/>
                            </a:solidFill>
                          </a:uFill>
                          <a:latin typeface="ArialNarrow-BoldItalic"/>
                          <a:cs typeface="ArialNarrow-BoldItalic"/>
                        </a:rPr>
                        <a:t> </a:t>
                      </a:r>
                      <a:r>
                        <a:rPr sz="900" b="1" i="1" u="heavy" spc="-5" dirty="0">
                          <a:uFill>
                            <a:solidFill>
                              <a:srgbClr val="000000"/>
                            </a:solidFill>
                          </a:uFill>
                          <a:latin typeface="ArialNarrow-BoldItalic"/>
                          <a:cs typeface="ArialNarrow-BoldItalic"/>
                        </a:rPr>
                        <a:t>AND</a:t>
                      </a:r>
                      <a:endParaRPr sz="900">
                        <a:latin typeface="ArialNarrow-BoldItalic"/>
                        <a:cs typeface="ArialNarrow-BoldItalic"/>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R="48895" algn="r">
                        <a:lnSpc>
                          <a:spcPts val="1100"/>
                        </a:lnSpc>
                      </a:pPr>
                      <a:r>
                        <a:rPr sz="900" spc="-5" dirty="0">
                          <a:latin typeface="Arial Narrow"/>
                          <a:cs typeface="Arial Narrow"/>
                        </a:rPr>
                        <a:t>$</a:t>
                      </a:r>
                      <a:r>
                        <a:rPr sz="900" spc="-10" dirty="0">
                          <a:latin typeface="Arial Narrow"/>
                          <a:cs typeface="Arial Narrow"/>
                        </a:rPr>
                        <a:t>1</a:t>
                      </a:r>
                      <a:r>
                        <a:rPr sz="900" dirty="0">
                          <a:latin typeface="Arial Narrow"/>
                          <a:cs typeface="Arial Narrow"/>
                        </a:rPr>
                        <a:t>0,</a:t>
                      </a:r>
                      <a:r>
                        <a:rPr sz="900" spc="-5" dirty="0">
                          <a:latin typeface="Arial Narrow"/>
                          <a:cs typeface="Arial Narrow"/>
                        </a:rPr>
                        <a:t>0</a:t>
                      </a:r>
                      <a:r>
                        <a:rPr sz="900" dirty="0">
                          <a:latin typeface="Arial Narrow"/>
                          <a:cs typeface="Arial Narrow"/>
                        </a:rPr>
                        <a:t>6</a:t>
                      </a:r>
                      <a:r>
                        <a:rPr sz="900" spc="-5" dirty="0">
                          <a:latin typeface="Arial Narrow"/>
                          <a:cs typeface="Arial Narrow"/>
                        </a:rPr>
                        <a:t>0</a:t>
                      </a:r>
                      <a:r>
                        <a:rPr sz="900" spc="-10" dirty="0">
                          <a:latin typeface="Arial Narrow"/>
                          <a:cs typeface="Arial Narrow"/>
                        </a:rPr>
                        <a:t>,</a:t>
                      </a:r>
                      <a:r>
                        <a:rPr sz="900" dirty="0">
                          <a:latin typeface="Arial Narrow"/>
                          <a:cs typeface="Arial Narrow"/>
                        </a:rPr>
                        <a:t>0</a:t>
                      </a:r>
                      <a:r>
                        <a:rPr sz="900" spc="-5" dirty="0">
                          <a:latin typeface="Arial Narrow"/>
                          <a:cs typeface="Arial Narrow"/>
                        </a:rPr>
                        <a:t>00</a:t>
                      </a:r>
                      <a:endParaRPr sz="900">
                        <a:latin typeface="Arial Narrow"/>
                        <a:cs typeface="Arial Narrow"/>
                      </a:endParaRPr>
                    </a:p>
                  </a:txBody>
                  <a:tcPr marL="0" marR="0" marT="0" marB="0"/>
                </a:tc>
                <a:tc>
                  <a:txBody>
                    <a:bodyPr/>
                    <a:lstStyle/>
                    <a:p>
                      <a:pPr>
                        <a:lnSpc>
                          <a:spcPct val="100000"/>
                        </a:lnSpc>
                      </a:pPr>
                      <a:endParaRPr sz="700">
                        <a:latin typeface="Times New Roman"/>
                        <a:cs typeface="Times New Roman"/>
                      </a:endParaRPr>
                    </a:p>
                  </a:txBody>
                  <a:tcPr marL="0" marR="0" marT="0" marB="0"/>
                </a:tc>
                <a:extLst>
                  <a:ext uri="{0D108BD9-81ED-4DB2-BD59-A6C34878D82A}">
                    <a16:rowId xmlns:a16="http://schemas.microsoft.com/office/drawing/2014/main" val="10004"/>
                  </a:ext>
                </a:extLst>
              </a:tr>
              <a:tr h="274195">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marL="80010">
                        <a:lnSpc>
                          <a:spcPts val="1150"/>
                        </a:lnSpc>
                      </a:pPr>
                      <a:r>
                        <a:rPr sz="900" b="1" i="1" u="heavy" spc="-5" dirty="0">
                          <a:uFill>
                            <a:solidFill>
                              <a:srgbClr val="000000"/>
                            </a:solidFill>
                          </a:uFill>
                          <a:latin typeface="ArialNarrow-BoldItalic"/>
                          <a:cs typeface="ArialNarrow-BoldItalic"/>
                        </a:rPr>
                        <a:t>CONSTRUCTION FROM </a:t>
                      </a:r>
                      <a:r>
                        <a:rPr sz="900" b="1" i="1" u="heavy" dirty="0">
                          <a:uFill>
                            <a:solidFill>
                              <a:srgbClr val="000000"/>
                            </a:solidFill>
                          </a:uFill>
                          <a:latin typeface="ArialNarrow-BoldItalic"/>
                          <a:cs typeface="ArialNarrow-BoldItalic"/>
                        </a:rPr>
                        <a:t>FY </a:t>
                      </a:r>
                      <a:r>
                        <a:rPr sz="900" b="1" i="1" u="heavy" spc="-5" dirty="0">
                          <a:uFill>
                            <a:solidFill>
                              <a:srgbClr val="000000"/>
                            </a:solidFill>
                          </a:uFill>
                          <a:latin typeface="ArialNarrow-BoldItalic"/>
                          <a:cs typeface="ArialNarrow-BoldItalic"/>
                        </a:rPr>
                        <a:t>21 </a:t>
                      </a:r>
                      <a:r>
                        <a:rPr sz="900" b="1" i="1" u="heavy" dirty="0">
                          <a:uFill>
                            <a:solidFill>
                              <a:srgbClr val="000000"/>
                            </a:solidFill>
                          </a:uFill>
                          <a:latin typeface="ArialNarrow-BoldItalic"/>
                          <a:cs typeface="ArialNarrow-BoldItalic"/>
                        </a:rPr>
                        <a:t>TO FY</a:t>
                      </a:r>
                      <a:r>
                        <a:rPr sz="900" b="1" i="1" u="heavy" spc="-35" dirty="0">
                          <a:uFill>
                            <a:solidFill>
                              <a:srgbClr val="000000"/>
                            </a:solidFill>
                          </a:uFill>
                          <a:latin typeface="ArialNarrow-BoldItalic"/>
                          <a:cs typeface="ArialNarrow-BoldItalic"/>
                        </a:rPr>
                        <a:t> </a:t>
                      </a:r>
                      <a:r>
                        <a:rPr sz="900" b="1" i="1" u="heavy" spc="-5" dirty="0">
                          <a:uFill>
                            <a:solidFill>
                              <a:srgbClr val="000000"/>
                            </a:solidFill>
                          </a:uFill>
                          <a:latin typeface="ArialNarrow-BoldItalic"/>
                          <a:cs typeface="ArialNarrow-BoldItalic"/>
                        </a:rPr>
                        <a:t>24.</a:t>
                      </a:r>
                      <a:endParaRPr sz="900">
                        <a:latin typeface="ArialNarrow-BoldItalic"/>
                        <a:cs typeface="ArialNarrow-BoldItalic"/>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extLst>
                  <a:ext uri="{0D108BD9-81ED-4DB2-BD59-A6C34878D82A}">
                    <a16:rowId xmlns:a16="http://schemas.microsoft.com/office/drawing/2014/main" val="10005"/>
                  </a:ext>
                </a:extLst>
              </a:tr>
              <a:tr h="276140">
                <a:tc>
                  <a:txBody>
                    <a:bodyPr/>
                    <a:lstStyle/>
                    <a:p>
                      <a:pPr>
                        <a:lnSpc>
                          <a:spcPct val="100000"/>
                        </a:lnSpc>
                        <a:spcBef>
                          <a:spcPts val="25"/>
                        </a:spcBef>
                      </a:pPr>
                      <a:endParaRPr sz="900">
                        <a:latin typeface="Times New Roman"/>
                        <a:cs typeface="Times New Roman"/>
                      </a:endParaRPr>
                    </a:p>
                    <a:p>
                      <a:pPr marL="31750">
                        <a:lnSpc>
                          <a:spcPts val="1130"/>
                        </a:lnSpc>
                        <a:spcBef>
                          <a:spcPts val="5"/>
                        </a:spcBef>
                      </a:pPr>
                      <a:r>
                        <a:rPr sz="900" spc="-5" dirty="0">
                          <a:latin typeface="Arial Narrow"/>
                          <a:cs typeface="Arial Narrow"/>
                        </a:rPr>
                        <a:t>B-5655</a:t>
                      </a:r>
                      <a:endParaRPr sz="900">
                        <a:latin typeface="Arial Narrow"/>
                        <a:cs typeface="Arial Narrow"/>
                      </a:endParaRPr>
                    </a:p>
                  </a:txBody>
                  <a:tcPr marL="0" marR="0" marT="2799" marB="0"/>
                </a:tc>
                <a:tc>
                  <a:txBody>
                    <a:bodyPr/>
                    <a:lstStyle/>
                    <a:p>
                      <a:pPr>
                        <a:lnSpc>
                          <a:spcPct val="100000"/>
                        </a:lnSpc>
                        <a:spcBef>
                          <a:spcPts val="25"/>
                        </a:spcBef>
                      </a:pPr>
                      <a:endParaRPr sz="900">
                        <a:latin typeface="Times New Roman"/>
                        <a:cs typeface="Times New Roman"/>
                      </a:endParaRPr>
                    </a:p>
                    <a:p>
                      <a:pPr marL="81915">
                        <a:lnSpc>
                          <a:spcPts val="1130"/>
                        </a:lnSpc>
                        <a:spcBef>
                          <a:spcPts val="5"/>
                        </a:spcBef>
                      </a:pPr>
                      <a:r>
                        <a:rPr sz="900" dirty="0">
                          <a:latin typeface="Arial Narrow"/>
                          <a:cs typeface="Arial Narrow"/>
                        </a:rPr>
                        <a:t>- </a:t>
                      </a:r>
                      <a:r>
                        <a:rPr sz="900" spc="-10" dirty="0">
                          <a:latin typeface="Arial Narrow"/>
                          <a:cs typeface="Arial Narrow"/>
                        </a:rPr>
                        <a:t>UPPER COASTAL PLAIN RURAL</a:t>
                      </a:r>
                      <a:r>
                        <a:rPr sz="900" spc="-165" dirty="0">
                          <a:latin typeface="Arial Narrow"/>
                          <a:cs typeface="Arial Narrow"/>
                        </a:rPr>
                        <a:t> </a:t>
                      </a:r>
                      <a:r>
                        <a:rPr sz="900" spc="-10" dirty="0">
                          <a:latin typeface="Arial Narrow"/>
                          <a:cs typeface="Arial Narrow"/>
                        </a:rPr>
                        <a:t>PLANNING</a:t>
                      </a:r>
                      <a:endParaRPr sz="900">
                        <a:latin typeface="Arial Narrow"/>
                        <a:cs typeface="Arial Narrow"/>
                      </a:endParaRPr>
                    </a:p>
                  </a:txBody>
                  <a:tcPr marL="0" marR="0" marT="2799" marB="0"/>
                </a:tc>
                <a:tc>
                  <a:txBody>
                    <a:bodyPr/>
                    <a:lstStyle/>
                    <a:p>
                      <a:pPr>
                        <a:lnSpc>
                          <a:spcPct val="100000"/>
                        </a:lnSpc>
                        <a:spcBef>
                          <a:spcPts val="25"/>
                        </a:spcBef>
                      </a:pPr>
                      <a:endParaRPr sz="900">
                        <a:latin typeface="Times New Roman"/>
                        <a:cs typeface="Times New Roman"/>
                      </a:endParaRPr>
                    </a:p>
                    <a:p>
                      <a:pPr marL="80010">
                        <a:lnSpc>
                          <a:spcPts val="1130"/>
                        </a:lnSpc>
                        <a:spcBef>
                          <a:spcPts val="5"/>
                        </a:spcBef>
                      </a:pPr>
                      <a:r>
                        <a:rPr sz="900" spc="-5" dirty="0">
                          <a:latin typeface="Arial Narrow"/>
                          <a:cs typeface="Arial Narrow"/>
                        </a:rPr>
                        <a:t>NC 111 </a:t>
                      </a:r>
                      <a:r>
                        <a:rPr sz="900" dirty="0">
                          <a:latin typeface="Arial Narrow"/>
                          <a:cs typeface="Arial Narrow"/>
                        </a:rPr>
                        <a:t>/ </a:t>
                      </a:r>
                      <a:r>
                        <a:rPr sz="900" spc="-5" dirty="0">
                          <a:latin typeface="Arial Narrow"/>
                          <a:cs typeface="Arial Narrow"/>
                        </a:rPr>
                        <a:t>NC 122, </a:t>
                      </a:r>
                      <a:r>
                        <a:rPr sz="900" spc="-10" dirty="0">
                          <a:latin typeface="Arial Narrow"/>
                          <a:cs typeface="Arial Narrow"/>
                        </a:rPr>
                        <a:t>REPLACE </a:t>
                      </a:r>
                      <a:r>
                        <a:rPr sz="900" spc="-5" dirty="0">
                          <a:latin typeface="Arial Narrow"/>
                          <a:cs typeface="Arial Narrow"/>
                        </a:rPr>
                        <a:t>BRIDGE 320011 </a:t>
                      </a:r>
                      <a:r>
                        <a:rPr sz="900" spc="-10" dirty="0">
                          <a:latin typeface="Arial Narrow"/>
                          <a:cs typeface="Arial Narrow"/>
                        </a:rPr>
                        <a:t>OVER </a:t>
                      </a:r>
                      <a:r>
                        <a:rPr sz="900" spc="-5" dirty="0">
                          <a:latin typeface="Arial Narrow"/>
                          <a:cs typeface="Arial Narrow"/>
                        </a:rPr>
                        <a:t>TOWN</a:t>
                      </a:r>
                      <a:endParaRPr sz="900">
                        <a:latin typeface="Arial Narrow"/>
                        <a:cs typeface="Arial Narrow"/>
                      </a:endParaRPr>
                    </a:p>
                  </a:txBody>
                  <a:tcPr marL="0" marR="0" marT="2799" marB="0"/>
                </a:tc>
                <a:tc>
                  <a:txBody>
                    <a:bodyPr/>
                    <a:lstStyle/>
                    <a:p>
                      <a:pPr>
                        <a:lnSpc>
                          <a:spcPct val="100000"/>
                        </a:lnSpc>
                        <a:spcBef>
                          <a:spcPts val="20"/>
                        </a:spcBef>
                      </a:pPr>
                      <a:endParaRPr sz="900">
                        <a:latin typeface="Times New Roman"/>
                        <a:cs typeface="Times New Roman"/>
                      </a:endParaRPr>
                    </a:p>
                    <a:p>
                      <a:pPr marL="63500">
                        <a:lnSpc>
                          <a:spcPts val="1135"/>
                        </a:lnSpc>
                        <a:spcBef>
                          <a:spcPts val="5"/>
                        </a:spcBef>
                      </a:pPr>
                      <a:r>
                        <a:rPr sz="900" spc="-5" dirty="0">
                          <a:latin typeface="Arial Narrow"/>
                          <a:cs typeface="Arial Narrow"/>
                        </a:rPr>
                        <a:t>CONSTRUCTION</a:t>
                      </a:r>
                      <a:endParaRPr sz="900">
                        <a:latin typeface="Arial Narrow"/>
                        <a:cs typeface="Arial Narrow"/>
                      </a:endParaRPr>
                    </a:p>
                  </a:txBody>
                  <a:tcPr marL="0" marR="0" marT="2239" marB="0"/>
                </a:tc>
                <a:tc>
                  <a:txBody>
                    <a:bodyPr/>
                    <a:lstStyle/>
                    <a:p>
                      <a:pPr>
                        <a:lnSpc>
                          <a:spcPct val="100000"/>
                        </a:lnSpc>
                        <a:spcBef>
                          <a:spcPts val="20"/>
                        </a:spcBef>
                      </a:pPr>
                      <a:endParaRPr sz="900">
                        <a:latin typeface="Times New Roman"/>
                        <a:cs typeface="Times New Roman"/>
                      </a:endParaRPr>
                    </a:p>
                    <a:p>
                      <a:pPr marR="4445" algn="r">
                        <a:lnSpc>
                          <a:spcPts val="1135"/>
                        </a:lnSpc>
                        <a:spcBef>
                          <a:spcPts val="5"/>
                        </a:spcBef>
                      </a:pPr>
                      <a:r>
                        <a:rPr sz="900" dirty="0">
                          <a:latin typeface="Arial Narrow"/>
                          <a:cs typeface="Arial Narrow"/>
                        </a:rPr>
                        <a:t>FY </a:t>
                      </a:r>
                      <a:r>
                        <a:rPr sz="900" spc="-5" dirty="0">
                          <a:latin typeface="Arial Narrow"/>
                          <a:cs typeface="Arial Narrow"/>
                        </a:rPr>
                        <a:t>2021</a:t>
                      </a:r>
                      <a:r>
                        <a:rPr sz="900" spc="-100" dirty="0">
                          <a:latin typeface="Arial Narrow"/>
                          <a:cs typeface="Arial Narrow"/>
                        </a:rPr>
                        <a:t> </a:t>
                      </a:r>
                      <a:r>
                        <a:rPr sz="900" dirty="0">
                          <a:latin typeface="Arial Narrow"/>
                          <a:cs typeface="Arial Narrow"/>
                        </a:rPr>
                        <a:t>-</a:t>
                      </a:r>
                      <a:endParaRPr sz="900">
                        <a:latin typeface="Arial Narrow"/>
                        <a:cs typeface="Arial Narrow"/>
                      </a:endParaRPr>
                    </a:p>
                  </a:txBody>
                  <a:tcPr marL="0" marR="0" marT="2239" marB="0"/>
                </a:tc>
                <a:tc>
                  <a:txBody>
                    <a:bodyPr/>
                    <a:lstStyle/>
                    <a:p>
                      <a:pPr>
                        <a:lnSpc>
                          <a:spcPct val="100000"/>
                        </a:lnSpc>
                        <a:spcBef>
                          <a:spcPts val="20"/>
                        </a:spcBef>
                      </a:pPr>
                      <a:endParaRPr sz="900">
                        <a:latin typeface="Times New Roman"/>
                        <a:cs typeface="Times New Roman"/>
                      </a:endParaRPr>
                    </a:p>
                    <a:p>
                      <a:pPr marR="49530" algn="r">
                        <a:lnSpc>
                          <a:spcPts val="1135"/>
                        </a:lnSpc>
                        <a:spcBef>
                          <a:spcPts val="5"/>
                        </a:spcBef>
                      </a:pPr>
                      <a:r>
                        <a:rPr sz="900" u="sng" dirty="0">
                          <a:uFill>
                            <a:solidFill>
                              <a:srgbClr val="000000"/>
                            </a:solidFill>
                          </a:uFill>
                          <a:latin typeface="Arial Narrow"/>
                          <a:cs typeface="Arial Narrow"/>
                        </a:rPr>
                        <a:t>    </a:t>
                      </a:r>
                      <a:r>
                        <a:rPr sz="900" u="sng" spc="-35" dirty="0">
                          <a:uFill>
                            <a:solidFill>
                              <a:srgbClr val="000000"/>
                            </a:solidFill>
                          </a:uFill>
                          <a:latin typeface="Arial Narrow"/>
                          <a:cs typeface="Arial Narrow"/>
                        </a:rPr>
                        <a:t> </a:t>
                      </a:r>
                      <a:r>
                        <a:rPr sz="900" u="sng" spc="-5" dirty="0">
                          <a:uFill>
                            <a:solidFill>
                              <a:srgbClr val="000000"/>
                            </a:solidFill>
                          </a:uFill>
                          <a:latin typeface="Arial Narrow"/>
                          <a:cs typeface="Arial Narrow"/>
                        </a:rPr>
                        <a:t>$1</a:t>
                      </a:r>
                      <a:r>
                        <a:rPr sz="900" u="sng" dirty="0">
                          <a:uFill>
                            <a:solidFill>
                              <a:srgbClr val="000000"/>
                            </a:solidFill>
                          </a:uFill>
                          <a:latin typeface="Arial Narrow"/>
                          <a:cs typeface="Arial Narrow"/>
                        </a:rPr>
                        <a:t>,9</a:t>
                      </a:r>
                      <a:r>
                        <a:rPr sz="900" u="sng" spc="-10" dirty="0">
                          <a:uFill>
                            <a:solidFill>
                              <a:srgbClr val="000000"/>
                            </a:solidFill>
                          </a:uFill>
                          <a:latin typeface="Arial Narrow"/>
                          <a:cs typeface="Arial Narrow"/>
                        </a:rPr>
                        <a:t>5</a:t>
                      </a:r>
                      <a:r>
                        <a:rPr sz="900" u="sng" dirty="0">
                          <a:uFill>
                            <a:solidFill>
                              <a:srgbClr val="000000"/>
                            </a:solidFill>
                          </a:uFill>
                          <a:latin typeface="Arial Narrow"/>
                          <a:cs typeface="Arial Narrow"/>
                        </a:rPr>
                        <a:t>0</a:t>
                      </a:r>
                      <a:r>
                        <a:rPr sz="900" u="sng" spc="-5" dirty="0">
                          <a:uFill>
                            <a:solidFill>
                              <a:srgbClr val="000000"/>
                            </a:solidFill>
                          </a:uFill>
                          <a:latin typeface="Arial Narrow"/>
                          <a:cs typeface="Arial Narrow"/>
                        </a:rPr>
                        <a:t>,0</a:t>
                      </a:r>
                      <a:r>
                        <a:rPr sz="900" u="sng" dirty="0">
                          <a:uFill>
                            <a:solidFill>
                              <a:srgbClr val="000000"/>
                            </a:solidFill>
                          </a:uFill>
                          <a:latin typeface="Arial Narrow"/>
                          <a:cs typeface="Arial Narrow"/>
                        </a:rPr>
                        <a:t>00</a:t>
                      </a:r>
                      <a:endParaRPr sz="900">
                        <a:latin typeface="Arial Narrow"/>
                        <a:cs typeface="Arial Narrow"/>
                      </a:endParaRPr>
                    </a:p>
                  </a:txBody>
                  <a:tcPr marL="0" marR="0" marT="2239" marB="0"/>
                </a:tc>
                <a:tc>
                  <a:txBody>
                    <a:bodyPr/>
                    <a:lstStyle/>
                    <a:p>
                      <a:pPr>
                        <a:lnSpc>
                          <a:spcPct val="100000"/>
                        </a:lnSpc>
                        <a:spcBef>
                          <a:spcPts val="20"/>
                        </a:spcBef>
                      </a:pPr>
                      <a:endParaRPr sz="900">
                        <a:latin typeface="Times New Roman"/>
                        <a:cs typeface="Times New Roman"/>
                      </a:endParaRPr>
                    </a:p>
                    <a:p>
                      <a:pPr marL="56515">
                        <a:lnSpc>
                          <a:spcPts val="1135"/>
                        </a:lnSpc>
                        <a:spcBef>
                          <a:spcPts val="5"/>
                        </a:spcBef>
                      </a:pPr>
                      <a:r>
                        <a:rPr sz="900" spc="-5" dirty="0">
                          <a:latin typeface="Arial Narrow"/>
                          <a:cs typeface="Arial Narrow"/>
                        </a:rPr>
                        <a:t>(HFB)</a:t>
                      </a:r>
                      <a:endParaRPr sz="900">
                        <a:latin typeface="Arial Narrow"/>
                        <a:cs typeface="Arial Narrow"/>
                      </a:endParaRPr>
                    </a:p>
                  </a:txBody>
                  <a:tcPr marL="0" marR="0" marT="2239" marB="0"/>
                </a:tc>
                <a:extLst>
                  <a:ext uri="{0D108BD9-81ED-4DB2-BD59-A6C34878D82A}">
                    <a16:rowId xmlns:a16="http://schemas.microsoft.com/office/drawing/2014/main" val="10006"/>
                  </a:ext>
                </a:extLst>
              </a:tr>
              <a:tr h="135297">
                <a:tc>
                  <a:txBody>
                    <a:bodyPr/>
                    <a:lstStyle/>
                    <a:p>
                      <a:pPr marL="31750">
                        <a:lnSpc>
                          <a:spcPts val="1110"/>
                        </a:lnSpc>
                      </a:pPr>
                      <a:r>
                        <a:rPr sz="900" spc="-10" dirty="0">
                          <a:latin typeface="Arial Narrow"/>
                          <a:cs typeface="Arial Narrow"/>
                        </a:rPr>
                        <a:t>EDGECOMBE</a:t>
                      </a:r>
                      <a:endParaRPr sz="900">
                        <a:latin typeface="Arial Narrow"/>
                        <a:cs typeface="Arial Narrow"/>
                      </a:endParaRPr>
                    </a:p>
                  </a:txBody>
                  <a:tcPr marL="0" marR="0" marT="0" marB="0"/>
                </a:tc>
                <a:tc>
                  <a:txBody>
                    <a:bodyPr/>
                    <a:lstStyle/>
                    <a:p>
                      <a:pPr marL="159385">
                        <a:lnSpc>
                          <a:spcPts val="1110"/>
                        </a:lnSpc>
                      </a:pPr>
                      <a:r>
                        <a:rPr sz="900" spc="-10" dirty="0">
                          <a:latin typeface="Arial Narrow"/>
                          <a:cs typeface="Arial Narrow"/>
                        </a:rPr>
                        <a:t>ORGANIZATION</a:t>
                      </a:r>
                      <a:endParaRPr sz="900">
                        <a:latin typeface="Arial Narrow"/>
                        <a:cs typeface="Arial Narrow"/>
                      </a:endParaRPr>
                    </a:p>
                  </a:txBody>
                  <a:tcPr marL="0" marR="0" marT="0" marB="0"/>
                </a:tc>
                <a:tc>
                  <a:txBody>
                    <a:bodyPr/>
                    <a:lstStyle/>
                    <a:p>
                      <a:pPr marL="80010">
                        <a:lnSpc>
                          <a:spcPts val="1110"/>
                        </a:lnSpc>
                      </a:pPr>
                      <a:r>
                        <a:rPr sz="900" spc="-10" dirty="0">
                          <a:latin typeface="Arial Narrow"/>
                          <a:cs typeface="Arial Narrow"/>
                        </a:rPr>
                        <a:t>CREEK.</a:t>
                      </a:r>
                      <a:endParaRPr sz="900">
                        <a:latin typeface="Arial Narrow"/>
                        <a:cs typeface="Arial Narrow"/>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R="49530" algn="r">
                        <a:lnSpc>
                          <a:spcPts val="1110"/>
                        </a:lnSpc>
                      </a:pPr>
                      <a:r>
                        <a:rPr sz="900" spc="-5" dirty="0">
                          <a:latin typeface="Arial Narrow"/>
                          <a:cs typeface="Arial Narrow"/>
                        </a:rPr>
                        <a:t>$</a:t>
                      </a:r>
                      <a:r>
                        <a:rPr sz="900" spc="-10" dirty="0">
                          <a:latin typeface="Arial Narrow"/>
                          <a:cs typeface="Arial Narrow"/>
                        </a:rPr>
                        <a:t>1</a:t>
                      </a:r>
                      <a:r>
                        <a:rPr sz="900" dirty="0">
                          <a:latin typeface="Arial Narrow"/>
                          <a:cs typeface="Arial Narrow"/>
                        </a:rPr>
                        <a:t>,9</a:t>
                      </a:r>
                      <a:r>
                        <a:rPr sz="900" spc="-5" dirty="0">
                          <a:latin typeface="Arial Narrow"/>
                          <a:cs typeface="Arial Narrow"/>
                        </a:rPr>
                        <a:t>5</a:t>
                      </a:r>
                      <a:r>
                        <a:rPr sz="900" dirty="0">
                          <a:latin typeface="Arial Narrow"/>
                          <a:cs typeface="Arial Narrow"/>
                        </a:rPr>
                        <a:t>0,</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a:lnSpc>
                          <a:spcPct val="100000"/>
                        </a:lnSpc>
                      </a:pPr>
                      <a:endParaRPr sz="700">
                        <a:latin typeface="Times New Roman"/>
                        <a:cs typeface="Times New Roman"/>
                      </a:endParaRPr>
                    </a:p>
                  </a:txBody>
                  <a:tcPr marL="0" marR="0" marT="0" marB="0"/>
                </a:tc>
                <a:extLst>
                  <a:ext uri="{0D108BD9-81ED-4DB2-BD59-A6C34878D82A}">
                    <a16:rowId xmlns:a16="http://schemas.microsoft.com/office/drawing/2014/main" val="10007"/>
                  </a:ext>
                </a:extLst>
              </a:tr>
              <a:tr h="288316">
                <a:tc>
                  <a:txBody>
                    <a:bodyPr/>
                    <a:lstStyle/>
                    <a:p>
                      <a:pPr marL="31750">
                        <a:lnSpc>
                          <a:spcPts val="1160"/>
                        </a:lnSpc>
                      </a:pPr>
                      <a:r>
                        <a:rPr sz="900" b="1" spc="-5" dirty="0">
                          <a:latin typeface="Arial Narrow"/>
                          <a:cs typeface="Arial Narrow"/>
                        </a:rPr>
                        <a:t>PROJ.CATEGORY</a:t>
                      </a:r>
                      <a:endParaRPr sz="900">
                        <a:latin typeface="Arial Narrow"/>
                        <a:cs typeface="Arial Narrow"/>
                      </a:endParaRPr>
                    </a:p>
                    <a:p>
                      <a:pPr marL="31750">
                        <a:lnSpc>
                          <a:spcPct val="100000"/>
                        </a:lnSpc>
                        <a:spcBef>
                          <a:spcPts val="10"/>
                        </a:spcBef>
                      </a:pPr>
                      <a:r>
                        <a:rPr sz="900" spc="-5" dirty="0">
                          <a:latin typeface="Arial Narrow"/>
                          <a:cs typeface="Arial Narrow"/>
                        </a:rPr>
                        <a:t>DIVISION</a:t>
                      </a:r>
                      <a:endParaRPr sz="900">
                        <a:latin typeface="Arial Narrow"/>
                        <a:cs typeface="Arial Narrow"/>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marL="80010" marR="731520">
                        <a:lnSpc>
                          <a:spcPts val="1170"/>
                        </a:lnSpc>
                        <a:spcBef>
                          <a:spcPts val="175"/>
                        </a:spcBef>
                      </a:pPr>
                      <a:r>
                        <a:rPr sz="900" b="1" i="1" u="heavy" dirty="0">
                          <a:uFill>
                            <a:solidFill>
                              <a:srgbClr val="000000"/>
                            </a:solidFill>
                          </a:uFill>
                          <a:latin typeface="ArialNarrow-BoldItalic"/>
                          <a:cs typeface="ArialNarrow-BoldItalic"/>
                        </a:rPr>
                        <a:t>TO </a:t>
                      </a:r>
                      <a:r>
                        <a:rPr sz="900" b="1" i="1" u="heavy" spc="-10" dirty="0">
                          <a:uFill>
                            <a:solidFill>
                              <a:srgbClr val="000000"/>
                            </a:solidFill>
                          </a:uFill>
                          <a:latin typeface="ArialNarrow-BoldItalic"/>
                          <a:cs typeface="ArialNarrow-BoldItalic"/>
                        </a:rPr>
                        <a:t>ASSIST </a:t>
                      </a:r>
                      <a:r>
                        <a:rPr sz="900" b="1" i="1" u="heavy" dirty="0">
                          <a:uFill>
                            <a:solidFill>
                              <a:srgbClr val="000000"/>
                            </a:solidFill>
                          </a:uFill>
                          <a:latin typeface="ArialNarrow-BoldItalic"/>
                          <a:cs typeface="ArialNarrow-BoldItalic"/>
                        </a:rPr>
                        <a:t>IN </a:t>
                      </a:r>
                      <a:r>
                        <a:rPr sz="900" b="1" i="1" u="heavy" spc="-5" dirty="0">
                          <a:uFill>
                            <a:solidFill>
                              <a:srgbClr val="000000"/>
                            </a:solidFill>
                          </a:uFill>
                          <a:latin typeface="ArialNarrow-BoldItalic"/>
                          <a:cs typeface="ArialNarrow-BoldItalic"/>
                        </a:rPr>
                        <a:t>BALANCING FUNDS, DELAY </a:t>
                      </a:r>
                      <a:r>
                        <a:rPr sz="900" b="1" i="1" spc="-5" dirty="0">
                          <a:latin typeface="ArialNarrow-BoldItalic"/>
                          <a:cs typeface="ArialNarrow-BoldItalic"/>
                        </a:rPr>
                        <a:t> </a:t>
                      </a:r>
                      <a:r>
                        <a:rPr sz="900" b="1" i="1" u="heavy" spc="-5" dirty="0">
                          <a:uFill>
                            <a:solidFill>
                              <a:srgbClr val="000000"/>
                            </a:solidFill>
                          </a:uFill>
                          <a:latin typeface="ArialNarrow-BoldItalic"/>
                          <a:cs typeface="ArialNarrow-BoldItalic"/>
                        </a:rPr>
                        <a:t>CONSTRUCTION FROM </a:t>
                      </a:r>
                      <a:r>
                        <a:rPr sz="900" b="1" i="1" u="heavy" dirty="0">
                          <a:uFill>
                            <a:solidFill>
                              <a:srgbClr val="000000"/>
                            </a:solidFill>
                          </a:uFill>
                          <a:latin typeface="ArialNarrow-BoldItalic"/>
                          <a:cs typeface="ArialNarrow-BoldItalic"/>
                        </a:rPr>
                        <a:t>FY </a:t>
                      </a:r>
                      <a:r>
                        <a:rPr sz="900" b="1" i="1" u="heavy" spc="-5" dirty="0">
                          <a:uFill>
                            <a:solidFill>
                              <a:srgbClr val="000000"/>
                            </a:solidFill>
                          </a:uFill>
                          <a:latin typeface="ArialNarrow-BoldItalic"/>
                          <a:cs typeface="ArialNarrow-BoldItalic"/>
                        </a:rPr>
                        <a:t>20 </a:t>
                      </a:r>
                      <a:r>
                        <a:rPr sz="900" b="1" i="1" u="heavy" dirty="0">
                          <a:uFill>
                            <a:solidFill>
                              <a:srgbClr val="000000"/>
                            </a:solidFill>
                          </a:uFill>
                          <a:latin typeface="ArialNarrow-BoldItalic"/>
                          <a:cs typeface="ArialNarrow-BoldItalic"/>
                        </a:rPr>
                        <a:t>TO FY</a:t>
                      </a:r>
                      <a:r>
                        <a:rPr sz="900" b="1" i="1" u="heavy" spc="-50" dirty="0">
                          <a:uFill>
                            <a:solidFill>
                              <a:srgbClr val="000000"/>
                            </a:solidFill>
                          </a:uFill>
                          <a:latin typeface="ArialNarrow-BoldItalic"/>
                          <a:cs typeface="ArialNarrow-BoldItalic"/>
                        </a:rPr>
                        <a:t> </a:t>
                      </a:r>
                      <a:r>
                        <a:rPr sz="900" b="1" i="1" u="heavy" spc="-5" dirty="0">
                          <a:uFill>
                            <a:solidFill>
                              <a:srgbClr val="000000"/>
                            </a:solidFill>
                          </a:uFill>
                          <a:latin typeface="ArialNarrow-BoldItalic"/>
                          <a:cs typeface="ArialNarrow-BoldItalic"/>
                        </a:rPr>
                        <a:t>21.</a:t>
                      </a:r>
                      <a:endParaRPr sz="900">
                        <a:latin typeface="ArialNarrow-BoldItalic"/>
                        <a:cs typeface="ArialNarrow-BoldItalic"/>
                      </a:endParaRPr>
                    </a:p>
                  </a:txBody>
                  <a:tcPr marL="0" marR="0" marT="19594" marB="0"/>
                </a:tc>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40223133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1"/>
          <p:cNvSpPr txBox="1"/>
          <p:nvPr/>
        </p:nvSpPr>
        <p:spPr>
          <a:xfrm>
            <a:off x="440752" y="6262662"/>
            <a:ext cx="1649839" cy="365916"/>
          </a:xfrm>
          <a:prstGeom prst="rect">
            <a:avLst/>
          </a:prstGeom>
        </p:spPr>
        <p:txBody>
          <a:bodyPr vert="horz" wrap="square" lIns="0" tIns="3919" rIns="0" bIns="0" rtlCol="0">
            <a:spAutoFit/>
          </a:bodyPr>
          <a:lstStyle/>
          <a:p>
            <a:pPr marL="11196">
              <a:spcBef>
                <a:spcPts val="31"/>
              </a:spcBef>
            </a:pPr>
            <a:r>
              <a:rPr sz="882" b="1" dirty="0">
                <a:latin typeface="Arial Narrow"/>
                <a:cs typeface="Arial Narrow"/>
              </a:rPr>
              <a:t>* </a:t>
            </a:r>
            <a:r>
              <a:rPr sz="882" b="1" spc="-4" dirty="0">
                <a:latin typeface="Arial Narrow"/>
                <a:cs typeface="Arial Narrow"/>
              </a:rPr>
              <a:t>INDICATES FEDERAL</a:t>
            </a:r>
            <a:r>
              <a:rPr sz="882" b="1" spc="-75" dirty="0">
                <a:latin typeface="Arial Narrow"/>
                <a:cs typeface="Arial Narrow"/>
              </a:rPr>
              <a:t> </a:t>
            </a:r>
            <a:r>
              <a:rPr sz="882" b="1" spc="-4" dirty="0">
                <a:latin typeface="Arial Narrow"/>
                <a:cs typeface="Arial Narrow"/>
              </a:rPr>
              <a:t>AMENDMENT</a:t>
            </a:r>
            <a:endParaRPr sz="882">
              <a:latin typeface="Arial Narrow"/>
              <a:cs typeface="Arial Narrow"/>
            </a:endParaRPr>
          </a:p>
          <a:p>
            <a:pPr marL="11756">
              <a:spcBef>
                <a:spcPts val="573"/>
              </a:spcBef>
            </a:pPr>
            <a:r>
              <a:rPr sz="970" b="1" spc="-9" dirty="0">
                <a:latin typeface="Arial"/>
                <a:cs typeface="Arial"/>
              </a:rPr>
              <a:t>Thursday, </a:t>
            </a:r>
            <a:r>
              <a:rPr sz="970" b="1" dirty="0">
                <a:latin typeface="Arial"/>
                <a:cs typeface="Arial"/>
              </a:rPr>
              <a:t>May 7,</a:t>
            </a:r>
            <a:r>
              <a:rPr sz="970" b="1" spc="-18" dirty="0">
                <a:latin typeface="Arial"/>
                <a:cs typeface="Arial"/>
              </a:rPr>
              <a:t> </a:t>
            </a:r>
            <a:r>
              <a:rPr sz="970" b="1" spc="-4" dirty="0">
                <a:latin typeface="Arial"/>
                <a:cs typeface="Arial"/>
              </a:rPr>
              <a:t>2020</a:t>
            </a:r>
            <a:endParaRPr sz="970">
              <a:latin typeface="Arial"/>
              <a:cs typeface="Arial"/>
            </a:endParaRPr>
          </a:p>
        </p:txBody>
      </p:sp>
      <p:sp>
        <p:nvSpPr>
          <p:cNvPr id="12" name="object 12"/>
          <p:cNvSpPr txBox="1">
            <a:spLocks noGrp="1"/>
          </p:cNvSpPr>
          <p:nvPr>
            <p:ph type="sldNum" sz="quarter" idx="7"/>
          </p:nvPr>
        </p:nvSpPr>
        <p:spPr>
          <a:xfrm>
            <a:off x="8861679" y="7343565"/>
            <a:ext cx="231140" cy="181609"/>
          </a:xfrm>
          <a:prstGeom prst="rect">
            <a:avLst/>
          </a:prstGeom>
        </p:spPr>
        <p:txBody>
          <a:bodyPr vert="horz" wrap="square" lIns="0" tIns="0" rIns="0" bIns="0" rtlCol="0">
            <a:spAutoFit/>
          </a:bodyPr>
          <a:lstStyle>
            <a:defPPr>
              <a:defRPr lang="en-US"/>
            </a:defPPr>
            <a:lvl1pPr marL="0" algn="l" defTabSz="914400" rtl="0" eaLnBrk="1" latinLnBrk="0" hangingPunct="1">
              <a:defRPr sz="1100" b="1" i="0" kern="1200">
                <a:solidFill>
                  <a:schemeClr val="tx1"/>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3589">
              <a:lnSpc>
                <a:spcPts val="1159"/>
              </a:lnSpc>
            </a:pPr>
            <a:fld id="{81D60167-4931-47E6-BA6A-407CBD079E47}" type="slidenum">
              <a:rPr lang="en-US" spc="-5" smtClean="0"/>
              <a:pPr marL="38100">
                <a:lnSpc>
                  <a:spcPts val="1315"/>
                </a:lnSpc>
              </a:pPr>
              <a:t>11</a:t>
            </a:fld>
            <a:endParaRPr spc="-4" dirty="0"/>
          </a:p>
        </p:txBody>
      </p:sp>
      <p:sp>
        <p:nvSpPr>
          <p:cNvPr id="2" name="object 2"/>
          <p:cNvSpPr txBox="1"/>
          <p:nvPr/>
        </p:nvSpPr>
        <p:spPr>
          <a:xfrm>
            <a:off x="3312480" y="447434"/>
            <a:ext cx="2107225" cy="394938"/>
          </a:xfrm>
          <a:prstGeom prst="rect">
            <a:avLst/>
          </a:prstGeom>
        </p:spPr>
        <p:txBody>
          <a:bodyPr vert="horz" wrap="square" lIns="0" tIns="11197" rIns="0" bIns="0" rtlCol="0">
            <a:spAutoFit/>
          </a:bodyPr>
          <a:lstStyle/>
          <a:p>
            <a:pPr marL="418742" marR="4479" indent="-407546">
              <a:lnSpc>
                <a:spcPct val="136000"/>
              </a:lnSpc>
              <a:spcBef>
                <a:spcPts val="88"/>
              </a:spcBef>
            </a:pPr>
            <a:r>
              <a:rPr sz="970" b="1" spc="-4" dirty="0">
                <a:latin typeface="Arial"/>
                <a:cs typeface="Arial"/>
              </a:rPr>
              <a:t>REVISIONS </a:t>
            </a:r>
            <a:r>
              <a:rPr sz="970" b="1" spc="-9" dirty="0">
                <a:latin typeface="Arial"/>
                <a:cs typeface="Arial"/>
              </a:rPr>
              <a:t>TO THE </a:t>
            </a:r>
            <a:r>
              <a:rPr sz="970" b="1" spc="-4" dirty="0">
                <a:latin typeface="Arial"/>
                <a:cs typeface="Arial"/>
              </a:rPr>
              <a:t>2020-2029 STIP  </a:t>
            </a:r>
            <a:r>
              <a:rPr sz="970" b="1" spc="-9" dirty="0">
                <a:latin typeface="Arial"/>
                <a:cs typeface="Arial"/>
              </a:rPr>
              <a:t>HIGHWAY</a:t>
            </a:r>
            <a:r>
              <a:rPr sz="970" b="1" spc="-4" dirty="0">
                <a:latin typeface="Arial"/>
                <a:cs typeface="Arial"/>
              </a:rPr>
              <a:t> </a:t>
            </a:r>
            <a:r>
              <a:rPr sz="970" b="1" spc="-9" dirty="0">
                <a:latin typeface="Arial"/>
                <a:cs typeface="Arial"/>
              </a:rPr>
              <a:t>PROGRAM</a:t>
            </a:r>
            <a:endParaRPr sz="970">
              <a:latin typeface="Arial"/>
              <a:cs typeface="Arial"/>
            </a:endParaRPr>
          </a:p>
        </p:txBody>
      </p:sp>
      <p:sp>
        <p:nvSpPr>
          <p:cNvPr id="3" name="object 3"/>
          <p:cNvSpPr txBox="1"/>
          <p:nvPr/>
        </p:nvSpPr>
        <p:spPr>
          <a:xfrm>
            <a:off x="7662635" y="196211"/>
            <a:ext cx="714352" cy="309263"/>
          </a:xfrm>
          <a:prstGeom prst="rect">
            <a:avLst/>
          </a:prstGeom>
        </p:spPr>
        <p:txBody>
          <a:bodyPr vert="horz" wrap="square" lIns="0" tIns="26872" rIns="0" bIns="0" rtlCol="0">
            <a:spAutoFit/>
          </a:bodyPr>
          <a:lstStyle/>
          <a:p>
            <a:pPr marL="11196" marR="4479" indent="106925">
              <a:lnSpc>
                <a:spcPts val="1058"/>
              </a:lnSpc>
              <a:spcBef>
                <a:spcPts val="212"/>
              </a:spcBef>
            </a:pPr>
            <a:r>
              <a:rPr sz="970" b="1" spc="-4" dirty="0">
                <a:latin typeface="Arial"/>
                <a:cs typeface="Arial"/>
              </a:rPr>
              <a:t>ITEM N  (H</a:t>
            </a:r>
            <a:r>
              <a:rPr sz="970" b="1" spc="-40" dirty="0">
                <a:latin typeface="Arial"/>
                <a:cs typeface="Arial"/>
              </a:rPr>
              <a:t>A</a:t>
            </a:r>
            <a:r>
              <a:rPr sz="970" b="1" spc="-13" dirty="0">
                <a:latin typeface="Arial"/>
                <a:cs typeface="Arial"/>
              </a:rPr>
              <a:t>N</a:t>
            </a:r>
            <a:r>
              <a:rPr sz="970" b="1" dirty="0">
                <a:latin typeface="Arial"/>
                <a:cs typeface="Arial"/>
              </a:rPr>
              <a:t>DO</a:t>
            </a:r>
            <a:r>
              <a:rPr sz="970" b="1" spc="-13" dirty="0">
                <a:latin typeface="Arial"/>
                <a:cs typeface="Arial"/>
              </a:rPr>
              <a:t>UT</a:t>
            </a:r>
            <a:r>
              <a:rPr sz="970" b="1" dirty="0">
                <a:latin typeface="Arial"/>
                <a:cs typeface="Arial"/>
              </a:rPr>
              <a:t>)</a:t>
            </a:r>
            <a:endParaRPr sz="970">
              <a:latin typeface="Arial"/>
              <a:cs typeface="Arial"/>
            </a:endParaRPr>
          </a:p>
        </p:txBody>
      </p:sp>
      <p:sp>
        <p:nvSpPr>
          <p:cNvPr id="4" name="object 4"/>
          <p:cNvSpPr txBox="1"/>
          <p:nvPr/>
        </p:nvSpPr>
        <p:spPr>
          <a:xfrm>
            <a:off x="340260" y="943950"/>
            <a:ext cx="8048213" cy="153229"/>
          </a:xfrm>
          <a:prstGeom prst="rect">
            <a:avLst/>
          </a:prstGeom>
          <a:ln w="3175">
            <a:solidFill>
              <a:srgbClr val="A6A6A6"/>
            </a:solidFill>
          </a:ln>
        </p:spPr>
        <p:txBody>
          <a:bodyPr vert="horz" wrap="square" lIns="0" tIns="3919" rIns="0" bIns="0" rtlCol="0">
            <a:spAutoFit/>
          </a:bodyPr>
          <a:lstStyle/>
          <a:p>
            <a:pPr marL="6158" algn="ctr">
              <a:spcBef>
                <a:spcPts val="31"/>
              </a:spcBef>
            </a:pPr>
            <a:r>
              <a:rPr sz="970" dirty="0">
                <a:solidFill>
                  <a:srgbClr val="404040"/>
                </a:solidFill>
                <a:latin typeface="Calibri"/>
                <a:cs typeface="Calibri"/>
              </a:rPr>
              <a:t>UPPER </a:t>
            </a:r>
            <a:r>
              <a:rPr sz="970" spc="-4" dirty="0">
                <a:solidFill>
                  <a:srgbClr val="404040"/>
                </a:solidFill>
                <a:latin typeface="Calibri"/>
                <a:cs typeface="Calibri"/>
              </a:rPr>
              <a:t>COASTAL </a:t>
            </a:r>
            <a:r>
              <a:rPr sz="970" dirty="0">
                <a:solidFill>
                  <a:srgbClr val="404040"/>
                </a:solidFill>
                <a:latin typeface="Calibri"/>
                <a:cs typeface="Calibri"/>
              </a:rPr>
              <a:t>PLAIN RURAL </a:t>
            </a:r>
            <a:r>
              <a:rPr sz="970" spc="-4" dirty="0">
                <a:solidFill>
                  <a:srgbClr val="404040"/>
                </a:solidFill>
                <a:latin typeface="Calibri"/>
                <a:cs typeface="Calibri"/>
              </a:rPr>
              <a:t>PLANNING</a:t>
            </a:r>
            <a:r>
              <a:rPr sz="970" spc="4" dirty="0">
                <a:solidFill>
                  <a:srgbClr val="404040"/>
                </a:solidFill>
                <a:latin typeface="Calibri"/>
                <a:cs typeface="Calibri"/>
              </a:rPr>
              <a:t> </a:t>
            </a:r>
            <a:r>
              <a:rPr sz="970" spc="-4" dirty="0">
                <a:solidFill>
                  <a:srgbClr val="404040"/>
                </a:solidFill>
                <a:latin typeface="Calibri"/>
                <a:cs typeface="Calibri"/>
              </a:rPr>
              <a:t>ORGANIZATION</a:t>
            </a:r>
            <a:endParaRPr sz="970">
              <a:latin typeface="Calibri"/>
              <a:cs typeface="Calibri"/>
            </a:endParaRPr>
          </a:p>
        </p:txBody>
      </p:sp>
      <p:graphicFrame>
        <p:nvGraphicFramePr>
          <p:cNvPr id="5" name="object 5"/>
          <p:cNvGraphicFramePr>
            <a:graphicFrameLocks noGrp="1"/>
          </p:cNvGraphicFramePr>
          <p:nvPr/>
        </p:nvGraphicFramePr>
        <p:xfrm>
          <a:off x="338918" y="1279931"/>
          <a:ext cx="8082924" cy="3037201"/>
        </p:xfrm>
        <a:graphic>
          <a:graphicData uri="http://schemas.openxmlformats.org/drawingml/2006/table">
            <a:tbl>
              <a:tblPr firstRow="1" bandRow="1">
                <a:tableStyleId>{2D5ABB26-0587-4C30-8999-92F81FD0307C}</a:tableStyleId>
              </a:tblPr>
              <a:tblGrid>
                <a:gridCol w="878384">
                  <a:extLst>
                    <a:ext uri="{9D8B030D-6E8A-4147-A177-3AD203B41FA5}">
                      <a16:colId xmlns:a16="http://schemas.microsoft.com/office/drawing/2014/main" val="20000"/>
                    </a:ext>
                  </a:extLst>
                </a:gridCol>
                <a:gridCol w="2082033">
                  <a:extLst>
                    <a:ext uri="{9D8B030D-6E8A-4147-A177-3AD203B41FA5}">
                      <a16:colId xmlns:a16="http://schemas.microsoft.com/office/drawing/2014/main" val="20001"/>
                    </a:ext>
                  </a:extLst>
                </a:gridCol>
                <a:gridCol w="2457683">
                  <a:extLst>
                    <a:ext uri="{9D8B030D-6E8A-4147-A177-3AD203B41FA5}">
                      <a16:colId xmlns:a16="http://schemas.microsoft.com/office/drawing/2014/main" val="20002"/>
                    </a:ext>
                  </a:extLst>
                </a:gridCol>
                <a:gridCol w="998749">
                  <a:extLst>
                    <a:ext uri="{9D8B030D-6E8A-4147-A177-3AD203B41FA5}">
                      <a16:colId xmlns:a16="http://schemas.microsoft.com/office/drawing/2014/main" val="20003"/>
                    </a:ext>
                  </a:extLst>
                </a:gridCol>
                <a:gridCol w="594547">
                  <a:extLst>
                    <a:ext uri="{9D8B030D-6E8A-4147-A177-3AD203B41FA5}">
                      <a16:colId xmlns:a16="http://schemas.microsoft.com/office/drawing/2014/main" val="20004"/>
                    </a:ext>
                  </a:extLst>
                </a:gridCol>
                <a:gridCol w="529046">
                  <a:extLst>
                    <a:ext uri="{9D8B030D-6E8A-4147-A177-3AD203B41FA5}">
                      <a16:colId xmlns:a16="http://schemas.microsoft.com/office/drawing/2014/main" val="20005"/>
                    </a:ext>
                  </a:extLst>
                </a:gridCol>
                <a:gridCol w="542482">
                  <a:extLst>
                    <a:ext uri="{9D8B030D-6E8A-4147-A177-3AD203B41FA5}">
                      <a16:colId xmlns:a16="http://schemas.microsoft.com/office/drawing/2014/main" val="20006"/>
                    </a:ext>
                  </a:extLst>
                </a:gridCol>
              </a:tblGrid>
              <a:tr h="203410">
                <a:tc gridSpan="7">
                  <a:txBody>
                    <a:bodyPr/>
                    <a:lstStyle/>
                    <a:p>
                      <a:pPr marR="29845" algn="ctr">
                        <a:lnSpc>
                          <a:spcPct val="100000"/>
                        </a:lnSpc>
                        <a:spcBef>
                          <a:spcPts val="55"/>
                        </a:spcBef>
                      </a:pPr>
                      <a:r>
                        <a:rPr sz="1000" b="1" spc="-5" dirty="0">
                          <a:latin typeface="Arial"/>
                          <a:cs typeface="Arial"/>
                        </a:rPr>
                        <a:t>STIP MODIFICATIONS</a:t>
                      </a:r>
                      <a:endParaRPr sz="1000">
                        <a:latin typeface="Arial"/>
                        <a:cs typeface="Arial"/>
                      </a:endParaRPr>
                    </a:p>
                  </a:txBody>
                  <a:tcPr marL="0" marR="0" marT="6158" marB="0">
                    <a:solidFill>
                      <a:srgbClr val="F1F1F1"/>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40150">
                <a:tc>
                  <a:txBody>
                    <a:bodyPr/>
                    <a:lstStyle/>
                    <a:p>
                      <a:pPr marL="14604">
                        <a:lnSpc>
                          <a:spcPts val="1130"/>
                        </a:lnSpc>
                        <a:spcBef>
                          <a:spcPts val="20"/>
                        </a:spcBef>
                      </a:pPr>
                      <a:r>
                        <a:rPr sz="900" spc="-5" dirty="0">
                          <a:latin typeface="Arial Narrow"/>
                          <a:cs typeface="Arial Narrow"/>
                        </a:rPr>
                        <a:t>B-5671</a:t>
                      </a:r>
                      <a:endParaRPr sz="900">
                        <a:latin typeface="Arial Narrow"/>
                        <a:cs typeface="Arial Narrow"/>
                      </a:endParaRPr>
                    </a:p>
                  </a:txBody>
                  <a:tcPr marL="0" marR="0" marT="2239" marB="0"/>
                </a:tc>
                <a:tc>
                  <a:txBody>
                    <a:bodyPr/>
                    <a:lstStyle/>
                    <a:p>
                      <a:pPr marL="81915">
                        <a:lnSpc>
                          <a:spcPts val="1130"/>
                        </a:lnSpc>
                        <a:spcBef>
                          <a:spcPts val="20"/>
                        </a:spcBef>
                      </a:pPr>
                      <a:r>
                        <a:rPr sz="900" dirty="0">
                          <a:latin typeface="Arial Narrow"/>
                          <a:cs typeface="Arial Narrow"/>
                        </a:rPr>
                        <a:t>- </a:t>
                      </a:r>
                      <a:r>
                        <a:rPr sz="900" spc="-10" dirty="0">
                          <a:latin typeface="Arial Narrow"/>
                          <a:cs typeface="Arial Narrow"/>
                        </a:rPr>
                        <a:t>UPPER COASTAL PLAIN RURAL</a:t>
                      </a:r>
                      <a:r>
                        <a:rPr sz="900" spc="-140" dirty="0">
                          <a:latin typeface="Arial Narrow"/>
                          <a:cs typeface="Arial Narrow"/>
                        </a:rPr>
                        <a:t> </a:t>
                      </a:r>
                      <a:r>
                        <a:rPr sz="900" spc="-10" dirty="0">
                          <a:latin typeface="Arial Narrow"/>
                          <a:cs typeface="Arial Narrow"/>
                        </a:rPr>
                        <a:t>PLANNING</a:t>
                      </a:r>
                      <a:endParaRPr sz="900">
                        <a:latin typeface="Arial Narrow"/>
                        <a:cs typeface="Arial Narrow"/>
                      </a:endParaRPr>
                    </a:p>
                  </a:txBody>
                  <a:tcPr marL="0" marR="0" marT="2239" marB="0"/>
                </a:tc>
                <a:tc>
                  <a:txBody>
                    <a:bodyPr/>
                    <a:lstStyle/>
                    <a:p>
                      <a:pPr marL="80010">
                        <a:lnSpc>
                          <a:spcPts val="1130"/>
                        </a:lnSpc>
                        <a:spcBef>
                          <a:spcPts val="20"/>
                        </a:spcBef>
                      </a:pPr>
                      <a:r>
                        <a:rPr sz="900" dirty="0">
                          <a:latin typeface="Arial Narrow"/>
                          <a:cs typeface="Arial Narrow"/>
                        </a:rPr>
                        <a:t>NC </a:t>
                      </a:r>
                      <a:r>
                        <a:rPr sz="900" spc="-5" dirty="0">
                          <a:latin typeface="Arial Narrow"/>
                          <a:cs typeface="Arial Narrow"/>
                        </a:rPr>
                        <a:t>97, BRIDGE 87 </a:t>
                      </a:r>
                      <a:r>
                        <a:rPr sz="900" spc="-10" dirty="0">
                          <a:latin typeface="Arial Narrow"/>
                          <a:cs typeface="Arial Narrow"/>
                        </a:rPr>
                        <a:t>OVER </a:t>
                      </a:r>
                      <a:r>
                        <a:rPr sz="900" spc="-5" dirty="0">
                          <a:latin typeface="Arial Narrow"/>
                          <a:cs typeface="Arial Narrow"/>
                        </a:rPr>
                        <a:t>SWIFT </a:t>
                      </a:r>
                      <a:r>
                        <a:rPr sz="900" spc="-10" dirty="0">
                          <a:latin typeface="Arial Narrow"/>
                          <a:cs typeface="Arial Narrow"/>
                        </a:rPr>
                        <a:t>CREEK </a:t>
                      </a:r>
                      <a:r>
                        <a:rPr sz="900" spc="-5" dirty="0">
                          <a:latin typeface="Arial Narrow"/>
                          <a:cs typeface="Arial Narrow"/>
                        </a:rPr>
                        <a:t>ON </a:t>
                      </a:r>
                      <a:r>
                        <a:rPr sz="900" dirty="0">
                          <a:latin typeface="Arial Narrow"/>
                          <a:cs typeface="Arial Narrow"/>
                        </a:rPr>
                        <a:t>NC</a:t>
                      </a:r>
                      <a:r>
                        <a:rPr sz="900" spc="-45" dirty="0">
                          <a:latin typeface="Arial Narrow"/>
                          <a:cs typeface="Arial Narrow"/>
                        </a:rPr>
                        <a:t> </a:t>
                      </a:r>
                      <a:r>
                        <a:rPr sz="900" spc="-5" dirty="0">
                          <a:latin typeface="Arial Narrow"/>
                          <a:cs typeface="Arial Narrow"/>
                        </a:rPr>
                        <a:t>97.</a:t>
                      </a:r>
                      <a:endParaRPr sz="900">
                        <a:latin typeface="Arial Narrow"/>
                        <a:cs typeface="Arial Narrow"/>
                      </a:endParaRPr>
                    </a:p>
                  </a:txBody>
                  <a:tcPr marL="0" marR="0" marT="2239" marB="0"/>
                </a:tc>
                <a:tc>
                  <a:txBody>
                    <a:bodyPr/>
                    <a:lstStyle/>
                    <a:p>
                      <a:pPr marL="220345">
                        <a:lnSpc>
                          <a:spcPts val="1135"/>
                        </a:lnSpc>
                        <a:spcBef>
                          <a:spcPts val="15"/>
                        </a:spcBef>
                      </a:pPr>
                      <a:r>
                        <a:rPr sz="900" spc="-5" dirty="0">
                          <a:latin typeface="Arial Narrow"/>
                          <a:cs typeface="Arial Narrow"/>
                        </a:rPr>
                        <a:t>ENGINEERING</a:t>
                      </a:r>
                      <a:endParaRPr sz="900">
                        <a:latin typeface="Arial Narrow"/>
                        <a:cs typeface="Arial Narrow"/>
                      </a:endParaRPr>
                    </a:p>
                  </a:txBody>
                  <a:tcPr marL="0" marR="0" marT="1680" marB="0"/>
                </a:tc>
                <a:tc>
                  <a:txBody>
                    <a:bodyPr/>
                    <a:lstStyle/>
                    <a:p>
                      <a:pPr marL="76200">
                        <a:lnSpc>
                          <a:spcPts val="1135"/>
                        </a:lnSpc>
                        <a:spcBef>
                          <a:spcPts val="15"/>
                        </a:spcBef>
                      </a:pPr>
                      <a:r>
                        <a:rPr sz="900" dirty="0">
                          <a:latin typeface="Arial Narrow"/>
                          <a:cs typeface="Arial Narrow"/>
                        </a:rPr>
                        <a:t>FY </a:t>
                      </a:r>
                      <a:r>
                        <a:rPr sz="900" spc="-5" dirty="0">
                          <a:latin typeface="Arial Narrow"/>
                          <a:cs typeface="Arial Narrow"/>
                        </a:rPr>
                        <a:t>2021</a:t>
                      </a:r>
                      <a:r>
                        <a:rPr sz="900" spc="-40" dirty="0">
                          <a:latin typeface="Arial Narrow"/>
                          <a:cs typeface="Arial Narrow"/>
                        </a:rPr>
                        <a:t> </a:t>
                      </a:r>
                      <a:r>
                        <a:rPr sz="900" dirty="0">
                          <a:latin typeface="Arial Narrow"/>
                          <a:cs typeface="Arial Narrow"/>
                        </a:rPr>
                        <a:t>-</a:t>
                      </a:r>
                      <a:endParaRPr sz="900">
                        <a:latin typeface="Arial Narrow"/>
                        <a:cs typeface="Arial Narrow"/>
                      </a:endParaRPr>
                    </a:p>
                  </a:txBody>
                  <a:tcPr marL="0" marR="0" marT="1680" marB="0"/>
                </a:tc>
                <a:tc>
                  <a:txBody>
                    <a:bodyPr/>
                    <a:lstStyle/>
                    <a:p>
                      <a:pPr marR="49530" algn="r">
                        <a:lnSpc>
                          <a:spcPts val="1135"/>
                        </a:lnSpc>
                        <a:spcBef>
                          <a:spcPts val="15"/>
                        </a:spcBef>
                      </a:pPr>
                      <a:r>
                        <a:rPr sz="900" spc="-5" dirty="0">
                          <a:latin typeface="Arial Narrow"/>
                          <a:cs typeface="Arial Narrow"/>
                        </a:rPr>
                        <a:t>$</a:t>
                      </a:r>
                      <a:r>
                        <a:rPr sz="900" spc="-10" dirty="0">
                          <a:latin typeface="Arial Narrow"/>
                          <a:cs typeface="Arial Narrow"/>
                        </a:rPr>
                        <a:t>1</a:t>
                      </a:r>
                      <a:r>
                        <a:rPr sz="900" dirty="0">
                          <a:latin typeface="Arial Narrow"/>
                          <a:cs typeface="Arial Narrow"/>
                        </a:rPr>
                        <a:t>7,</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1680" marB="0"/>
                </a:tc>
                <a:tc>
                  <a:txBody>
                    <a:bodyPr/>
                    <a:lstStyle/>
                    <a:p>
                      <a:pPr marL="56515">
                        <a:lnSpc>
                          <a:spcPts val="1135"/>
                        </a:lnSpc>
                        <a:spcBef>
                          <a:spcPts val="15"/>
                        </a:spcBef>
                      </a:pPr>
                      <a:r>
                        <a:rPr sz="900" dirty="0">
                          <a:latin typeface="Arial Narrow"/>
                          <a:cs typeface="Arial Narrow"/>
                        </a:rPr>
                        <a:t>(T)</a:t>
                      </a:r>
                      <a:endParaRPr sz="900">
                        <a:latin typeface="Arial Narrow"/>
                        <a:cs typeface="Arial Narrow"/>
                      </a:endParaRPr>
                    </a:p>
                  </a:txBody>
                  <a:tcPr marL="0" marR="0" marT="1680" marB="0"/>
                </a:tc>
                <a:extLst>
                  <a:ext uri="{0D108BD9-81ED-4DB2-BD59-A6C34878D82A}">
                    <a16:rowId xmlns:a16="http://schemas.microsoft.com/office/drawing/2014/main" val="10001"/>
                  </a:ext>
                </a:extLst>
              </a:tr>
              <a:tr h="144605">
                <a:tc>
                  <a:txBody>
                    <a:bodyPr/>
                    <a:lstStyle/>
                    <a:p>
                      <a:pPr marL="14604">
                        <a:lnSpc>
                          <a:spcPts val="1175"/>
                        </a:lnSpc>
                      </a:pPr>
                      <a:r>
                        <a:rPr sz="900" spc="-10" dirty="0">
                          <a:latin typeface="Arial Narrow"/>
                          <a:cs typeface="Arial Narrow"/>
                        </a:rPr>
                        <a:t>EDGECOMBE</a:t>
                      </a:r>
                      <a:endParaRPr sz="900">
                        <a:latin typeface="Arial Narrow"/>
                        <a:cs typeface="Arial Narrow"/>
                      </a:endParaRPr>
                    </a:p>
                  </a:txBody>
                  <a:tcPr marL="0" marR="0" marT="0" marB="0"/>
                </a:tc>
                <a:tc>
                  <a:txBody>
                    <a:bodyPr/>
                    <a:lstStyle/>
                    <a:p>
                      <a:pPr marL="159385">
                        <a:lnSpc>
                          <a:spcPts val="1155"/>
                        </a:lnSpc>
                      </a:pPr>
                      <a:r>
                        <a:rPr sz="900" spc="-5" dirty="0">
                          <a:latin typeface="Arial Narrow"/>
                          <a:cs typeface="Arial Narrow"/>
                        </a:rPr>
                        <a:t>ORGANIZATION</a:t>
                      </a:r>
                      <a:endParaRPr sz="900">
                        <a:latin typeface="Arial Narrow"/>
                        <a:cs typeface="Arial Narrow"/>
                      </a:endParaRPr>
                    </a:p>
                  </a:txBody>
                  <a:tcPr marL="0" marR="0" marT="0" marB="0"/>
                </a:tc>
                <a:tc>
                  <a:txBody>
                    <a:bodyPr/>
                    <a:lstStyle/>
                    <a:p>
                      <a:pPr marL="80010">
                        <a:lnSpc>
                          <a:spcPts val="1050"/>
                        </a:lnSpc>
                        <a:spcBef>
                          <a:spcPts val="140"/>
                        </a:spcBef>
                      </a:pPr>
                      <a:r>
                        <a:rPr sz="900" b="1" i="1" u="heavy" dirty="0">
                          <a:uFill>
                            <a:solidFill>
                              <a:srgbClr val="000000"/>
                            </a:solidFill>
                          </a:uFill>
                          <a:latin typeface="ArialNarrow-BoldItalic"/>
                          <a:cs typeface="ArialNarrow-BoldItalic"/>
                        </a:rPr>
                        <a:t>TO </a:t>
                      </a:r>
                      <a:r>
                        <a:rPr sz="900" b="1" i="1" u="heavy" spc="-5" dirty="0">
                          <a:uFill>
                            <a:solidFill>
                              <a:srgbClr val="000000"/>
                            </a:solidFill>
                          </a:uFill>
                          <a:latin typeface="ArialNarrow-BoldItalic"/>
                          <a:cs typeface="ArialNarrow-BoldItalic"/>
                        </a:rPr>
                        <a:t>ASSIST </a:t>
                      </a:r>
                      <a:r>
                        <a:rPr sz="900" b="1" i="1" u="heavy" dirty="0">
                          <a:uFill>
                            <a:solidFill>
                              <a:srgbClr val="000000"/>
                            </a:solidFill>
                          </a:uFill>
                          <a:latin typeface="ArialNarrow-BoldItalic"/>
                          <a:cs typeface="ArialNarrow-BoldItalic"/>
                        </a:rPr>
                        <a:t>IN </a:t>
                      </a:r>
                      <a:r>
                        <a:rPr sz="900" b="1" i="1" u="heavy" spc="-5" dirty="0">
                          <a:uFill>
                            <a:solidFill>
                              <a:srgbClr val="000000"/>
                            </a:solidFill>
                          </a:uFill>
                          <a:latin typeface="ArialNarrow-BoldItalic"/>
                          <a:cs typeface="ArialNarrow-BoldItalic"/>
                        </a:rPr>
                        <a:t>BALANCING FUNDS,</a:t>
                      </a:r>
                      <a:r>
                        <a:rPr sz="900" b="1" i="1" u="heavy" spc="-20" dirty="0">
                          <a:uFill>
                            <a:solidFill>
                              <a:srgbClr val="000000"/>
                            </a:solidFill>
                          </a:uFill>
                          <a:latin typeface="ArialNarrow-BoldItalic"/>
                          <a:cs typeface="ArialNarrow-BoldItalic"/>
                        </a:rPr>
                        <a:t> </a:t>
                      </a:r>
                      <a:r>
                        <a:rPr sz="900" b="1" i="1" u="heavy" spc="-5" dirty="0">
                          <a:uFill>
                            <a:solidFill>
                              <a:srgbClr val="000000"/>
                            </a:solidFill>
                          </a:uFill>
                          <a:latin typeface="ArialNarrow-BoldItalic"/>
                          <a:cs typeface="ArialNarrow-BoldItalic"/>
                        </a:rPr>
                        <a:t>DELAY</a:t>
                      </a:r>
                      <a:endParaRPr sz="900">
                        <a:latin typeface="ArialNarrow-BoldItalic"/>
                        <a:cs typeface="ArialNarrow-BoldItalic"/>
                      </a:endParaRPr>
                    </a:p>
                  </a:txBody>
                  <a:tcPr marL="0" marR="0" marT="15675" marB="0"/>
                </a:tc>
                <a:tc>
                  <a:txBody>
                    <a:bodyPr/>
                    <a:lstStyle/>
                    <a:p>
                      <a:pPr>
                        <a:lnSpc>
                          <a:spcPct val="100000"/>
                        </a:lnSpc>
                      </a:pPr>
                      <a:endParaRPr sz="800">
                        <a:latin typeface="Times New Roman"/>
                        <a:cs typeface="Times New Roman"/>
                      </a:endParaRPr>
                    </a:p>
                  </a:txBody>
                  <a:tcPr marL="0" marR="0" marT="0" marB="0"/>
                </a:tc>
                <a:tc>
                  <a:txBody>
                    <a:bodyPr/>
                    <a:lstStyle/>
                    <a:p>
                      <a:pPr marL="76200">
                        <a:lnSpc>
                          <a:spcPts val="1170"/>
                        </a:lnSpc>
                      </a:pPr>
                      <a:r>
                        <a:rPr sz="900" dirty="0">
                          <a:latin typeface="Arial Narrow"/>
                          <a:cs typeface="Arial Narrow"/>
                        </a:rPr>
                        <a:t>FY </a:t>
                      </a:r>
                      <a:r>
                        <a:rPr sz="900" spc="-5" dirty="0">
                          <a:latin typeface="Arial Narrow"/>
                          <a:cs typeface="Arial Narrow"/>
                        </a:rPr>
                        <a:t>2022</a:t>
                      </a:r>
                      <a:r>
                        <a:rPr sz="900" spc="-40"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50165" algn="r">
                        <a:lnSpc>
                          <a:spcPts val="1170"/>
                        </a:lnSpc>
                      </a:pPr>
                      <a:r>
                        <a:rPr sz="900" spc="-5" dirty="0">
                          <a:latin typeface="Arial Narrow"/>
                          <a:cs typeface="Arial Narrow"/>
                        </a:rPr>
                        <a:t>$1</a:t>
                      </a:r>
                      <a:r>
                        <a:rPr sz="900" dirty="0">
                          <a:latin typeface="Arial Narrow"/>
                          <a:cs typeface="Arial Narrow"/>
                        </a:rPr>
                        <a:t>7</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marL="56515">
                        <a:lnSpc>
                          <a:spcPts val="1170"/>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02"/>
                  </a:ext>
                </a:extLst>
              </a:tr>
              <a:tr h="133297">
                <a:tc>
                  <a:txBody>
                    <a:bodyPr/>
                    <a:lstStyle/>
                    <a:p>
                      <a:pPr marL="14604">
                        <a:lnSpc>
                          <a:spcPts val="1075"/>
                        </a:lnSpc>
                      </a:pPr>
                      <a:r>
                        <a:rPr sz="900" b="1" spc="-5" dirty="0">
                          <a:latin typeface="Arial Narrow"/>
                          <a:cs typeface="Arial Narrow"/>
                        </a:rPr>
                        <a:t>PROJ.CATEGORY</a:t>
                      </a:r>
                      <a:endParaRPr sz="900">
                        <a:latin typeface="Arial Narrow"/>
                        <a:cs typeface="Arial Narrow"/>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80010">
                        <a:lnSpc>
                          <a:spcPts val="1070"/>
                        </a:lnSpc>
                        <a:spcBef>
                          <a:spcPts val="20"/>
                        </a:spcBef>
                      </a:pPr>
                      <a:r>
                        <a:rPr sz="900" b="1" i="1" u="heavy" spc="-5" dirty="0">
                          <a:uFill>
                            <a:solidFill>
                              <a:srgbClr val="000000"/>
                            </a:solidFill>
                          </a:uFill>
                          <a:latin typeface="ArialNarrow-BoldItalic"/>
                          <a:cs typeface="ArialNarrow-BoldItalic"/>
                        </a:rPr>
                        <a:t>CONSTRUCTION FROM </a:t>
                      </a:r>
                      <a:r>
                        <a:rPr sz="900" b="1" i="1" u="heavy" dirty="0">
                          <a:uFill>
                            <a:solidFill>
                              <a:srgbClr val="000000"/>
                            </a:solidFill>
                          </a:uFill>
                          <a:latin typeface="ArialNarrow-BoldItalic"/>
                          <a:cs typeface="ArialNarrow-BoldItalic"/>
                        </a:rPr>
                        <a:t>FY </a:t>
                      </a:r>
                      <a:r>
                        <a:rPr sz="900" b="1" i="1" u="heavy" spc="-5" dirty="0">
                          <a:uFill>
                            <a:solidFill>
                              <a:srgbClr val="000000"/>
                            </a:solidFill>
                          </a:uFill>
                          <a:latin typeface="ArialNarrow-BoldItalic"/>
                          <a:cs typeface="ArialNarrow-BoldItalic"/>
                        </a:rPr>
                        <a:t>20 </a:t>
                      </a:r>
                      <a:r>
                        <a:rPr sz="900" b="1" i="1" u="heavy" dirty="0">
                          <a:uFill>
                            <a:solidFill>
                              <a:srgbClr val="000000"/>
                            </a:solidFill>
                          </a:uFill>
                          <a:latin typeface="ArialNarrow-BoldItalic"/>
                          <a:cs typeface="ArialNarrow-BoldItalic"/>
                        </a:rPr>
                        <a:t>TO FY</a:t>
                      </a:r>
                      <a:r>
                        <a:rPr sz="900" b="1" i="1" u="heavy" spc="-35" dirty="0">
                          <a:uFill>
                            <a:solidFill>
                              <a:srgbClr val="000000"/>
                            </a:solidFill>
                          </a:uFill>
                          <a:latin typeface="ArialNarrow-BoldItalic"/>
                          <a:cs typeface="ArialNarrow-BoldItalic"/>
                        </a:rPr>
                        <a:t> </a:t>
                      </a:r>
                      <a:r>
                        <a:rPr sz="900" b="1" i="1" u="heavy" spc="-5" dirty="0">
                          <a:uFill>
                            <a:solidFill>
                              <a:srgbClr val="000000"/>
                            </a:solidFill>
                          </a:uFill>
                          <a:latin typeface="ArialNarrow-BoldItalic"/>
                          <a:cs typeface="ArialNarrow-BoldItalic"/>
                        </a:rPr>
                        <a:t>21.</a:t>
                      </a:r>
                      <a:endParaRPr sz="900">
                        <a:latin typeface="ArialNarrow-BoldItalic"/>
                        <a:cs typeface="ArialNarrow-BoldItalic"/>
                      </a:endParaRPr>
                    </a:p>
                  </a:txBody>
                  <a:tcPr marL="0" marR="0" marT="2239" marB="0"/>
                </a:tc>
                <a:tc>
                  <a:txBody>
                    <a:bodyPr/>
                    <a:lstStyle/>
                    <a:p>
                      <a:pPr>
                        <a:lnSpc>
                          <a:spcPct val="100000"/>
                        </a:lnSpc>
                      </a:pPr>
                      <a:endParaRPr sz="700">
                        <a:latin typeface="Times New Roman"/>
                        <a:cs typeface="Times New Roman"/>
                      </a:endParaRPr>
                    </a:p>
                  </a:txBody>
                  <a:tcPr marL="0" marR="0" marT="0" marB="0"/>
                </a:tc>
                <a:tc>
                  <a:txBody>
                    <a:bodyPr/>
                    <a:lstStyle/>
                    <a:p>
                      <a:pPr marL="76200">
                        <a:lnSpc>
                          <a:spcPts val="1080"/>
                        </a:lnSpc>
                      </a:pPr>
                      <a:r>
                        <a:rPr sz="900" dirty="0">
                          <a:latin typeface="Arial Narrow"/>
                          <a:cs typeface="Arial Narrow"/>
                        </a:rPr>
                        <a:t>FY </a:t>
                      </a:r>
                      <a:r>
                        <a:rPr sz="900" spc="-5" dirty="0">
                          <a:latin typeface="Arial Narrow"/>
                          <a:cs typeface="Arial Narrow"/>
                        </a:rPr>
                        <a:t>2023</a:t>
                      </a:r>
                      <a:r>
                        <a:rPr sz="900" spc="-40"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080"/>
                        </a:lnSpc>
                      </a:pPr>
                      <a:r>
                        <a:rPr sz="900" spc="-5" dirty="0">
                          <a:latin typeface="Arial Narrow"/>
                          <a:cs typeface="Arial Narrow"/>
                        </a:rPr>
                        <a:t>$</a:t>
                      </a:r>
                      <a:r>
                        <a:rPr sz="900" spc="-10" dirty="0">
                          <a:latin typeface="Arial Narrow"/>
                          <a:cs typeface="Arial Narrow"/>
                        </a:rPr>
                        <a:t>1</a:t>
                      </a:r>
                      <a:r>
                        <a:rPr sz="900" dirty="0">
                          <a:latin typeface="Arial Narrow"/>
                          <a:cs typeface="Arial Narrow"/>
                        </a:rPr>
                        <a:t>7,</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marL="56515">
                        <a:lnSpc>
                          <a:spcPts val="1080"/>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03"/>
                  </a:ext>
                </a:extLst>
              </a:tr>
              <a:tr h="127138">
                <a:tc>
                  <a:txBody>
                    <a:bodyPr/>
                    <a:lstStyle/>
                    <a:p>
                      <a:pPr marL="14604">
                        <a:lnSpc>
                          <a:spcPts val="1035"/>
                        </a:lnSpc>
                      </a:pPr>
                      <a:r>
                        <a:rPr sz="900" spc="-10" dirty="0">
                          <a:latin typeface="Arial Narrow"/>
                          <a:cs typeface="Arial Narrow"/>
                        </a:rPr>
                        <a:t>REGIONAL</a:t>
                      </a:r>
                      <a:endParaRPr sz="900">
                        <a:latin typeface="Arial Narrow"/>
                        <a:cs typeface="Arial Narrow"/>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76200">
                        <a:lnSpc>
                          <a:spcPts val="1035"/>
                        </a:lnSpc>
                      </a:pPr>
                      <a:r>
                        <a:rPr sz="900" dirty="0">
                          <a:latin typeface="Arial Narrow"/>
                          <a:cs typeface="Arial Narrow"/>
                        </a:rPr>
                        <a:t>FY </a:t>
                      </a:r>
                      <a:r>
                        <a:rPr sz="900" spc="-5" dirty="0">
                          <a:latin typeface="Arial Narrow"/>
                          <a:cs typeface="Arial Narrow"/>
                        </a:rPr>
                        <a:t>2024</a:t>
                      </a:r>
                      <a:r>
                        <a:rPr sz="900" spc="-40"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035"/>
                        </a:lnSpc>
                      </a:pPr>
                      <a:r>
                        <a:rPr sz="900" spc="-5" dirty="0">
                          <a:latin typeface="Arial Narrow"/>
                          <a:cs typeface="Arial Narrow"/>
                        </a:rPr>
                        <a:t>$</a:t>
                      </a:r>
                      <a:r>
                        <a:rPr sz="900" spc="-10" dirty="0">
                          <a:latin typeface="Arial Narrow"/>
                          <a:cs typeface="Arial Narrow"/>
                        </a:rPr>
                        <a:t>1</a:t>
                      </a:r>
                      <a:r>
                        <a:rPr sz="900" dirty="0">
                          <a:latin typeface="Arial Narrow"/>
                          <a:cs typeface="Arial Narrow"/>
                        </a:rPr>
                        <a:t>7,</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marL="56515">
                        <a:lnSpc>
                          <a:spcPts val="103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04"/>
                  </a:ext>
                </a:extLst>
              </a:tr>
              <a:tr h="134236">
                <a:tc rowSpan="17" gridSpan="3">
                  <a:txBody>
                    <a:bodyPr/>
                    <a:lstStyle/>
                    <a:p>
                      <a:pPr>
                        <a:lnSpc>
                          <a:spcPct val="100000"/>
                        </a:lnSpc>
                      </a:pPr>
                      <a:endParaRPr sz="900">
                        <a:latin typeface="Times New Roman"/>
                        <a:cs typeface="Times New Roman"/>
                      </a:endParaRPr>
                    </a:p>
                  </a:txBody>
                  <a:tcPr marL="0" marR="0" marT="0" marB="0"/>
                </a:tc>
                <a:tc rowSpan="17" hMerge="1">
                  <a:txBody>
                    <a:bodyPr/>
                    <a:lstStyle/>
                    <a:p>
                      <a:endParaRPr/>
                    </a:p>
                  </a:txBody>
                  <a:tcPr marL="0" marR="0" marT="0" marB="0"/>
                </a:tc>
                <a:tc rowSpan="17" hMerge="1">
                  <a:txBody>
                    <a:bodyPr/>
                    <a:lstStyle/>
                    <a:p>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76200">
                        <a:lnSpc>
                          <a:spcPts val="1100"/>
                        </a:lnSpc>
                      </a:pPr>
                      <a:r>
                        <a:rPr sz="900" dirty="0">
                          <a:latin typeface="Arial Narrow"/>
                          <a:cs typeface="Arial Narrow"/>
                        </a:rPr>
                        <a:t>FY </a:t>
                      </a:r>
                      <a:r>
                        <a:rPr sz="900" spc="-5" dirty="0">
                          <a:latin typeface="Arial Narrow"/>
                          <a:cs typeface="Arial Narrow"/>
                        </a:rPr>
                        <a:t>2025</a:t>
                      </a:r>
                      <a:r>
                        <a:rPr sz="900" spc="-40"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100"/>
                        </a:lnSpc>
                      </a:pPr>
                      <a:r>
                        <a:rPr sz="900" spc="-5" dirty="0">
                          <a:latin typeface="Arial Narrow"/>
                          <a:cs typeface="Arial Narrow"/>
                        </a:rPr>
                        <a:t>$</a:t>
                      </a:r>
                      <a:r>
                        <a:rPr sz="900" spc="-10" dirty="0">
                          <a:latin typeface="Arial Narrow"/>
                          <a:cs typeface="Arial Narrow"/>
                        </a:rPr>
                        <a:t>1</a:t>
                      </a:r>
                      <a:r>
                        <a:rPr sz="900" dirty="0">
                          <a:latin typeface="Arial Narrow"/>
                          <a:cs typeface="Arial Narrow"/>
                        </a:rPr>
                        <a:t>7,</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marL="56515">
                        <a:lnSpc>
                          <a:spcPts val="1100"/>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05"/>
                  </a:ext>
                </a:extLst>
              </a:tr>
              <a:tr h="134962">
                <a:tc gridSpan="3" vMerge="1">
                  <a:txBody>
                    <a:bodyPr/>
                    <a:lstStyle/>
                    <a:p>
                      <a:endParaRPr/>
                    </a:p>
                  </a:txBody>
                  <a:tcPr marL="0" marR="0" marT="0" marB="0"/>
                </a:tc>
                <a:tc hMerge="1" vMerge="1">
                  <a:txBody>
                    <a:bodyPr/>
                    <a:lstStyle/>
                    <a:p>
                      <a:endParaRPr/>
                    </a:p>
                  </a:txBody>
                  <a:tcPr marL="0" marR="0" marT="0" marB="0"/>
                </a:tc>
                <a:tc hMerge="1" vMerge="1">
                  <a:txBody>
                    <a:bodyPr/>
                    <a:lstStyle/>
                    <a:p>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76200">
                        <a:lnSpc>
                          <a:spcPts val="1105"/>
                        </a:lnSpc>
                      </a:pPr>
                      <a:r>
                        <a:rPr sz="900" dirty="0">
                          <a:latin typeface="Arial Narrow"/>
                          <a:cs typeface="Arial Narrow"/>
                        </a:rPr>
                        <a:t>FY </a:t>
                      </a:r>
                      <a:r>
                        <a:rPr sz="900" spc="-5" dirty="0">
                          <a:latin typeface="Arial Narrow"/>
                          <a:cs typeface="Arial Narrow"/>
                        </a:rPr>
                        <a:t>2026</a:t>
                      </a:r>
                      <a:r>
                        <a:rPr sz="900" spc="-40"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50165" algn="r">
                        <a:lnSpc>
                          <a:spcPts val="1105"/>
                        </a:lnSpc>
                      </a:pPr>
                      <a:r>
                        <a:rPr sz="900" spc="-5" dirty="0">
                          <a:latin typeface="Arial Narrow"/>
                          <a:cs typeface="Arial Narrow"/>
                        </a:rPr>
                        <a:t>$1</a:t>
                      </a:r>
                      <a:r>
                        <a:rPr sz="900" dirty="0">
                          <a:latin typeface="Arial Narrow"/>
                          <a:cs typeface="Arial Narrow"/>
                        </a:rPr>
                        <a:t>7</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marL="56515">
                        <a:lnSpc>
                          <a:spcPts val="110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06"/>
                  </a:ext>
                </a:extLst>
              </a:tr>
              <a:tr h="134780">
                <a:tc gridSpan="3" vMerge="1">
                  <a:txBody>
                    <a:bodyPr/>
                    <a:lstStyle/>
                    <a:p>
                      <a:endParaRPr/>
                    </a:p>
                  </a:txBody>
                  <a:tcPr marL="0" marR="0" marT="0" marB="0"/>
                </a:tc>
                <a:tc hMerge="1" vMerge="1">
                  <a:txBody>
                    <a:bodyPr/>
                    <a:lstStyle/>
                    <a:p>
                      <a:endParaRPr/>
                    </a:p>
                  </a:txBody>
                  <a:tcPr marL="0" marR="0" marT="0" marB="0"/>
                </a:tc>
                <a:tc hMerge="1" vMerge="1">
                  <a:txBody>
                    <a:bodyPr/>
                    <a:lstStyle/>
                    <a:p>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76200">
                        <a:lnSpc>
                          <a:spcPts val="1105"/>
                        </a:lnSpc>
                      </a:pPr>
                      <a:r>
                        <a:rPr sz="900" dirty="0">
                          <a:latin typeface="Arial Narrow"/>
                          <a:cs typeface="Arial Narrow"/>
                        </a:rPr>
                        <a:t>FY </a:t>
                      </a:r>
                      <a:r>
                        <a:rPr sz="900" spc="-5" dirty="0">
                          <a:latin typeface="Arial Narrow"/>
                          <a:cs typeface="Arial Narrow"/>
                        </a:rPr>
                        <a:t>2027</a:t>
                      </a:r>
                      <a:r>
                        <a:rPr sz="900" spc="-40"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105"/>
                        </a:lnSpc>
                      </a:pPr>
                      <a:r>
                        <a:rPr sz="900" spc="-5" dirty="0">
                          <a:latin typeface="Arial Narrow"/>
                          <a:cs typeface="Arial Narrow"/>
                        </a:rPr>
                        <a:t>$</a:t>
                      </a:r>
                      <a:r>
                        <a:rPr sz="900" spc="-10" dirty="0">
                          <a:latin typeface="Arial Narrow"/>
                          <a:cs typeface="Arial Narrow"/>
                        </a:rPr>
                        <a:t>1</a:t>
                      </a:r>
                      <a:r>
                        <a:rPr sz="900" dirty="0">
                          <a:latin typeface="Arial Narrow"/>
                          <a:cs typeface="Arial Narrow"/>
                        </a:rPr>
                        <a:t>7,</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marL="56515">
                        <a:lnSpc>
                          <a:spcPts val="110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07"/>
                  </a:ext>
                </a:extLst>
              </a:tr>
              <a:tr h="134697">
                <a:tc gridSpan="3" vMerge="1">
                  <a:txBody>
                    <a:bodyPr/>
                    <a:lstStyle/>
                    <a:p>
                      <a:endParaRPr/>
                    </a:p>
                  </a:txBody>
                  <a:tcPr marL="0" marR="0" marT="0" marB="0"/>
                </a:tc>
                <a:tc hMerge="1" vMerge="1">
                  <a:txBody>
                    <a:bodyPr/>
                    <a:lstStyle/>
                    <a:p>
                      <a:endParaRPr/>
                    </a:p>
                  </a:txBody>
                  <a:tcPr marL="0" marR="0" marT="0" marB="0"/>
                </a:tc>
                <a:tc hMerge="1" vMerge="1">
                  <a:txBody>
                    <a:bodyPr/>
                    <a:lstStyle/>
                    <a:p>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76200">
                        <a:lnSpc>
                          <a:spcPts val="1105"/>
                        </a:lnSpc>
                      </a:pPr>
                      <a:r>
                        <a:rPr sz="900" dirty="0">
                          <a:latin typeface="Arial Narrow"/>
                          <a:cs typeface="Arial Narrow"/>
                        </a:rPr>
                        <a:t>FY </a:t>
                      </a:r>
                      <a:r>
                        <a:rPr sz="900" spc="-5" dirty="0">
                          <a:latin typeface="Arial Narrow"/>
                          <a:cs typeface="Arial Narrow"/>
                        </a:rPr>
                        <a:t>2028</a:t>
                      </a:r>
                      <a:r>
                        <a:rPr sz="900" spc="-40"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105"/>
                        </a:lnSpc>
                      </a:pPr>
                      <a:r>
                        <a:rPr sz="900" spc="-5" dirty="0">
                          <a:latin typeface="Arial Narrow"/>
                          <a:cs typeface="Arial Narrow"/>
                        </a:rPr>
                        <a:t>$</a:t>
                      </a:r>
                      <a:r>
                        <a:rPr sz="900" spc="-10" dirty="0">
                          <a:latin typeface="Arial Narrow"/>
                          <a:cs typeface="Arial Narrow"/>
                        </a:rPr>
                        <a:t>1</a:t>
                      </a:r>
                      <a:r>
                        <a:rPr sz="900" dirty="0">
                          <a:latin typeface="Arial Narrow"/>
                          <a:cs typeface="Arial Narrow"/>
                        </a:rPr>
                        <a:t>7,</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marL="56515">
                        <a:lnSpc>
                          <a:spcPts val="110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08"/>
                  </a:ext>
                </a:extLst>
              </a:tr>
              <a:tr h="134572">
                <a:tc gridSpan="3" vMerge="1">
                  <a:txBody>
                    <a:bodyPr/>
                    <a:lstStyle/>
                    <a:p>
                      <a:endParaRPr/>
                    </a:p>
                  </a:txBody>
                  <a:tcPr marL="0" marR="0" marT="0" marB="0"/>
                </a:tc>
                <a:tc hMerge="1" vMerge="1">
                  <a:txBody>
                    <a:bodyPr/>
                    <a:lstStyle/>
                    <a:p>
                      <a:endParaRPr/>
                    </a:p>
                  </a:txBody>
                  <a:tcPr marL="0" marR="0" marT="0" marB="0"/>
                </a:tc>
                <a:tc hMerge="1" vMerge="1">
                  <a:txBody>
                    <a:bodyPr/>
                    <a:lstStyle/>
                    <a:p>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76200">
                        <a:lnSpc>
                          <a:spcPts val="1100"/>
                        </a:lnSpc>
                      </a:pPr>
                      <a:r>
                        <a:rPr sz="900" dirty="0">
                          <a:latin typeface="Arial Narrow"/>
                          <a:cs typeface="Arial Narrow"/>
                        </a:rPr>
                        <a:t>FY </a:t>
                      </a:r>
                      <a:r>
                        <a:rPr sz="900" spc="-5" dirty="0">
                          <a:latin typeface="Arial Narrow"/>
                          <a:cs typeface="Arial Narrow"/>
                        </a:rPr>
                        <a:t>2029</a:t>
                      </a:r>
                      <a:r>
                        <a:rPr sz="900" spc="-40"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100"/>
                        </a:lnSpc>
                      </a:pPr>
                      <a:r>
                        <a:rPr sz="900" spc="-5" dirty="0">
                          <a:latin typeface="Arial Narrow"/>
                          <a:cs typeface="Arial Narrow"/>
                        </a:rPr>
                        <a:t>$</a:t>
                      </a:r>
                      <a:r>
                        <a:rPr sz="900" spc="-10" dirty="0">
                          <a:latin typeface="Arial Narrow"/>
                          <a:cs typeface="Arial Narrow"/>
                        </a:rPr>
                        <a:t>1</a:t>
                      </a:r>
                      <a:r>
                        <a:rPr sz="900" dirty="0">
                          <a:latin typeface="Arial Narrow"/>
                          <a:cs typeface="Arial Narrow"/>
                        </a:rPr>
                        <a:t>7,</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marL="56515">
                        <a:lnSpc>
                          <a:spcPts val="1100"/>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09"/>
                  </a:ext>
                </a:extLst>
              </a:tr>
              <a:tr h="134837">
                <a:tc gridSpan="3" vMerge="1">
                  <a:txBody>
                    <a:bodyPr/>
                    <a:lstStyle/>
                    <a:p>
                      <a:endParaRPr/>
                    </a:p>
                  </a:txBody>
                  <a:tcPr marL="0" marR="0" marT="0" marB="0"/>
                </a:tc>
                <a:tc hMerge="1" vMerge="1">
                  <a:txBody>
                    <a:bodyPr/>
                    <a:lstStyle/>
                    <a:p>
                      <a:endParaRPr/>
                    </a:p>
                  </a:txBody>
                  <a:tcPr marL="0" marR="0" marT="0" marB="0"/>
                </a:tc>
                <a:tc hMerge="1" vMerge="1">
                  <a:txBody>
                    <a:bodyPr/>
                    <a:lstStyle/>
                    <a:p>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76200">
                        <a:lnSpc>
                          <a:spcPts val="1105"/>
                        </a:lnSpc>
                      </a:pPr>
                      <a:r>
                        <a:rPr sz="900" spc="-10" dirty="0">
                          <a:latin typeface="Arial Narrow"/>
                          <a:cs typeface="Arial Narrow"/>
                        </a:rPr>
                        <a:t>POST</a:t>
                      </a:r>
                      <a:r>
                        <a:rPr sz="900" spc="-15" dirty="0">
                          <a:latin typeface="Arial Narrow"/>
                          <a:cs typeface="Arial Narrow"/>
                        </a:rPr>
                        <a:t> </a:t>
                      </a:r>
                      <a:r>
                        <a:rPr sz="900" spc="-10" dirty="0">
                          <a:latin typeface="Arial Narrow"/>
                          <a:cs typeface="Arial Narrow"/>
                        </a:rPr>
                        <a:t>YR-</a:t>
                      </a:r>
                      <a:endParaRPr sz="900">
                        <a:latin typeface="Arial Narrow"/>
                        <a:cs typeface="Arial Narrow"/>
                      </a:endParaRPr>
                    </a:p>
                  </a:txBody>
                  <a:tcPr marL="0" marR="0" marT="0" marB="0"/>
                </a:tc>
                <a:tc>
                  <a:txBody>
                    <a:bodyPr/>
                    <a:lstStyle/>
                    <a:p>
                      <a:pPr marR="48895" algn="r">
                        <a:lnSpc>
                          <a:spcPts val="1105"/>
                        </a:lnSpc>
                      </a:pPr>
                      <a:r>
                        <a:rPr sz="900" spc="-5" dirty="0">
                          <a:latin typeface="Arial Narrow"/>
                          <a:cs typeface="Arial Narrow"/>
                        </a:rPr>
                        <a:t>$1</a:t>
                      </a:r>
                      <a:r>
                        <a:rPr sz="900" dirty="0">
                          <a:latin typeface="Arial Narrow"/>
                          <a:cs typeface="Arial Narrow"/>
                        </a:rPr>
                        <a:t>0</a:t>
                      </a:r>
                      <a:r>
                        <a:rPr sz="900" spc="-5" dirty="0">
                          <a:latin typeface="Arial Narrow"/>
                          <a:cs typeface="Arial Narrow"/>
                        </a:rPr>
                        <a:t>2,</a:t>
                      </a:r>
                      <a:r>
                        <a:rPr sz="900" dirty="0">
                          <a:latin typeface="Arial Narrow"/>
                          <a:cs typeface="Arial Narrow"/>
                        </a:rPr>
                        <a:t>0</a:t>
                      </a:r>
                      <a:r>
                        <a:rPr sz="900" spc="-5" dirty="0">
                          <a:latin typeface="Arial Narrow"/>
                          <a:cs typeface="Arial Narrow"/>
                        </a:rPr>
                        <a:t>0</a:t>
                      </a:r>
                      <a:r>
                        <a:rPr sz="900" dirty="0">
                          <a:latin typeface="Arial Narrow"/>
                          <a:cs typeface="Arial Narrow"/>
                        </a:rPr>
                        <a:t>0</a:t>
                      </a:r>
                      <a:endParaRPr sz="900">
                        <a:latin typeface="Arial Narrow"/>
                        <a:cs typeface="Arial Narrow"/>
                      </a:endParaRPr>
                    </a:p>
                  </a:txBody>
                  <a:tcPr marL="0" marR="0" marT="0" marB="0"/>
                </a:tc>
                <a:tc>
                  <a:txBody>
                    <a:bodyPr/>
                    <a:lstStyle/>
                    <a:p>
                      <a:pPr marL="56515">
                        <a:lnSpc>
                          <a:spcPts val="110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10"/>
                  </a:ext>
                </a:extLst>
              </a:tr>
              <a:tr h="134877">
                <a:tc gridSpan="3" vMerge="1">
                  <a:txBody>
                    <a:bodyPr/>
                    <a:lstStyle/>
                    <a:p>
                      <a:endParaRPr/>
                    </a:p>
                  </a:txBody>
                  <a:tcPr marL="0" marR="0" marT="0" marB="0"/>
                </a:tc>
                <a:tc hMerge="1" vMerge="1">
                  <a:txBody>
                    <a:bodyPr/>
                    <a:lstStyle/>
                    <a:p>
                      <a:endParaRPr/>
                    </a:p>
                  </a:txBody>
                  <a:tcPr marL="0" marR="0" marT="0" marB="0"/>
                </a:tc>
                <a:tc hMerge="1" vMerge="1">
                  <a:txBody>
                    <a:bodyPr/>
                    <a:lstStyle/>
                    <a:p>
                      <a:endParaRPr/>
                    </a:p>
                  </a:txBody>
                  <a:tcPr marL="0" marR="0" marT="0" marB="0"/>
                </a:tc>
                <a:tc>
                  <a:txBody>
                    <a:bodyPr/>
                    <a:lstStyle/>
                    <a:p>
                      <a:pPr marL="220345">
                        <a:lnSpc>
                          <a:spcPts val="1105"/>
                        </a:lnSpc>
                      </a:pPr>
                      <a:r>
                        <a:rPr sz="900" spc="-5" dirty="0">
                          <a:latin typeface="Arial Narrow"/>
                          <a:cs typeface="Arial Narrow"/>
                        </a:rPr>
                        <a:t>BUILD NC</a:t>
                      </a:r>
                      <a:r>
                        <a:rPr sz="900" spc="-35" dirty="0">
                          <a:latin typeface="Arial Narrow"/>
                          <a:cs typeface="Arial Narrow"/>
                        </a:rPr>
                        <a:t> </a:t>
                      </a:r>
                      <a:r>
                        <a:rPr sz="900" spc="-5" dirty="0">
                          <a:latin typeface="Arial Narrow"/>
                          <a:cs typeface="Arial Narrow"/>
                        </a:rPr>
                        <a:t>CON</a:t>
                      </a:r>
                      <a:endParaRPr sz="900">
                        <a:latin typeface="Arial Narrow"/>
                        <a:cs typeface="Arial Narrow"/>
                      </a:endParaRPr>
                    </a:p>
                  </a:txBody>
                  <a:tcPr marL="0" marR="0" marT="0" marB="0"/>
                </a:tc>
                <a:tc>
                  <a:txBody>
                    <a:bodyPr/>
                    <a:lstStyle/>
                    <a:p>
                      <a:pPr marL="76200">
                        <a:lnSpc>
                          <a:spcPts val="1105"/>
                        </a:lnSpc>
                      </a:pPr>
                      <a:r>
                        <a:rPr sz="900" dirty="0">
                          <a:latin typeface="Arial Narrow"/>
                          <a:cs typeface="Arial Narrow"/>
                        </a:rPr>
                        <a:t>FY </a:t>
                      </a:r>
                      <a:r>
                        <a:rPr sz="900" spc="-5" dirty="0">
                          <a:latin typeface="Arial Narrow"/>
                          <a:cs typeface="Arial Narrow"/>
                        </a:rPr>
                        <a:t>2021</a:t>
                      </a:r>
                      <a:r>
                        <a:rPr sz="900" spc="-40"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50165" algn="r">
                        <a:lnSpc>
                          <a:spcPts val="1105"/>
                        </a:lnSpc>
                      </a:pPr>
                      <a:r>
                        <a:rPr sz="900" spc="-5" dirty="0">
                          <a:latin typeface="Arial Narrow"/>
                          <a:cs typeface="Arial Narrow"/>
                        </a:rPr>
                        <a:t>$8</a:t>
                      </a:r>
                      <a:r>
                        <a:rPr sz="900" dirty="0">
                          <a:latin typeface="Arial Narrow"/>
                          <a:cs typeface="Arial Narrow"/>
                        </a:rPr>
                        <a:t>6</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marL="56515">
                        <a:lnSpc>
                          <a:spcPts val="110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11"/>
                  </a:ext>
                </a:extLst>
              </a:tr>
              <a:tr h="134612">
                <a:tc gridSpan="3" vMerge="1">
                  <a:txBody>
                    <a:bodyPr/>
                    <a:lstStyle/>
                    <a:p>
                      <a:endParaRPr/>
                    </a:p>
                  </a:txBody>
                  <a:tcPr marL="0" marR="0" marT="0" marB="0"/>
                </a:tc>
                <a:tc hMerge="1" vMerge="1">
                  <a:txBody>
                    <a:bodyPr/>
                    <a:lstStyle/>
                    <a:p>
                      <a:endParaRPr/>
                    </a:p>
                  </a:txBody>
                  <a:tcPr marL="0" marR="0" marT="0" marB="0"/>
                </a:tc>
                <a:tc hMerge="1" vMerge="1">
                  <a:txBody>
                    <a:bodyPr/>
                    <a:lstStyle/>
                    <a:p>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76200">
                        <a:lnSpc>
                          <a:spcPts val="1100"/>
                        </a:lnSpc>
                      </a:pPr>
                      <a:r>
                        <a:rPr sz="900" dirty="0">
                          <a:latin typeface="Arial Narrow"/>
                          <a:cs typeface="Arial Narrow"/>
                        </a:rPr>
                        <a:t>FY </a:t>
                      </a:r>
                      <a:r>
                        <a:rPr sz="900" spc="-5" dirty="0">
                          <a:latin typeface="Arial Narrow"/>
                          <a:cs typeface="Arial Narrow"/>
                        </a:rPr>
                        <a:t>2022</a:t>
                      </a:r>
                      <a:r>
                        <a:rPr sz="900" spc="-40"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100"/>
                        </a:lnSpc>
                      </a:pPr>
                      <a:r>
                        <a:rPr sz="900" spc="-5" dirty="0">
                          <a:latin typeface="Arial Narrow"/>
                          <a:cs typeface="Arial Narrow"/>
                        </a:rPr>
                        <a:t>$</a:t>
                      </a:r>
                      <a:r>
                        <a:rPr sz="900" spc="-10" dirty="0">
                          <a:latin typeface="Arial Narrow"/>
                          <a:cs typeface="Arial Narrow"/>
                        </a:rPr>
                        <a:t>8</a:t>
                      </a:r>
                      <a:r>
                        <a:rPr sz="900" dirty="0">
                          <a:latin typeface="Arial Narrow"/>
                          <a:cs typeface="Arial Narrow"/>
                        </a:rPr>
                        <a:t>6,</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marL="56515">
                        <a:lnSpc>
                          <a:spcPts val="1100"/>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12"/>
                  </a:ext>
                </a:extLst>
              </a:tr>
              <a:tr h="134697">
                <a:tc gridSpan="3" vMerge="1">
                  <a:txBody>
                    <a:bodyPr/>
                    <a:lstStyle/>
                    <a:p>
                      <a:endParaRPr/>
                    </a:p>
                  </a:txBody>
                  <a:tcPr marL="0" marR="0" marT="0" marB="0"/>
                </a:tc>
                <a:tc hMerge="1" vMerge="1">
                  <a:txBody>
                    <a:bodyPr/>
                    <a:lstStyle/>
                    <a:p>
                      <a:endParaRPr/>
                    </a:p>
                  </a:txBody>
                  <a:tcPr marL="0" marR="0" marT="0" marB="0"/>
                </a:tc>
                <a:tc hMerge="1" vMerge="1">
                  <a:txBody>
                    <a:bodyPr/>
                    <a:lstStyle/>
                    <a:p>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76200">
                        <a:lnSpc>
                          <a:spcPts val="1105"/>
                        </a:lnSpc>
                      </a:pPr>
                      <a:r>
                        <a:rPr sz="900" dirty="0">
                          <a:latin typeface="Arial Narrow"/>
                          <a:cs typeface="Arial Narrow"/>
                        </a:rPr>
                        <a:t>FY </a:t>
                      </a:r>
                      <a:r>
                        <a:rPr sz="900" spc="-5" dirty="0">
                          <a:latin typeface="Arial Narrow"/>
                          <a:cs typeface="Arial Narrow"/>
                        </a:rPr>
                        <a:t>2023</a:t>
                      </a:r>
                      <a:r>
                        <a:rPr sz="900" spc="-40"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105"/>
                        </a:lnSpc>
                      </a:pPr>
                      <a:r>
                        <a:rPr sz="900" spc="-5" dirty="0">
                          <a:latin typeface="Arial Narrow"/>
                          <a:cs typeface="Arial Narrow"/>
                        </a:rPr>
                        <a:t>$</a:t>
                      </a:r>
                      <a:r>
                        <a:rPr sz="900" spc="-10" dirty="0">
                          <a:latin typeface="Arial Narrow"/>
                          <a:cs typeface="Arial Narrow"/>
                        </a:rPr>
                        <a:t>8</a:t>
                      </a:r>
                      <a:r>
                        <a:rPr sz="900" dirty="0">
                          <a:latin typeface="Arial Narrow"/>
                          <a:cs typeface="Arial Narrow"/>
                        </a:rPr>
                        <a:t>6,</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marL="56515">
                        <a:lnSpc>
                          <a:spcPts val="110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13"/>
                  </a:ext>
                </a:extLst>
              </a:tr>
              <a:tr h="134683">
                <a:tc gridSpan="3" vMerge="1">
                  <a:txBody>
                    <a:bodyPr/>
                    <a:lstStyle/>
                    <a:p>
                      <a:endParaRPr/>
                    </a:p>
                  </a:txBody>
                  <a:tcPr marL="0" marR="0" marT="0" marB="0"/>
                </a:tc>
                <a:tc hMerge="1" vMerge="1">
                  <a:txBody>
                    <a:bodyPr/>
                    <a:lstStyle/>
                    <a:p>
                      <a:endParaRPr/>
                    </a:p>
                  </a:txBody>
                  <a:tcPr marL="0" marR="0" marT="0" marB="0"/>
                </a:tc>
                <a:tc hMerge="1" vMerge="1">
                  <a:txBody>
                    <a:bodyPr/>
                    <a:lstStyle/>
                    <a:p>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76200">
                        <a:lnSpc>
                          <a:spcPts val="1105"/>
                        </a:lnSpc>
                      </a:pPr>
                      <a:r>
                        <a:rPr sz="900" dirty="0">
                          <a:latin typeface="Arial Narrow"/>
                          <a:cs typeface="Arial Narrow"/>
                        </a:rPr>
                        <a:t>FY </a:t>
                      </a:r>
                      <a:r>
                        <a:rPr sz="900" spc="-5" dirty="0">
                          <a:latin typeface="Arial Narrow"/>
                          <a:cs typeface="Arial Narrow"/>
                        </a:rPr>
                        <a:t>2024</a:t>
                      </a:r>
                      <a:r>
                        <a:rPr sz="900" spc="-40"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105"/>
                        </a:lnSpc>
                      </a:pPr>
                      <a:r>
                        <a:rPr sz="900" spc="-5" dirty="0">
                          <a:latin typeface="Arial Narrow"/>
                          <a:cs typeface="Arial Narrow"/>
                        </a:rPr>
                        <a:t>$</a:t>
                      </a:r>
                      <a:r>
                        <a:rPr sz="900" spc="-10" dirty="0">
                          <a:latin typeface="Arial Narrow"/>
                          <a:cs typeface="Arial Narrow"/>
                        </a:rPr>
                        <a:t>8</a:t>
                      </a:r>
                      <a:r>
                        <a:rPr sz="900" dirty="0">
                          <a:latin typeface="Arial Narrow"/>
                          <a:cs typeface="Arial Narrow"/>
                        </a:rPr>
                        <a:t>6,</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marL="56515">
                        <a:lnSpc>
                          <a:spcPts val="110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14"/>
                  </a:ext>
                </a:extLst>
              </a:tr>
              <a:tr h="134962">
                <a:tc gridSpan="3" vMerge="1">
                  <a:txBody>
                    <a:bodyPr/>
                    <a:lstStyle/>
                    <a:p>
                      <a:endParaRPr/>
                    </a:p>
                  </a:txBody>
                  <a:tcPr marL="0" marR="0" marT="0" marB="0"/>
                </a:tc>
                <a:tc hMerge="1" vMerge="1">
                  <a:txBody>
                    <a:bodyPr/>
                    <a:lstStyle/>
                    <a:p>
                      <a:endParaRPr/>
                    </a:p>
                  </a:txBody>
                  <a:tcPr marL="0" marR="0" marT="0" marB="0"/>
                </a:tc>
                <a:tc hMerge="1" vMerge="1">
                  <a:txBody>
                    <a:bodyPr/>
                    <a:lstStyle/>
                    <a:p>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76200">
                        <a:lnSpc>
                          <a:spcPts val="1105"/>
                        </a:lnSpc>
                      </a:pPr>
                      <a:r>
                        <a:rPr sz="900" dirty="0">
                          <a:latin typeface="Arial Narrow"/>
                          <a:cs typeface="Arial Narrow"/>
                        </a:rPr>
                        <a:t>FY </a:t>
                      </a:r>
                      <a:r>
                        <a:rPr sz="900" spc="-5" dirty="0">
                          <a:latin typeface="Arial Narrow"/>
                          <a:cs typeface="Arial Narrow"/>
                        </a:rPr>
                        <a:t>2025</a:t>
                      </a:r>
                      <a:r>
                        <a:rPr sz="900" spc="-40"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50165" algn="r">
                        <a:lnSpc>
                          <a:spcPts val="1105"/>
                        </a:lnSpc>
                      </a:pPr>
                      <a:r>
                        <a:rPr sz="900" spc="-5" dirty="0">
                          <a:latin typeface="Arial Narrow"/>
                          <a:cs typeface="Arial Narrow"/>
                        </a:rPr>
                        <a:t>$8</a:t>
                      </a:r>
                      <a:r>
                        <a:rPr sz="900" dirty="0">
                          <a:latin typeface="Arial Narrow"/>
                          <a:cs typeface="Arial Narrow"/>
                        </a:rPr>
                        <a:t>6</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marL="56515">
                        <a:lnSpc>
                          <a:spcPts val="110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15"/>
                  </a:ext>
                </a:extLst>
              </a:tr>
              <a:tr h="134780">
                <a:tc gridSpan="3" vMerge="1">
                  <a:txBody>
                    <a:bodyPr/>
                    <a:lstStyle/>
                    <a:p>
                      <a:endParaRPr/>
                    </a:p>
                  </a:txBody>
                  <a:tcPr marL="0" marR="0" marT="0" marB="0"/>
                </a:tc>
                <a:tc hMerge="1" vMerge="1">
                  <a:txBody>
                    <a:bodyPr/>
                    <a:lstStyle/>
                    <a:p>
                      <a:endParaRPr/>
                    </a:p>
                  </a:txBody>
                  <a:tcPr marL="0" marR="0" marT="0" marB="0"/>
                </a:tc>
                <a:tc hMerge="1" vMerge="1">
                  <a:txBody>
                    <a:bodyPr/>
                    <a:lstStyle/>
                    <a:p>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76200">
                        <a:lnSpc>
                          <a:spcPts val="1105"/>
                        </a:lnSpc>
                      </a:pPr>
                      <a:r>
                        <a:rPr sz="900" dirty="0">
                          <a:latin typeface="Arial Narrow"/>
                          <a:cs typeface="Arial Narrow"/>
                        </a:rPr>
                        <a:t>FY </a:t>
                      </a:r>
                      <a:r>
                        <a:rPr sz="900" spc="-5" dirty="0">
                          <a:latin typeface="Arial Narrow"/>
                          <a:cs typeface="Arial Narrow"/>
                        </a:rPr>
                        <a:t>2026</a:t>
                      </a:r>
                      <a:r>
                        <a:rPr sz="900" spc="-40"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105"/>
                        </a:lnSpc>
                      </a:pPr>
                      <a:r>
                        <a:rPr sz="900" spc="-5" dirty="0">
                          <a:latin typeface="Arial Narrow"/>
                          <a:cs typeface="Arial Narrow"/>
                        </a:rPr>
                        <a:t>$</a:t>
                      </a:r>
                      <a:r>
                        <a:rPr sz="900" spc="-10" dirty="0">
                          <a:latin typeface="Arial Narrow"/>
                          <a:cs typeface="Arial Narrow"/>
                        </a:rPr>
                        <a:t>8</a:t>
                      </a:r>
                      <a:r>
                        <a:rPr sz="900" dirty="0">
                          <a:latin typeface="Arial Narrow"/>
                          <a:cs typeface="Arial Narrow"/>
                        </a:rPr>
                        <a:t>6,</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marL="56515">
                        <a:lnSpc>
                          <a:spcPts val="110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16"/>
                  </a:ext>
                </a:extLst>
              </a:tr>
              <a:tr h="134640">
                <a:tc gridSpan="3" vMerge="1">
                  <a:txBody>
                    <a:bodyPr/>
                    <a:lstStyle/>
                    <a:p>
                      <a:endParaRPr/>
                    </a:p>
                  </a:txBody>
                  <a:tcPr marL="0" marR="0" marT="0" marB="0"/>
                </a:tc>
                <a:tc hMerge="1" vMerge="1">
                  <a:txBody>
                    <a:bodyPr/>
                    <a:lstStyle/>
                    <a:p>
                      <a:endParaRPr/>
                    </a:p>
                  </a:txBody>
                  <a:tcPr marL="0" marR="0" marT="0" marB="0"/>
                </a:tc>
                <a:tc hMerge="1" vMerge="1">
                  <a:txBody>
                    <a:bodyPr/>
                    <a:lstStyle/>
                    <a:p>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76200">
                        <a:lnSpc>
                          <a:spcPts val="1105"/>
                        </a:lnSpc>
                      </a:pPr>
                      <a:r>
                        <a:rPr sz="900" dirty="0">
                          <a:latin typeface="Arial Narrow"/>
                          <a:cs typeface="Arial Narrow"/>
                        </a:rPr>
                        <a:t>FY </a:t>
                      </a:r>
                      <a:r>
                        <a:rPr sz="900" spc="-5" dirty="0">
                          <a:latin typeface="Arial Narrow"/>
                          <a:cs typeface="Arial Narrow"/>
                        </a:rPr>
                        <a:t>2027</a:t>
                      </a:r>
                      <a:r>
                        <a:rPr sz="900" spc="-40"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105"/>
                        </a:lnSpc>
                      </a:pPr>
                      <a:r>
                        <a:rPr sz="900" spc="-5" dirty="0">
                          <a:latin typeface="Arial Narrow"/>
                          <a:cs typeface="Arial Narrow"/>
                        </a:rPr>
                        <a:t>$</a:t>
                      </a:r>
                      <a:r>
                        <a:rPr sz="900" spc="-10" dirty="0">
                          <a:latin typeface="Arial Narrow"/>
                          <a:cs typeface="Arial Narrow"/>
                        </a:rPr>
                        <a:t>8</a:t>
                      </a:r>
                      <a:r>
                        <a:rPr sz="900" dirty="0">
                          <a:latin typeface="Arial Narrow"/>
                          <a:cs typeface="Arial Narrow"/>
                        </a:rPr>
                        <a:t>6,</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marL="56515">
                        <a:lnSpc>
                          <a:spcPts val="110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17"/>
                  </a:ext>
                </a:extLst>
              </a:tr>
              <a:tr h="134515">
                <a:tc gridSpan="3" vMerge="1">
                  <a:txBody>
                    <a:bodyPr/>
                    <a:lstStyle/>
                    <a:p>
                      <a:endParaRPr/>
                    </a:p>
                  </a:txBody>
                  <a:tcPr marL="0" marR="0" marT="0" marB="0"/>
                </a:tc>
                <a:tc hMerge="1" vMerge="1">
                  <a:txBody>
                    <a:bodyPr/>
                    <a:lstStyle/>
                    <a:p>
                      <a:endParaRPr/>
                    </a:p>
                  </a:txBody>
                  <a:tcPr marL="0" marR="0" marT="0" marB="0"/>
                </a:tc>
                <a:tc hMerge="1" vMerge="1">
                  <a:txBody>
                    <a:bodyPr/>
                    <a:lstStyle/>
                    <a:p>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76200">
                        <a:lnSpc>
                          <a:spcPts val="1100"/>
                        </a:lnSpc>
                      </a:pPr>
                      <a:r>
                        <a:rPr sz="900" dirty="0">
                          <a:latin typeface="Arial Narrow"/>
                          <a:cs typeface="Arial Narrow"/>
                        </a:rPr>
                        <a:t>FY </a:t>
                      </a:r>
                      <a:r>
                        <a:rPr sz="900" spc="-5" dirty="0">
                          <a:latin typeface="Arial Narrow"/>
                          <a:cs typeface="Arial Narrow"/>
                        </a:rPr>
                        <a:t>2028</a:t>
                      </a:r>
                      <a:r>
                        <a:rPr sz="900" spc="-40"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100"/>
                        </a:lnSpc>
                      </a:pPr>
                      <a:r>
                        <a:rPr sz="900" spc="-5" dirty="0">
                          <a:latin typeface="Arial Narrow"/>
                          <a:cs typeface="Arial Narrow"/>
                        </a:rPr>
                        <a:t>$</a:t>
                      </a:r>
                      <a:r>
                        <a:rPr sz="900" spc="-10" dirty="0">
                          <a:latin typeface="Arial Narrow"/>
                          <a:cs typeface="Arial Narrow"/>
                        </a:rPr>
                        <a:t>8</a:t>
                      </a:r>
                      <a:r>
                        <a:rPr sz="900" dirty="0">
                          <a:latin typeface="Arial Narrow"/>
                          <a:cs typeface="Arial Narrow"/>
                        </a:rPr>
                        <a:t>6,</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marL="56515">
                        <a:lnSpc>
                          <a:spcPts val="1100"/>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18"/>
                  </a:ext>
                </a:extLst>
              </a:tr>
              <a:tr h="134962">
                <a:tc gridSpan="3" vMerge="1">
                  <a:txBody>
                    <a:bodyPr/>
                    <a:lstStyle/>
                    <a:p>
                      <a:endParaRPr/>
                    </a:p>
                  </a:txBody>
                  <a:tcPr marL="0" marR="0" marT="0" marB="0"/>
                </a:tc>
                <a:tc hMerge="1" vMerge="1">
                  <a:txBody>
                    <a:bodyPr/>
                    <a:lstStyle/>
                    <a:p>
                      <a:endParaRPr/>
                    </a:p>
                  </a:txBody>
                  <a:tcPr marL="0" marR="0" marT="0" marB="0"/>
                </a:tc>
                <a:tc hMerge="1" vMerge="1">
                  <a:txBody>
                    <a:bodyPr/>
                    <a:lstStyle/>
                    <a:p>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76200">
                        <a:lnSpc>
                          <a:spcPts val="1105"/>
                        </a:lnSpc>
                      </a:pPr>
                      <a:r>
                        <a:rPr sz="900" dirty="0">
                          <a:latin typeface="Arial Narrow"/>
                          <a:cs typeface="Arial Narrow"/>
                        </a:rPr>
                        <a:t>FY </a:t>
                      </a:r>
                      <a:r>
                        <a:rPr sz="900" spc="-5" dirty="0">
                          <a:latin typeface="Arial Narrow"/>
                          <a:cs typeface="Arial Narrow"/>
                        </a:rPr>
                        <a:t>2029</a:t>
                      </a:r>
                      <a:r>
                        <a:rPr sz="900" spc="-40"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50165" algn="r">
                        <a:lnSpc>
                          <a:spcPts val="1105"/>
                        </a:lnSpc>
                      </a:pPr>
                      <a:r>
                        <a:rPr sz="900" spc="-5" dirty="0">
                          <a:latin typeface="Arial Narrow"/>
                          <a:cs typeface="Arial Narrow"/>
                        </a:rPr>
                        <a:t>$8</a:t>
                      </a:r>
                      <a:r>
                        <a:rPr sz="900" dirty="0">
                          <a:latin typeface="Arial Narrow"/>
                          <a:cs typeface="Arial Narrow"/>
                        </a:rPr>
                        <a:t>6</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marL="56515">
                        <a:lnSpc>
                          <a:spcPts val="110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19"/>
                  </a:ext>
                </a:extLst>
              </a:tr>
              <a:tr h="134780">
                <a:tc gridSpan="3" vMerge="1">
                  <a:txBody>
                    <a:bodyPr/>
                    <a:lstStyle/>
                    <a:p>
                      <a:endParaRPr/>
                    </a:p>
                  </a:txBody>
                  <a:tcPr marL="0" marR="0" marT="0" marB="0"/>
                </a:tc>
                <a:tc hMerge="1" vMerge="1">
                  <a:txBody>
                    <a:bodyPr/>
                    <a:lstStyle/>
                    <a:p>
                      <a:endParaRPr/>
                    </a:p>
                  </a:txBody>
                  <a:tcPr marL="0" marR="0" marT="0" marB="0"/>
                </a:tc>
                <a:tc hMerge="1" vMerge="1">
                  <a:txBody>
                    <a:bodyPr/>
                    <a:lstStyle/>
                    <a:p>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76200">
                        <a:lnSpc>
                          <a:spcPts val="1105"/>
                        </a:lnSpc>
                      </a:pPr>
                      <a:r>
                        <a:rPr sz="900" spc="-10" dirty="0">
                          <a:latin typeface="Arial Narrow"/>
                          <a:cs typeface="Arial Narrow"/>
                        </a:rPr>
                        <a:t>POST</a:t>
                      </a:r>
                      <a:r>
                        <a:rPr sz="900" spc="-20" dirty="0">
                          <a:latin typeface="Arial Narrow"/>
                          <a:cs typeface="Arial Narrow"/>
                        </a:rPr>
                        <a:t> </a:t>
                      </a:r>
                      <a:r>
                        <a:rPr sz="900" spc="-10" dirty="0">
                          <a:latin typeface="Arial Narrow"/>
                          <a:cs typeface="Arial Narrow"/>
                        </a:rPr>
                        <a:t>YR-</a:t>
                      </a:r>
                      <a:endParaRPr sz="900">
                        <a:latin typeface="Arial Narrow"/>
                        <a:cs typeface="Arial Narrow"/>
                      </a:endParaRPr>
                    </a:p>
                  </a:txBody>
                  <a:tcPr marL="0" marR="0" marT="0" marB="0"/>
                </a:tc>
                <a:tc>
                  <a:txBody>
                    <a:bodyPr/>
                    <a:lstStyle/>
                    <a:p>
                      <a:pPr marR="48895" algn="r">
                        <a:lnSpc>
                          <a:spcPts val="1105"/>
                        </a:lnSpc>
                      </a:pPr>
                      <a:r>
                        <a:rPr sz="900" spc="-5" dirty="0">
                          <a:latin typeface="Arial Narrow"/>
                          <a:cs typeface="Arial Narrow"/>
                        </a:rPr>
                        <a:t>$</a:t>
                      </a:r>
                      <a:r>
                        <a:rPr sz="900" spc="-10" dirty="0">
                          <a:latin typeface="Arial Narrow"/>
                          <a:cs typeface="Arial Narrow"/>
                        </a:rPr>
                        <a:t>5</a:t>
                      </a:r>
                      <a:r>
                        <a:rPr sz="900" dirty="0">
                          <a:latin typeface="Arial Narrow"/>
                          <a:cs typeface="Arial Narrow"/>
                        </a:rPr>
                        <a:t>1</a:t>
                      </a:r>
                      <a:r>
                        <a:rPr sz="900" spc="-5" dirty="0">
                          <a:latin typeface="Arial Narrow"/>
                          <a:cs typeface="Arial Narrow"/>
                        </a:rPr>
                        <a:t>6</a:t>
                      </a:r>
                      <a:r>
                        <a:rPr sz="900" spc="-10" dirty="0">
                          <a:latin typeface="Arial Narrow"/>
                          <a:cs typeface="Arial Narrow"/>
                        </a:rPr>
                        <a:t>,</a:t>
                      </a:r>
                      <a:r>
                        <a:rPr sz="900" dirty="0">
                          <a:latin typeface="Arial Narrow"/>
                          <a:cs typeface="Arial Narrow"/>
                        </a:rPr>
                        <a:t>0</a:t>
                      </a:r>
                      <a:r>
                        <a:rPr sz="900" spc="-5" dirty="0">
                          <a:latin typeface="Arial Narrow"/>
                          <a:cs typeface="Arial Narrow"/>
                        </a:rPr>
                        <a:t>00</a:t>
                      </a:r>
                      <a:endParaRPr sz="900">
                        <a:latin typeface="Arial Narrow"/>
                        <a:cs typeface="Arial Narrow"/>
                      </a:endParaRPr>
                    </a:p>
                  </a:txBody>
                  <a:tcPr marL="0" marR="0" marT="0" marB="0"/>
                </a:tc>
                <a:tc>
                  <a:txBody>
                    <a:bodyPr/>
                    <a:lstStyle/>
                    <a:p>
                      <a:pPr marL="56515">
                        <a:lnSpc>
                          <a:spcPts val="110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20"/>
                  </a:ext>
                </a:extLst>
              </a:tr>
              <a:tr h="131637">
                <a:tc gridSpan="3" vMerge="1">
                  <a:txBody>
                    <a:bodyPr/>
                    <a:lstStyle/>
                    <a:p>
                      <a:endParaRPr/>
                    </a:p>
                  </a:txBody>
                  <a:tcPr marL="0" marR="0" marT="0" marB="0"/>
                </a:tc>
                <a:tc hMerge="1" vMerge="1">
                  <a:txBody>
                    <a:bodyPr/>
                    <a:lstStyle/>
                    <a:p>
                      <a:endParaRPr/>
                    </a:p>
                  </a:txBody>
                  <a:tcPr marL="0" marR="0" marT="0" marB="0"/>
                </a:tc>
                <a:tc hMerge="1" vMerge="1">
                  <a:txBody>
                    <a:bodyPr/>
                    <a:lstStyle/>
                    <a:p>
                      <a:endParaRPr/>
                    </a:p>
                  </a:txBody>
                  <a:tcPr marL="0" marR="0" marT="0" marB="0"/>
                </a:tc>
                <a:tc>
                  <a:txBody>
                    <a:bodyPr/>
                    <a:lstStyle/>
                    <a:p>
                      <a:pPr marL="220345">
                        <a:lnSpc>
                          <a:spcPts val="1075"/>
                        </a:lnSpc>
                      </a:pPr>
                      <a:r>
                        <a:rPr sz="900" spc="-5" dirty="0">
                          <a:latin typeface="Arial Narrow"/>
                          <a:cs typeface="Arial Narrow"/>
                        </a:rPr>
                        <a:t>CONSTRUCTION</a:t>
                      </a:r>
                      <a:endParaRPr sz="900">
                        <a:latin typeface="Arial Narrow"/>
                        <a:cs typeface="Arial Narrow"/>
                      </a:endParaRPr>
                    </a:p>
                  </a:txBody>
                  <a:tcPr marL="0" marR="0" marT="0" marB="0"/>
                </a:tc>
                <a:tc>
                  <a:txBody>
                    <a:bodyPr/>
                    <a:lstStyle/>
                    <a:p>
                      <a:pPr marL="76200">
                        <a:lnSpc>
                          <a:spcPts val="1075"/>
                        </a:lnSpc>
                      </a:pPr>
                      <a:r>
                        <a:rPr sz="900" dirty="0">
                          <a:latin typeface="Arial Narrow"/>
                          <a:cs typeface="Arial Narrow"/>
                        </a:rPr>
                        <a:t>FY </a:t>
                      </a:r>
                      <a:r>
                        <a:rPr sz="900" spc="-5" dirty="0">
                          <a:latin typeface="Arial Narrow"/>
                          <a:cs typeface="Arial Narrow"/>
                        </a:rPr>
                        <a:t>2021</a:t>
                      </a:r>
                      <a:r>
                        <a:rPr sz="900" spc="-40"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8895" algn="r">
                        <a:lnSpc>
                          <a:spcPts val="1075"/>
                        </a:lnSpc>
                      </a:pPr>
                      <a:r>
                        <a:rPr sz="900" spc="-5" dirty="0">
                          <a:latin typeface="Arial Narrow"/>
                          <a:cs typeface="Arial Narrow"/>
                        </a:rPr>
                        <a:t>$</a:t>
                      </a:r>
                      <a:r>
                        <a:rPr sz="900" spc="-10" dirty="0">
                          <a:latin typeface="Arial Narrow"/>
                          <a:cs typeface="Arial Narrow"/>
                        </a:rPr>
                        <a:t>7</a:t>
                      </a:r>
                      <a:r>
                        <a:rPr sz="900" dirty="0">
                          <a:latin typeface="Arial Narrow"/>
                          <a:cs typeface="Arial Narrow"/>
                        </a:rPr>
                        <a:t>2</a:t>
                      </a:r>
                      <a:r>
                        <a:rPr sz="900" spc="-5" dirty="0">
                          <a:latin typeface="Arial Narrow"/>
                          <a:cs typeface="Arial Narrow"/>
                        </a:rPr>
                        <a:t>5</a:t>
                      </a:r>
                      <a:r>
                        <a:rPr sz="900" spc="-10" dirty="0">
                          <a:latin typeface="Arial Narrow"/>
                          <a:cs typeface="Arial Narrow"/>
                        </a:rPr>
                        <a:t>,</a:t>
                      </a:r>
                      <a:r>
                        <a:rPr sz="900" dirty="0">
                          <a:latin typeface="Arial Narrow"/>
                          <a:cs typeface="Arial Narrow"/>
                        </a:rPr>
                        <a:t>0</a:t>
                      </a:r>
                      <a:r>
                        <a:rPr sz="900" spc="-5" dirty="0">
                          <a:latin typeface="Arial Narrow"/>
                          <a:cs typeface="Arial Narrow"/>
                        </a:rPr>
                        <a:t>00</a:t>
                      </a:r>
                      <a:endParaRPr sz="900">
                        <a:latin typeface="Arial Narrow"/>
                        <a:cs typeface="Arial Narrow"/>
                      </a:endParaRPr>
                    </a:p>
                  </a:txBody>
                  <a:tcPr marL="0" marR="0" marT="0" marB="0"/>
                </a:tc>
                <a:tc>
                  <a:txBody>
                    <a:bodyPr/>
                    <a:lstStyle/>
                    <a:p>
                      <a:pPr marL="56515">
                        <a:lnSpc>
                          <a:spcPts val="107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21"/>
                  </a:ext>
                </a:extLst>
              </a:tr>
            </a:tbl>
          </a:graphicData>
        </a:graphic>
      </p:graphicFrame>
      <p:sp>
        <p:nvSpPr>
          <p:cNvPr id="6" name="object 6"/>
          <p:cNvSpPr txBox="1"/>
          <p:nvPr/>
        </p:nvSpPr>
        <p:spPr>
          <a:xfrm>
            <a:off x="3359394" y="4607130"/>
            <a:ext cx="2321643" cy="556133"/>
          </a:xfrm>
          <a:prstGeom prst="rect">
            <a:avLst/>
          </a:prstGeom>
        </p:spPr>
        <p:txBody>
          <a:bodyPr vert="horz" wrap="square" lIns="0" tIns="17355" rIns="0" bIns="0" rtlCol="0">
            <a:spAutoFit/>
          </a:bodyPr>
          <a:lstStyle/>
          <a:p>
            <a:pPr marL="11196" marR="4479">
              <a:lnSpc>
                <a:spcPts val="1040"/>
              </a:lnSpc>
              <a:spcBef>
                <a:spcPts val="137"/>
              </a:spcBef>
            </a:pPr>
            <a:r>
              <a:rPr sz="882" spc="-4" dirty="0">
                <a:latin typeface="Arial Narrow"/>
                <a:cs typeface="Arial Narrow"/>
              </a:rPr>
              <a:t>SR 1126 (FAITH </a:t>
            </a:r>
            <a:r>
              <a:rPr sz="882" spc="-9" dirty="0">
                <a:latin typeface="Arial Narrow"/>
                <a:cs typeface="Arial Narrow"/>
              </a:rPr>
              <a:t>BAPTIST </a:t>
            </a:r>
            <a:r>
              <a:rPr sz="882" spc="-4" dirty="0">
                <a:latin typeface="Arial Narrow"/>
                <a:cs typeface="Arial Narrow"/>
              </a:rPr>
              <a:t>CHURCH ROAD), </a:t>
            </a:r>
            <a:r>
              <a:rPr sz="882" spc="-9" dirty="0">
                <a:latin typeface="Arial Narrow"/>
                <a:cs typeface="Arial Narrow"/>
              </a:rPr>
              <a:t>REPLACE  </a:t>
            </a:r>
            <a:r>
              <a:rPr sz="882" spc="-4" dirty="0">
                <a:latin typeface="Arial Narrow"/>
                <a:cs typeface="Arial Narrow"/>
              </a:rPr>
              <a:t>BRIDGE 320064 </a:t>
            </a:r>
            <a:r>
              <a:rPr sz="882" spc="-9" dirty="0">
                <a:latin typeface="Arial Narrow"/>
                <a:cs typeface="Arial Narrow"/>
              </a:rPr>
              <a:t>OVER </a:t>
            </a:r>
            <a:r>
              <a:rPr sz="882" spc="-4" dirty="0">
                <a:latin typeface="Arial Narrow"/>
                <a:cs typeface="Arial Narrow"/>
              </a:rPr>
              <a:t>TOWN</a:t>
            </a:r>
            <a:r>
              <a:rPr sz="882" spc="-13" dirty="0">
                <a:latin typeface="Arial Narrow"/>
                <a:cs typeface="Arial Narrow"/>
              </a:rPr>
              <a:t> </a:t>
            </a:r>
            <a:r>
              <a:rPr sz="882" spc="-9" dirty="0">
                <a:latin typeface="Arial Narrow"/>
                <a:cs typeface="Arial Narrow"/>
              </a:rPr>
              <a:t>CREEK.</a:t>
            </a:r>
            <a:endParaRPr sz="882">
              <a:latin typeface="Arial Narrow"/>
              <a:cs typeface="Arial Narrow"/>
            </a:endParaRPr>
          </a:p>
          <a:p>
            <a:pPr marL="11196" marR="429939">
              <a:lnSpc>
                <a:spcPts val="1040"/>
              </a:lnSpc>
              <a:spcBef>
                <a:spcPts val="168"/>
              </a:spcBef>
            </a:pPr>
            <a:r>
              <a:rPr sz="882" b="1" i="1" u="heavy" dirty="0">
                <a:uFill>
                  <a:solidFill>
                    <a:srgbClr val="000000"/>
                  </a:solidFill>
                </a:uFill>
                <a:latin typeface="ArialNarrow-BoldItalic"/>
                <a:cs typeface="ArialNarrow-BoldItalic"/>
              </a:rPr>
              <a:t>TO </a:t>
            </a:r>
            <a:r>
              <a:rPr sz="882" b="1" i="1" u="heavy" spc="-4" dirty="0">
                <a:uFill>
                  <a:solidFill>
                    <a:srgbClr val="000000"/>
                  </a:solidFill>
                </a:uFill>
                <a:latin typeface="ArialNarrow-BoldItalic"/>
                <a:cs typeface="ArialNarrow-BoldItalic"/>
              </a:rPr>
              <a:t>ASSIST </a:t>
            </a:r>
            <a:r>
              <a:rPr sz="882" b="1" i="1" u="heavy" dirty="0">
                <a:uFill>
                  <a:solidFill>
                    <a:srgbClr val="000000"/>
                  </a:solidFill>
                </a:uFill>
                <a:latin typeface="ArialNarrow-BoldItalic"/>
                <a:cs typeface="ArialNarrow-BoldItalic"/>
              </a:rPr>
              <a:t>IN </a:t>
            </a:r>
            <a:r>
              <a:rPr sz="882" b="1" i="1" u="heavy" spc="-4" dirty="0">
                <a:uFill>
                  <a:solidFill>
                    <a:srgbClr val="000000"/>
                  </a:solidFill>
                </a:uFill>
                <a:latin typeface="ArialNarrow-BoldItalic"/>
                <a:cs typeface="ArialNarrow-BoldItalic"/>
              </a:rPr>
              <a:t>BALANCING FUNDS,</a:t>
            </a:r>
            <a:r>
              <a:rPr sz="882" b="1" i="1" u="heavy" spc="-71" dirty="0">
                <a:uFill>
                  <a:solidFill>
                    <a:srgbClr val="000000"/>
                  </a:solidFill>
                </a:uFill>
                <a:latin typeface="ArialNarrow-BoldItalic"/>
                <a:cs typeface="ArialNarrow-BoldItalic"/>
              </a:rPr>
              <a:t> </a:t>
            </a:r>
            <a:r>
              <a:rPr sz="882" b="1" i="1" u="heavy" spc="-4" dirty="0">
                <a:uFill>
                  <a:solidFill>
                    <a:srgbClr val="000000"/>
                  </a:solidFill>
                </a:uFill>
                <a:latin typeface="ArialNarrow-BoldItalic"/>
                <a:cs typeface="ArialNarrow-BoldItalic"/>
              </a:rPr>
              <a:t>DELAY </a:t>
            </a:r>
            <a:r>
              <a:rPr sz="882" b="1" i="1" spc="-4" dirty="0">
                <a:latin typeface="ArialNarrow-BoldItalic"/>
                <a:cs typeface="ArialNarrow-BoldItalic"/>
              </a:rPr>
              <a:t> </a:t>
            </a:r>
            <a:r>
              <a:rPr sz="882" b="1" i="1" u="heavy" spc="-4" dirty="0">
                <a:uFill>
                  <a:solidFill>
                    <a:srgbClr val="000000"/>
                  </a:solidFill>
                </a:uFill>
                <a:latin typeface="ArialNarrow-BoldItalic"/>
                <a:cs typeface="ArialNarrow-BoldItalic"/>
              </a:rPr>
              <a:t>CONSTRUCTION FROM </a:t>
            </a:r>
            <a:r>
              <a:rPr sz="882" b="1" i="1" u="heavy" dirty="0">
                <a:uFill>
                  <a:solidFill>
                    <a:srgbClr val="000000"/>
                  </a:solidFill>
                </a:uFill>
                <a:latin typeface="ArialNarrow-BoldItalic"/>
                <a:cs typeface="ArialNarrow-BoldItalic"/>
              </a:rPr>
              <a:t>FY </a:t>
            </a:r>
            <a:r>
              <a:rPr sz="882" b="1" i="1" u="heavy" spc="-4" dirty="0">
                <a:uFill>
                  <a:solidFill>
                    <a:srgbClr val="000000"/>
                  </a:solidFill>
                </a:uFill>
                <a:latin typeface="ArialNarrow-BoldItalic"/>
                <a:cs typeface="ArialNarrow-BoldItalic"/>
              </a:rPr>
              <a:t>20 </a:t>
            </a:r>
            <a:r>
              <a:rPr sz="882" b="1" i="1" u="heavy" dirty="0">
                <a:uFill>
                  <a:solidFill>
                    <a:srgbClr val="000000"/>
                  </a:solidFill>
                </a:uFill>
                <a:latin typeface="ArialNarrow-BoldItalic"/>
                <a:cs typeface="ArialNarrow-BoldItalic"/>
              </a:rPr>
              <a:t>TO FY</a:t>
            </a:r>
            <a:r>
              <a:rPr sz="882" b="1" i="1" u="heavy" spc="-57" dirty="0">
                <a:uFill>
                  <a:solidFill>
                    <a:srgbClr val="000000"/>
                  </a:solidFill>
                </a:uFill>
                <a:latin typeface="ArialNarrow-BoldItalic"/>
                <a:cs typeface="ArialNarrow-BoldItalic"/>
              </a:rPr>
              <a:t> </a:t>
            </a:r>
            <a:r>
              <a:rPr sz="882" b="1" i="1" u="heavy" spc="-4" dirty="0">
                <a:uFill>
                  <a:solidFill>
                    <a:srgbClr val="000000"/>
                  </a:solidFill>
                </a:uFill>
                <a:latin typeface="ArialNarrow-BoldItalic"/>
                <a:cs typeface="ArialNarrow-BoldItalic"/>
              </a:rPr>
              <a:t>21.</a:t>
            </a:r>
            <a:endParaRPr sz="882">
              <a:latin typeface="ArialNarrow-BoldItalic"/>
              <a:cs typeface="ArialNarrow-BoldItalic"/>
            </a:endParaRPr>
          </a:p>
        </p:txBody>
      </p:sp>
      <p:sp>
        <p:nvSpPr>
          <p:cNvPr id="7" name="object 7"/>
          <p:cNvSpPr txBox="1"/>
          <p:nvPr/>
        </p:nvSpPr>
        <p:spPr>
          <a:xfrm>
            <a:off x="5941137" y="4606682"/>
            <a:ext cx="759139" cy="147049"/>
          </a:xfrm>
          <a:prstGeom prst="rect">
            <a:avLst/>
          </a:prstGeom>
        </p:spPr>
        <p:txBody>
          <a:bodyPr vert="horz" wrap="square" lIns="0" tIns="11197" rIns="0" bIns="0" rtlCol="0">
            <a:spAutoFit/>
          </a:bodyPr>
          <a:lstStyle/>
          <a:p>
            <a:pPr marL="11196">
              <a:spcBef>
                <a:spcPts val="88"/>
              </a:spcBef>
            </a:pPr>
            <a:r>
              <a:rPr sz="882" dirty="0">
                <a:latin typeface="Arial Narrow"/>
                <a:cs typeface="Arial Narrow"/>
              </a:rPr>
              <a:t>C</a:t>
            </a:r>
            <a:r>
              <a:rPr sz="882" spc="-9" dirty="0">
                <a:latin typeface="Arial Narrow"/>
                <a:cs typeface="Arial Narrow"/>
              </a:rPr>
              <a:t>ONS</a:t>
            </a:r>
            <a:r>
              <a:rPr sz="882" dirty="0">
                <a:latin typeface="Arial Narrow"/>
                <a:cs typeface="Arial Narrow"/>
              </a:rPr>
              <a:t>TR</a:t>
            </a:r>
            <a:r>
              <a:rPr sz="882" spc="-9" dirty="0">
                <a:latin typeface="Arial Narrow"/>
                <a:cs typeface="Arial Narrow"/>
              </a:rPr>
              <a:t>U</a:t>
            </a:r>
            <a:r>
              <a:rPr sz="882" dirty="0">
                <a:latin typeface="Arial Narrow"/>
                <a:cs typeface="Arial Narrow"/>
              </a:rPr>
              <a:t>CTION</a:t>
            </a:r>
            <a:endParaRPr sz="882">
              <a:latin typeface="Arial Narrow"/>
              <a:cs typeface="Arial Narrow"/>
            </a:endParaRPr>
          </a:p>
        </p:txBody>
      </p:sp>
      <p:sp>
        <p:nvSpPr>
          <p:cNvPr id="8" name="object 8"/>
          <p:cNvSpPr txBox="1"/>
          <p:nvPr/>
        </p:nvSpPr>
        <p:spPr>
          <a:xfrm>
            <a:off x="6812915" y="4303363"/>
            <a:ext cx="1373280" cy="592748"/>
          </a:xfrm>
          <a:prstGeom prst="rect">
            <a:avLst/>
          </a:prstGeom>
        </p:spPr>
        <p:txBody>
          <a:bodyPr vert="horz" wrap="square" lIns="0" tIns="11197" rIns="0" bIns="0" rtlCol="0">
            <a:spAutoFit/>
          </a:bodyPr>
          <a:lstStyle/>
          <a:p>
            <a:pPr marL="11196">
              <a:spcBef>
                <a:spcPts val="88"/>
              </a:spcBef>
              <a:tabLst>
                <a:tab pos="634831" algn="l"/>
              </a:tabLst>
            </a:pPr>
            <a:r>
              <a:rPr sz="882" dirty="0">
                <a:latin typeface="Arial Narrow"/>
                <a:cs typeface="Arial Narrow"/>
              </a:rPr>
              <a:t>FY</a:t>
            </a:r>
            <a:r>
              <a:rPr sz="882" spc="-4" dirty="0">
                <a:latin typeface="Arial Narrow"/>
                <a:cs typeface="Arial Narrow"/>
              </a:rPr>
              <a:t> 2022 </a:t>
            </a:r>
            <a:r>
              <a:rPr sz="882" dirty="0">
                <a:latin typeface="Arial Narrow"/>
                <a:cs typeface="Arial Narrow"/>
              </a:rPr>
              <a:t>-</a:t>
            </a:r>
            <a:r>
              <a:rPr sz="882" u="sng" dirty="0">
                <a:uFill>
                  <a:solidFill>
                    <a:srgbClr val="000000"/>
                  </a:solidFill>
                </a:uFill>
                <a:latin typeface="Arial Narrow"/>
                <a:cs typeface="Arial Narrow"/>
              </a:rPr>
              <a:t> 	</a:t>
            </a:r>
            <a:r>
              <a:rPr sz="882" u="sng" spc="-4" dirty="0">
                <a:uFill>
                  <a:solidFill>
                    <a:srgbClr val="000000"/>
                  </a:solidFill>
                </a:uFill>
                <a:latin typeface="Arial Narrow"/>
                <a:cs typeface="Arial Narrow"/>
              </a:rPr>
              <a:t>$725,000</a:t>
            </a:r>
            <a:r>
              <a:rPr sz="882" spc="159" dirty="0">
                <a:latin typeface="Arial Narrow"/>
                <a:cs typeface="Arial Narrow"/>
              </a:rPr>
              <a:t> </a:t>
            </a:r>
            <a:r>
              <a:rPr sz="882" dirty="0">
                <a:latin typeface="Arial Narrow"/>
                <a:cs typeface="Arial Narrow"/>
              </a:rPr>
              <a:t>(T)</a:t>
            </a:r>
            <a:endParaRPr sz="882">
              <a:latin typeface="Arial Narrow"/>
              <a:cs typeface="Arial Narrow"/>
            </a:endParaRPr>
          </a:p>
          <a:p>
            <a:pPr marL="558137"/>
            <a:r>
              <a:rPr sz="882" spc="-4" dirty="0">
                <a:latin typeface="Arial Narrow"/>
                <a:cs typeface="Arial Narrow"/>
              </a:rPr>
              <a:t>$2,995,000</a:t>
            </a:r>
            <a:endParaRPr sz="882">
              <a:latin typeface="Arial Narrow"/>
              <a:cs typeface="Arial Narrow"/>
            </a:endParaRPr>
          </a:p>
          <a:p>
            <a:pPr marL="11196">
              <a:spcBef>
                <a:spcPts val="269"/>
              </a:spcBef>
            </a:pPr>
            <a:r>
              <a:rPr sz="882" dirty="0">
                <a:latin typeface="Arial Narrow"/>
                <a:cs typeface="Arial Narrow"/>
              </a:rPr>
              <a:t>FY </a:t>
            </a:r>
            <a:r>
              <a:rPr sz="882" spc="-4" dirty="0">
                <a:latin typeface="Arial Narrow"/>
                <a:cs typeface="Arial Narrow"/>
              </a:rPr>
              <a:t>2021 </a:t>
            </a:r>
            <a:r>
              <a:rPr sz="882" dirty="0">
                <a:latin typeface="Arial Narrow"/>
                <a:cs typeface="Arial Narrow"/>
              </a:rPr>
              <a:t>-</a:t>
            </a:r>
            <a:r>
              <a:rPr sz="882" u="sng" dirty="0">
                <a:uFill>
                  <a:solidFill>
                    <a:srgbClr val="000000"/>
                  </a:solidFill>
                </a:uFill>
                <a:latin typeface="Arial Narrow"/>
                <a:cs typeface="Arial Narrow"/>
              </a:rPr>
              <a:t> </a:t>
            </a:r>
            <a:r>
              <a:rPr sz="882" u="sng" spc="-4" dirty="0">
                <a:uFill>
                  <a:solidFill>
                    <a:srgbClr val="000000"/>
                  </a:solidFill>
                </a:uFill>
                <a:latin typeface="Arial Narrow"/>
                <a:cs typeface="Arial Narrow"/>
              </a:rPr>
              <a:t>$1,200,000</a:t>
            </a:r>
            <a:r>
              <a:rPr sz="882" spc="75" dirty="0">
                <a:latin typeface="Arial Narrow"/>
                <a:cs typeface="Arial Narrow"/>
              </a:rPr>
              <a:t> </a:t>
            </a:r>
            <a:r>
              <a:rPr sz="882" spc="-4" dirty="0">
                <a:latin typeface="Arial Narrow"/>
                <a:cs typeface="Arial Narrow"/>
              </a:rPr>
              <a:t>(HFB)</a:t>
            </a:r>
            <a:endParaRPr sz="882">
              <a:latin typeface="Arial Narrow"/>
              <a:cs typeface="Arial Narrow"/>
            </a:endParaRPr>
          </a:p>
          <a:p>
            <a:pPr marL="558137">
              <a:spcBef>
                <a:spcPts val="4"/>
              </a:spcBef>
            </a:pPr>
            <a:r>
              <a:rPr sz="882" spc="-4" dirty="0">
                <a:latin typeface="Arial Narrow"/>
                <a:cs typeface="Arial Narrow"/>
              </a:rPr>
              <a:t>$1,200,000</a:t>
            </a:r>
            <a:endParaRPr sz="882">
              <a:latin typeface="Arial Narrow"/>
              <a:cs typeface="Arial Narrow"/>
            </a:endParaRPr>
          </a:p>
        </p:txBody>
      </p:sp>
      <p:sp>
        <p:nvSpPr>
          <p:cNvPr id="9" name="object 9"/>
          <p:cNvSpPr txBox="1"/>
          <p:nvPr/>
        </p:nvSpPr>
        <p:spPr>
          <a:xfrm>
            <a:off x="341146" y="4607130"/>
            <a:ext cx="815122" cy="553710"/>
          </a:xfrm>
          <a:prstGeom prst="rect">
            <a:avLst/>
          </a:prstGeom>
        </p:spPr>
        <p:txBody>
          <a:bodyPr vert="horz" wrap="square" lIns="0" tIns="10637" rIns="0" bIns="0" rtlCol="0">
            <a:spAutoFit/>
          </a:bodyPr>
          <a:lstStyle/>
          <a:p>
            <a:pPr marL="11196" marR="4479">
              <a:lnSpc>
                <a:spcPct val="100299"/>
              </a:lnSpc>
              <a:spcBef>
                <a:spcPts val="84"/>
              </a:spcBef>
            </a:pPr>
            <a:r>
              <a:rPr sz="882" spc="-4" dirty="0">
                <a:latin typeface="Arial Narrow"/>
                <a:cs typeface="Arial Narrow"/>
              </a:rPr>
              <a:t>B-6002  </a:t>
            </a:r>
            <a:r>
              <a:rPr sz="882" spc="-9" dirty="0">
                <a:latin typeface="Arial Narrow"/>
                <a:cs typeface="Arial Narrow"/>
              </a:rPr>
              <a:t>EDGECOMBE  </a:t>
            </a:r>
            <a:r>
              <a:rPr sz="882" b="1" spc="-9" dirty="0">
                <a:latin typeface="Arial Narrow"/>
                <a:cs typeface="Arial Narrow"/>
              </a:rPr>
              <a:t>P</a:t>
            </a:r>
            <a:r>
              <a:rPr sz="882" b="1" dirty="0">
                <a:latin typeface="Arial Narrow"/>
                <a:cs typeface="Arial Narrow"/>
              </a:rPr>
              <a:t>R</a:t>
            </a:r>
            <a:r>
              <a:rPr sz="882" b="1" spc="-4" dirty="0">
                <a:latin typeface="Arial Narrow"/>
                <a:cs typeface="Arial Narrow"/>
              </a:rPr>
              <a:t>OJ.</a:t>
            </a:r>
            <a:r>
              <a:rPr sz="882" b="1" spc="-9" dirty="0">
                <a:latin typeface="Arial Narrow"/>
                <a:cs typeface="Arial Narrow"/>
              </a:rPr>
              <a:t>C</a:t>
            </a:r>
            <a:r>
              <a:rPr sz="882" b="1" dirty="0">
                <a:latin typeface="Arial Narrow"/>
                <a:cs typeface="Arial Narrow"/>
              </a:rPr>
              <a:t>AT</a:t>
            </a:r>
            <a:r>
              <a:rPr sz="882" b="1" spc="-9" dirty="0">
                <a:latin typeface="Arial Narrow"/>
                <a:cs typeface="Arial Narrow"/>
              </a:rPr>
              <a:t>E</a:t>
            </a:r>
            <a:r>
              <a:rPr sz="882" b="1" spc="-4" dirty="0">
                <a:latin typeface="Arial Narrow"/>
                <a:cs typeface="Arial Narrow"/>
              </a:rPr>
              <a:t>G</a:t>
            </a:r>
            <a:r>
              <a:rPr sz="882" b="1" spc="-9" dirty="0">
                <a:latin typeface="Arial Narrow"/>
                <a:cs typeface="Arial Narrow"/>
              </a:rPr>
              <a:t>O</a:t>
            </a:r>
            <a:r>
              <a:rPr sz="882" b="1" dirty="0">
                <a:latin typeface="Arial Narrow"/>
                <a:cs typeface="Arial Narrow"/>
              </a:rPr>
              <a:t>RY  </a:t>
            </a:r>
            <a:r>
              <a:rPr sz="882" spc="-4" dirty="0">
                <a:latin typeface="Arial Narrow"/>
                <a:cs typeface="Arial Narrow"/>
              </a:rPr>
              <a:t>DIVISION</a:t>
            </a:r>
            <a:endParaRPr sz="882">
              <a:latin typeface="Arial Narrow"/>
              <a:cs typeface="Arial Narrow"/>
            </a:endParaRPr>
          </a:p>
        </p:txBody>
      </p:sp>
      <p:sp>
        <p:nvSpPr>
          <p:cNvPr id="10" name="object 10"/>
          <p:cNvSpPr txBox="1"/>
          <p:nvPr/>
        </p:nvSpPr>
        <p:spPr>
          <a:xfrm>
            <a:off x="1278927" y="4607130"/>
            <a:ext cx="1961668" cy="274005"/>
          </a:xfrm>
          <a:prstGeom prst="rect">
            <a:avLst/>
          </a:prstGeom>
        </p:spPr>
        <p:txBody>
          <a:bodyPr vert="horz" wrap="square" lIns="0" tIns="17355" rIns="0" bIns="0" rtlCol="0">
            <a:spAutoFit/>
          </a:bodyPr>
          <a:lstStyle/>
          <a:p>
            <a:pPr marL="78934" marR="4479" indent="-68298">
              <a:lnSpc>
                <a:spcPts val="1040"/>
              </a:lnSpc>
              <a:spcBef>
                <a:spcPts val="137"/>
              </a:spcBef>
            </a:pPr>
            <a:r>
              <a:rPr sz="882" dirty="0">
                <a:latin typeface="Arial Narrow"/>
                <a:cs typeface="Arial Narrow"/>
              </a:rPr>
              <a:t>- </a:t>
            </a:r>
            <a:r>
              <a:rPr sz="882" spc="-9" dirty="0">
                <a:latin typeface="Arial Narrow"/>
                <a:cs typeface="Arial Narrow"/>
              </a:rPr>
              <a:t>UPPER COASTAL PLAIN RURAL PLANNING  </a:t>
            </a:r>
            <a:r>
              <a:rPr sz="882" spc="-4" dirty="0">
                <a:latin typeface="Arial Narrow"/>
                <a:cs typeface="Arial Narrow"/>
              </a:rPr>
              <a:t>ORGANIZATION</a:t>
            </a:r>
            <a:endParaRPr sz="882">
              <a:latin typeface="Arial Narrow"/>
              <a:cs typeface="Arial Narrow"/>
            </a:endParaRPr>
          </a:p>
        </p:txBody>
      </p:sp>
    </p:spTree>
    <p:extLst>
      <p:ext uri="{BB962C8B-B14F-4D97-AF65-F5344CB8AC3E}">
        <p14:creationId xmlns:p14="http://schemas.microsoft.com/office/powerpoint/2010/main" val="29178772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txBox="1"/>
          <p:nvPr/>
        </p:nvSpPr>
        <p:spPr>
          <a:xfrm>
            <a:off x="440752" y="6262662"/>
            <a:ext cx="1649839" cy="365916"/>
          </a:xfrm>
          <a:prstGeom prst="rect">
            <a:avLst/>
          </a:prstGeom>
        </p:spPr>
        <p:txBody>
          <a:bodyPr vert="horz" wrap="square" lIns="0" tIns="3919" rIns="0" bIns="0" rtlCol="0">
            <a:spAutoFit/>
          </a:bodyPr>
          <a:lstStyle/>
          <a:p>
            <a:pPr marL="11196">
              <a:spcBef>
                <a:spcPts val="31"/>
              </a:spcBef>
            </a:pPr>
            <a:r>
              <a:rPr sz="882" b="1" dirty="0">
                <a:latin typeface="Arial Narrow"/>
                <a:cs typeface="Arial Narrow"/>
              </a:rPr>
              <a:t>* </a:t>
            </a:r>
            <a:r>
              <a:rPr sz="882" b="1" spc="-4" dirty="0">
                <a:latin typeface="Arial Narrow"/>
                <a:cs typeface="Arial Narrow"/>
              </a:rPr>
              <a:t>INDICATES FEDERAL</a:t>
            </a:r>
            <a:r>
              <a:rPr sz="882" b="1" spc="-75" dirty="0">
                <a:latin typeface="Arial Narrow"/>
                <a:cs typeface="Arial Narrow"/>
              </a:rPr>
              <a:t> </a:t>
            </a:r>
            <a:r>
              <a:rPr sz="882" b="1" spc="-4" dirty="0">
                <a:latin typeface="Arial Narrow"/>
                <a:cs typeface="Arial Narrow"/>
              </a:rPr>
              <a:t>AMENDMENT</a:t>
            </a:r>
            <a:endParaRPr sz="882">
              <a:latin typeface="Arial Narrow"/>
              <a:cs typeface="Arial Narrow"/>
            </a:endParaRPr>
          </a:p>
          <a:p>
            <a:pPr marL="11756">
              <a:spcBef>
                <a:spcPts val="573"/>
              </a:spcBef>
            </a:pPr>
            <a:r>
              <a:rPr sz="970" b="1" spc="-9" dirty="0">
                <a:latin typeface="Arial"/>
                <a:cs typeface="Arial"/>
              </a:rPr>
              <a:t>Thursday, </a:t>
            </a:r>
            <a:r>
              <a:rPr sz="970" b="1" dirty="0">
                <a:latin typeface="Arial"/>
                <a:cs typeface="Arial"/>
              </a:rPr>
              <a:t>May 7,</a:t>
            </a:r>
            <a:r>
              <a:rPr sz="970" b="1" spc="-18" dirty="0">
                <a:latin typeface="Arial"/>
                <a:cs typeface="Arial"/>
              </a:rPr>
              <a:t> </a:t>
            </a:r>
            <a:r>
              <a:rPr sz="970" b="1" spc="-4" dirty="0">
                <a:latin typeface="Arial"/>
                <a:cs typeface="Arial"/>
              </a:rPr>
              <a:t>2020</a:t>
            </a:r>
            <a:endParaRPr sz="970">
              <a:latin typeface="Arial"/>
              <a:cs typeface="Arial"/>
            </a:endParaRPr>
          </a:p>
        </p:txBody>
      </p:sp>
      <p:sp>
        <p:nvSpPr>
          <p:cNvPr id="10" name="object 10"/>
          <p:cNvSpPr txBox="1">
            <a:spLocks noGrp="1"/>
          </p:cNvSpPr>
          <p:nvPr>
            <p:ph type="sldNum" sz="quarter" idx="7"/>
          </p:nvPr>
        </p:nvSpPr>
        <p:spPr>
          <a:xfrm>
            <a:off x="8861679" y="7343565"/>
            <a:ext cx="231140" cy="181609"/>
          </a:xfrm>
          <a:prstGeom prst="rect">
            <a:avLst/>
          </a:prstGeom>
        </p:spPr>
        <p:txBody>
          <a:bodyPr vert="horz" wrap="square" lIns="0" tIns="0" rIns="0" bIns="0" rtlCol="0">
            <a:spAutoFit/>
          </a:bodyPr>
          <a:lstStyle>
            <a:defPPr>
              <a:defRPr lang="en-US"/>
            </a:defPPr>
            <a:lvl1pPr marL="0" algn="l" defTabSz="914400" rtl="0" eaLnBrk="1" latinLnBrk="0" hangingPunct="1">
              <a:defRPr sz="1100" b="1" i="0" kern="1200">
                <a:solidFill>
                  <a:schemeClr val="tx1"/>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3589">
              <a:lnSpc>
                <a:spcPts val="1159"/>
              </a:lnSpc>
            </a:pPr>
            <a:fld id="{81D60167-4931-47E6-BA6A-407CBD079E47}" type="slidenum">
              <a:rPr lang="en-US" spc="-5" smtClean="0"/>
              <a:pPr marL="38100">
                <a:lnSpc>
                  <a:spcPts val="1315"/>
                </a:lnSpc>
              </a:pPr>
              <a:t>12</a:t>
            </a:fld>
            <a:endParaRPr spc="-4" dirty="0"/>
          </a:p>
        </p:txBody>
      </p:sp>
      <p:sp>
        <p:nvSpPr>
          <p:cNvPr id="2" name="object 2"/>
          <p:cNvSpPr txBox="1"/>
          <p:nvPr/>
        </p:nvSpPr>
        <p:spPr>
          <a:xfrm>
            <a:off x="3312480" y="447434"/>
            <a:ext cx="2107225" cy="394938"/>
          </a:xfrm>
          <a:prstGeom prst="rect">
            <a:avLst/>
          </a:prstGeom>
        </p:spPr>
        <p:txBody>
          <a:bodyPr vert="horz" wrap="square" lIns="0" tIns="11197" rIns="0" bIns="0" rtlCol="0">
            <a:spAutoFit/>
          </a:bodyPr>
          <a:lstStyle/>
          <a:p>
            <a:pPr marL="418742" marR="4479" indent="-407546">
              <a:lnSpc>
                <a:spcPct val="136000"/>
              </a:lnSpc>
              <a:spcBef>
                <a:spcPts val="88"/>
              </a:spcBef>
            </a:pPr>
            <a:r>
              <a:rPr sz="970" b="1" spc="-4" dirty="0">
                <a:latin typeface="Arial"/>
                <a:cs typeface="Arial"/>
              </a:rPr>
              <a:t>REVISIONS </a:t>
            </a:r>
            <a:r>
              <a:rPr sz="970" b="1" spc="-9" dirty="0">
                <a:latin typeface="Arial"/>
                <a:cs typeface="Arial"/>
              </a:rPr>
              <a:t>TO THE </a:t>
            </a:r>
            <a:r>
              <a:rPr sz="970" b="1" spc="-4" dirty="0">
                <a:latin typeface="Arial"/>
                <a:cs typeface="Arial"/>
              </a:rPr>
              <a:t>2020-2029 STIP  </a:t>
            </a:r>
            <a:r>
              <a:rPr sz="970" b="1" spc="-9" dirty="0">
                <a:latin typeface="Arial"/>
                <a:cs typeface="Arial"/>
              </a:rPr>
              <a:t>HIGHWAY</a:t>
            </a:r>
            <a:r>
              <a:rPr sz="970" b="1" spc="-4" dirty="0">
                <a:latin typeface="Arial"/>
                <a:cs typeface="Arial"/>
              </a:rPr>
              <a:t> </a:t>
            </a:r>
            <a:r>
              <a:rPr sz="970" b="1" spc="-9" dirty="0">
                <a:latin typeface="Arial"/>
                <a:cs typeface="Arial"/>
              </a:rPr>
              <a:t>PROGRAM</a:t>
            </a:r>
            <a:endParaRPr sz="970">
              <a:latin typeface="Arial"/>
              <a:cs typeface="Arial"/>
            </a:endParaRPr>
          </a:p>
        </p:txBody>
      </p:sp>
      <p:sp>
        <p:nvSpPr>
          <p:cNvPr id="3" name="object 3"/>
          <p:cNvSpPr txBox="1"/>
          <p:nvPr/>
        </p:nvSpPr>
        <p:spPr>
          <a:xfrm>
            <a:off x="7662635" y="196211"/>
            <a:ext cx="714352" cy="309263"/>
          </a:xfrm>
          <a:prstGeom prst="rect">
            <a:avLst/>
          </a:prstGeom>
        </p:spPr>
        <p:txBody>
          <a:bodyPr vert="horz" wrap="square" lIns="0" tIns="26872" rIns="0" bIns="0" rtlCol="0">
            <a:spAutoFit/>
          </a:bodyPr>
          <a:lstStyle/>
          <a:p>
            <a:pPr marL="11196" marR="4479" indent="106925">
              <a:lnSpc>
                <a:spcPts val="1058"/>
              </a:lnSpc>
              <a:spcBef>
                <a:spcPts val="212"/>
              </a:spcBef>
            </a:pPr>
            <a:r>
              <a:rPr sz="970" b="1" spc="-4" dirty="0">
                <a:latin typeface="Arial"/>
                <a:cs typeface="Arial"/>
              </a:rPr>
              <a:t>ITEM N  (H</a:t>
            </a:r>
            <a:r>
              <a:rPr sz="970" b="1" spc="-40" dirty="0">
                <a:latin typeface="Arial"/>
                <a:cs typeface="Arial"/>
              </a:rPr>
              <a:t>A</a:t>
            </a:r>
            <a:r>
              <a:rPr sz="970" b="1" spc="-13" dirty="0">
                <a:latin typeface="Arial"/>
                <a:cs typeface="Arial"/>
              </a:rPr>
              <a:t>N</a:t>
            </a:r>
            <a:r>
              <a:rPr sz="970" b="1" dirty="0">
                <a:latin typeface="Arial"/>
                <a:cs typeface="Arial"/>
              </a:rPr>
              <a:t>DO</a:t>
            </a:r>
            <a:r>
              <a:rPr sz="970" b="1" spc="-13" dirty="0">
                <a:latin typeface="Arial"/>
                <a:cs typeface="Arial"/>
              </a:rPr>
              <a:t>UT</a:t>
            </a:r>
            <a:r>
              <a:rPr sz="970" b="1" dirty="0">
                <a:latin typeface="Arial"/>
                <a:cs typeface="Arial"/>
              </a:rPr>
              <a:t>)</a:t>
            </a:r>
            <a:endParaRPr sz="970">
              <a:latin typeface="Arial"/>
              <a:cs typeface="Arial"/>
            </a:endParaRPr>
          </a:p>
        </p:txBody>
      </p:sp>
      <p:sp>
        <p:nvSpPr>
          <p:cNvPr id="4" name="object 4"/>
          <p:cNvSpPr txBox="1"/>
          <p:nvPr/>
        </p:nvSpPr>
        <p:spPr>
          <a:xfrm>
            <a:off x="340260" y="943950"/>
            <a:ext cx="8048213" cy="153229"/>
          </a:xfrm>
          <a:prstGeom prst="rect">
            <a:avLst/>
          </a:prstGeom>
          <a:ln w="3175">
            <a:solidFill>
              <a:srgbClr val="A6A6A6"/>
            </a:solidFill>
          </a:ln>
        </p:spPr>
        <p:txBody>
          <a:bodyPr vert="horz" wrap="square" lIns="0" tIns="3919" rIns="0" bIns="0" rtlCol="0">
            <a:spAutoFit/>
          </a:bodyPr>
          <a:lstStyle/>
          <a:p>
            <a:pPr marL="6158" algn="ctr">
              <a:spcBef>
                <a:spcPts val="31"/>
              </a:spcBef>
            </a:pPr>
            <a:r>
              <a:rPr sz="970" dirty="0">
                <a:solidFill>
                  <a:srgbClr val="404040"/>
                </a:solidFill>
                <a:latin typeface="Calibri"/>
                <a:cs typeface="Calibri"/>
              </a:rPr>
              <a:t>UPPER </a:t>
            </a:r>
            <a:r>
              <a:rPr sz="970" spc="-4" dirty="0">
                <a:solidFill>
                  <a:srgbClr val="404040"/>
                </a:solidFill>
                <a:latin typeface="Calibri"/>
                <a:cs typeface="Calibri"/>
              </a:rPr>
              <a:t>COASTAL </a:t>
            </a:r>
            <a:r>
              <a:rPr sz="970" dirty="0">
                <a:solidFill>
                  <a:srgbClr val="404040"/>
                </a:solidFill>
                <a:latin typeface="Calibri"/>
                <a:cs typeface="Calibri"/>
              </a:rPr>
              <a:t>PLAIN RURAL </a:t>
            </a:r>
            <a:r>
              <a:rPr sz="970" spc="-4" dirty="0">
                <a:solidFill>
                  <a:srgbClr val="404040"/>
                </a:solidFill>
                <a:latin typeface="Calibri"/>
                <a:cs typeface="Calibri"/>
              </a:rPr>
              <a:t>PLANNING</a:t>
            </a:r>
            <a:r>
              <a:rPr sz="970" spc="4" dirty="0">
                <a:solidFill>
                  <a:srgbClr val="404040"/>
                </a:solidFill>
                <a:latin typeface="Calibri"/>
                <a:cs typeface="Calibri"/>
              </a:rPr>
              <a:t> </a:t>
            </a:r>
            <a:r>
              <a:rPr sz="970" spc="-4" dirty="0">
                <a:solidFill>
                  <a:srgbClr val="404040"/>
                </a:solidFill>
                <a:latin typeface="Calibri"/>
                <a:cs typeface="Calibri"/>
              </a:rPr>
              <a:t>ORGANIZATION</a:t>
            </a:r>
            <a:endParaRPr sz="970">
              <a:latin typeface="Calibri"/>
              <a:cs typeface="Calibri"/>
            </a:endParaRPr>
          </a:p>
        </p:txBody>
      </p:sp>
      <p:graphicFrame>
        <p:nvGraphicFramePr>
          <p:cNvPr id="5" name="object 5"/>
          <p:cNvGraphicFramePr>
            <a:graphicFrameLocks noGrp="1"/>
          </p:cNvGraphicFramePr>
          <p:nvPr/>
        </p:nvGraphicFramePr>
        <p:xfrm>
          <a:off x="338918" y="1279931"/>
          <a:ext cx="8081802" cy="1188176"/>
        </p:xfrm>
        <a:graphic>
          <a:graphicData uri="http://schemas.openxmlformats.org/drawingml/2006/table">
            <a:tbl>
              <a:tblPr firstRow="1" bandRow="1">
                <a:tableStyleId>{2D5ABB26-0587-4C30-8999-92F81FD0307C}</a:tableStyleId>
              </a:tblPr>
              <a:tblGrid>
                <a:gridCol w="878384">
                  <a:extLst>
                    <a:ext uri="{9D8B030D-6E8A-4147-A177-3AD203B41FA5}">
                      <a16:colId xmlns:a16="http://schemas.microsoft.com/office/drawing/2014/main" val="20000"/>
                    </a:ext>
                  </a:extLst>
                </a:gridCol>
                <a:gridCol w="2082033">
                  <a:extLst>
                    <a:ext uri="{9D8B030D-6E8A-4147-A177-3AD203B41FA5}">
                      <a16:colId xmlns:a16="http://schemas.microsoft.com/office/drawing/2014/main" val="20001"/>
                    </a:ext>
                  </a:extLst>
                </a:gridCol>
                <a:gridCol w="2588124">
                  <a:extLst>
                    <a:ext uri="{9D8B030D-6E8A-4147-A177-3AD203B41FA5}">
                      <a16:colId xmlns:a16="http://schemas.microsoft.com/office/drawing/2014/main" val="20002"/>
                    </a:ext>
                  </a:extLst>
                </a:gridCol>
                <a:gridCol w="867747">
                  <a:extLst>
                    <a:ext uri="{9D8B030D-6E8A-4147-A177-3AD203B41FA5}">
                      <a16:colId xmlns:a16="http://schemas.microsoft.com/office/drawing/2014/main" val="20003"/>
                    </a:ext>
                  </a:extLst>
                </a:gridCol>
                <a:gridCol w="479780">
                  <a:extLst>
                    <a:ext uri="{9D8B030D-6E8A-4147-A177-3AD203B41FA5}">
                      <a16:colId xmlns:a16="http://schemas.microsoft.com/office/drawing/2014/main" val="20004"/>
                    </a:ext>
                  </a:extLst>
                </a:gridCol>
                <a:gridCol w="643252">
                  <a:extLst>
                    <a:ext uri="{9D8B030D-6E8A-4147-A177-3AD203B41FA5}">
                      <a16:colId xmlns:a16="http://schemas.microsoft.com/office/drawing/2014/main" val="20005"/>
                    </a:ext>
                  </a:extLst>
                </a:gridCol>
                <a:gridCol w="542482">
                  <a:extLst>
                    <a:ext uri="{9D8B030D-6E8A-4147-A177-3AD203B41FA5}">
                      <a16:colId xmlns:a16="http://schemas.microsoft.com/office/drawing/2014/main" val="20006"/>
                    </a:ext>
                  </a:extLst>
                </a:gridCol>
              </a:tblGrid>
              <a:tr h="203410">
                <a:tc gridSpan="7">
                  <a:txBody>
                    <a:bodyPr/>
                    <a:lstStyle/>
                    <a:p>
                      <a:pPr marR="29845" algn="ctr">
                        <a:lnSpc>
                          <a:spcPct val="100000"/>
                        </a:lnSpc>
                        <a:spcBef>
                          <a:spcPts val="55"/>
                        </a:spcBef>
                      </a:pPr>
                      <a:r>
                        <a:rPr sz="1000" b="1" spc="-5" dirty="0">
                          <a:latin typeface="Arial"/>
                          <a:cs typeface="Arial"/>
                        </a:rPr>
                        <a:t>STIP MODIFICATIONS</a:t>
                      </a:r>
                      <a:endParaRPr sz="1000">
                        <a:latin typeface="Arial"/>
                        <a:cs typeface="Arial"/>
                      </a:endParaRPr>
                    </a:p>
                  </a:txBody>
                  <a:tcPr marL="0" marR="0" marT="6158" marB="0">
                    <a:solidFill>
                      <a:srgbClr val="F1F1F1"/>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40150">
                <a:tc>
                  <a:txBody>
                    <a:bodyPr/>
                    <a:lstStyle/>
                    <a:p>
                      <a:pPr marL="14604">
                        <a:lnSpc>
                          <a:spcPts val="1130"/>
                        </a:lnSpc>
                        <a:spcBef>
                          <a:spcPts val="20"/>
                        </a:spcBef>
                      </a:pPr>
                      <a:r>
                        <a:rPr sz="900" spc="-5" dirty="0">
                          <a:latin typeface="Arial Narrow"/>
                          <a:cs typeface="Arial Narrow"/>
                        </a:rPr>
                        <a:t>B-6050</a:t>
                      </a:r>
                      <a:endParaRPr sz="900">
                        <a:latin typeface="Arial Narrow"/>
                        <a:cs typeface="Arial Narrow"/>
                      </a:endParaRPr>
                    </a:p>
                  </a:txBody>
                  <a:tcPr marL="0" marR="0" marT="2239" marB="0"/>
                </a:tc>
                <a:tc>
                  <a:txBody>
                    <a:bodyPr/>
                    <a:lstStyle/>
                    <a:p>
                      <a:pPr marL="81915">
                        <a:lnSpc>
                          <a:spcPts val="1130"/>
                        </a:lnSpc>
                        <a:spcBef>
                          <a:spcPts val="20"/>
                        </a:spcBef>
                      </a:pPr>
                      <a:r>
                        <a:rPr sz="900" dirty="0">
                          <a:latin typeface="Arial Narrow"/>
                          <a:cs typeface="Arial Narrow"/>
                        </a:rPr>
                        <a:t>- </a:t>
                      </a:r>
                      <a:r>
                        <a:rPr sz="900" spc="-10" dirty="0">
                          <a:latin typeface="Arial Narrow"/>
                          <a:cs typeface="Arial Narrow"/>
                        </a:rPr>
                        <a:t>UPPER COASTAL PLAIN RURAL</a:t>
                      </a:r>
                      <a:r>
                        <a:rPr sz="900" spc="-140" dirty="0">
                          <a:latin typeface="Arial Narrow"/>
                          <a:cs typeface="Arial Narrow"/>
                        </a:rPr>
                        <a:t> </a:t>
                      </a:r>
                      <a:r>
                        <a:rPr sz="900" spc="-10" dirty="0">
                          <a:latin typeface="Arial Narrow"/>
                          <a:cs typeface="Arial Narrow"/>
                        </a:rPr>
                        <a:t>PLANNING</a:t>
                      </a:r>
                      <a:endParaRPr sz="900">
                        <a:latin typeface="Arial Narrow"/>
                        <a:cs typeface="Arial Narrow"/>
                      </a:endParaRPr>
                    </a:p>
                  </a:txBody>
                  <a:tcPr marL="0" marR="0" marT="2239" marB="0"/>
                </a:tc>
                <a:tc>
                  <a:txBody>
                    <a:bodyPr/>
                    <a:lstStyle/>
                    <a:p>
                      <a:pPr marL="80010">
                        <a:lnSpc>
                          <a:spcPts val="1130"/>
                        </a:lnSpc>
                        <a:spcBef>
                          <a:spcPts val="20"/>
                        </a:spcBef>
                      </a:pPr>
                      <a:r>
                        <a:rPr sz="900" spc="-5" dirty="0">
                          <a:latin typeface="Arial Narrow"/>
                          <a:cs typeface="Arial Narrow"/>
                        </a:rPr>
                        <a:t>SR 2137 (PITTMAN ROAD) SR 2130 </a:t>
                      </a:r>
                      <a:r>
                        <a:rPr sz="900" dirty="0">
                          <a:latin typeface="Arial Narrow"/>
                          <a:cs typeface="Arial Narrow"/>
                        </a:rPr>
                        <a:t>(E </a:t>
                      </a:r>
                      <a:r>
                        <a:rPr sz="900" spc="-10" dirty="0">
                          <a:latin typeface="Arial Narrow"/>
                          <a:cs typeface="Arial Narrow"/>
                        </a:rPr>
                        <a:t>MAIN </a:t>
                      </a:r>
                      <a:r>
                        <a:rPr sz="900" spc="-5" dirty="0">
                          <a:latin typeface="Arial Narrow"/>
                          <a:cs typeface="Arial Narrow"/>
                        </a:rPr>
                        <a:t>STREET)</a:t>
                      </a:r>
                      <a:r>
                        <a:rPr sz="900" spc="-30" dirty="0">
                          <a:latin typeface="Arial Narrow"/>
                          <a:cs typeface="Arial Narrow"/>
                        </a:rPr>
                        <a:t> </a:t>
                      </a:r>
                      <a:r>
                        <a:rPr sz="900" spc="-5" dirty="0">
                          <a:latin typeface="Arial Narrow"/>
                          <a:cs typeface="Arial Narrow"/>
                        </a:rPr>
                        <a:t>SR</a:t>
                      </a:r>
                      <a:endParaRPr sz="900">
                        <a:latin typeface="Arial Narrow"/>
                        <a:cs typeface="Arial Narrow"/>
                      </a:endParaRPr>
                    </a:p>
                  </a:txBody>
                  <a:tcPr marL="0" marR="0" marT="2239" marB="0"/>
                </a:tc>
                <a:tc>
                  <a:txBody>
                    <a:bodyPr/>
                    <a:lstStyle/>
                    <a:p>
                      <a:pPr marL="72390">
                        <a:lnSpc>
                          <a:spcPts val="1135"/>
                        </a:lnSpc>
                        <a:spcBef>
                          <a:spcPts val="15"/>
                        </a:spcBef>
                      </a:pPr>
                      <a:r>
                        <a:rPr sz="900" spc="-5" dirty="0">
                          <a:latin typeface="Arial Narrow"/>
                          <a:cs typeface="Arial Narrow"/>
                        </a:rPr>
                        <a:t>RIGHT-OF-WAY</a:t>
                      </a:r>
                      <a:endParaRPr sz="900">
                        <a:latin typeface="Arial Narrow"/>
                        <a:cs typeface="Arial Narrow"/>
                      </a:endParaRPr>
                    </a:p>
                  </a:txBody>
                  <a:tcPr marL="0" marR="0" marT="1680" marB="0"/>
                </a:tc>
                <a:tc>
                  <a:txBody>
                    <a:bodyPr/>
                    <a:lstStyle/>
                    <a:p>
                      <a:pPr marR="3810" algn="r">
                        <a:lnSpc>
                          <a:spcPts val="1135"/>
                        </a:lnSpc>
                        <a:spcBef>
                          <a:spcPts val="15"/>
                        </a:spcBef>
                      </a:pPr>
                      <a:r>
                        <a:rPr sz="900" dirty="0">
                          <a:latin typeface="Arial Narrow"/>
                          <a:cs typeface="Arial Narrow"/>
                        </a:rPr>
                        <a:t>FY </a:t>
                      </a:r>
                      <a:r>
                        <a:rPr sz="900" spc="-5" dirty="0">
                          <a:latin typeface="Arial Narrow"/>
                          <a:cs typeface="Arial Narrow"/>
                        </a:rPr>
                        <a:t>2021</a:t>
                      </a:r>
                      <a:r>
                        <a:rPr sz="900" spc="-105" dirty="0">
                          <a:latin typeface="Arial Narrow"/>
                          <a:cs typeface="Arial Narrow"/>
                        </a:rPr>
                        <a:t> </a:t>
                      </a:r>
                      <a:r>
                        <a:rPr sz="900" dirty="0">
                          <a:latin typeface="Arial Narrow"/>
                          <a:cs typeface="Arial Narrow"/>
                        </a:rPr>
                        <a:t>-</a:t>
                      </a:r>
                      <a:endParaRPr sz="900">
                        <a:latin typeface="Arial Narrow"/>
                        <a:cs typeface="Arial Narrow"/>
                      </a:endParaRPr>
                    </a:p>
                  </a:txBody>
                  <a:tcPr marL="0" marR="0" marT="1680" marB="0"/>
                </a:tc>
                <a:tc>
                  <a:txBody>
                    <a:bodyPr/>
                    <a:lstStyle/>
                    <a:p>
                      <a:pPr marR="49530" algn="r">
                        <a:lnSpc>
                          <a:spcPts val="1135"/>
                        </a:lnSpc>
                        <a:spcBef>
                          <a:spcPts val="15"/>
                        </a:spcBef>
                      </a:pPr>
                      <a:r>
                        <a:rPr sz="900" spc="-5" dirty="0">
                          <a:latin typeface="Arial Narrow"/>
                          <a:cs typeface="Arial Narrow"/>
                        </a:rPr>
                        <a:t>$</a:t>
                      </a:r>
                      <a:r>
                        <a:rPr sz="900" spc="-10" dirty="0">
                          <a:latin typeface="Arial Narrow"/>
                          <a:cs typeface="Arial Narrow"/>
                        </a:rPr>
                        <a:t>1</a:t>
                      </a:r>
                      <a:r>
                        <a:rPr sz="900" dirty="0">
                          <a:latin typeface="Arial Narrow"/>
                          <a:cs typeface="Arial Narrow"/>
                        </a:rPr>
                        <a:t>,5</a:t>
                      </a:r>
                      <a:r>
                        <a:rPr sz="900" spc="-5" dirty="0">
                          <a:latin typeface="Arial Narrow"/>
                          <a:cs typeface="Arial Narrow"/>
                        </a:rPr>
                        <a:t>0</a:t>
                      </a:r>
                      <a:r>
                        <a:rPr sz="900" dirty="0">
                          <a:latin typeface="Arial Narrow"/>
                          <a:cs typeface="Arial Narrow"/>
                        </a:rPr>
                        <a:t>0,</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1680" marB="0"/>
                </a:tc>
                <a:tc>
                  <a:txBody>
                    <a:bodyPr/>
                    <a:lstStyle/>
                    <a:p>
                      <a:pPr marL="56515">
                        <a:lnSpc>
                          <a:spcPts val="1135"/>
                        </a:lnSpc>
                        <a:spcBef>
                          <a:spcPts val="15"/>
                        </a:spcBef>
                      </a:pPr>
                      <a:r>
                        <a:rPr sz="900" spc="-5" dirty="0">
                          <a:latin typeface="Arial Narrow"/>
                          <a:cs typeface="Arial Narrow"/>
                        </a:rPr>
                        <a:t>(NHPB)</a:t>
                      </a:r>
                      <a:endParaRPr sz="900">
                        <a:latin typeface="Arial Narrow"/>
                        <a:cs typeface="Arial Narrow"/>
                      </a:endParaRPr>
                    </a:p>
                  </a:txBody>
                  <a:tcPr marL="0" marR="0" marT="1680" marB="0"/>
                </a:tc>
                <a:extLst>
                  <a:ext uri="{0D108BD9-81ED-4DB2-BD59-A6C34878D82A}">
                    <a16:rowId xmlns:a16="http://schemas.microsoft.com/office/drawing/2014/main" val="10001"/>
                  </a:ext>
                </a:extLst>
              </a:tr>
              <a:tr h="133605">
                <a:tc>
                  <a:txBody>
                    <a:bodyPr/>
                    <a:lstStyle/>
                    <a:p>
                      <a:pPr marL="14604">
                        <a:lnSpc>
                          <a:spcPts val="1095"/>
                        </a:lnSpc>
                      </a:pPr>
                      <a:r>
                        <a:rPr sz="900" spc="-5" dirty="0">
                          <a:latin typeface="Arial Narrow"/>
                          <a:cs typeface="Arial Narrow"/>
                        </a:rPr>
                        <a:t>JOHNSTON</a:t>
                      </a:r>
                      <a:endParaRPr sz="900">
                        <a:latin typeface="Arial Narrow"/>
                        <a:cs typeface="Arial Narrow"/>
                      </a:endParaRPr>
                    </a:p>
                  </a:txBody>
                  <a:tcPr marL="0" marR="0" marT="0" marB="0"/>
                </a:tc>
                <a:tc>
                  <a:txBody>
                    <a:bodyPr/>
                    <a:lstStyle/>
                    <a:p>
                      <a:pPr marL="159385">
                        <a:lnSpc>
                          <a:spcPts val="1095"/>
                        </a:lnSpc>
                      </a:pPr>
                      <a:r>
                        <a:rPr sz="900" spc="-5" dirty="0">
                          <a:latin typeface="Arial Narrow"/>
                          <a:cs typeface="Arial Narrow"/>
                        </a:rPr>
                        <a:t>ORGANIZATION</a:t>
                      </a:r>
                      <a:endParaRPr sz="900">
                        <a:latin typeface="Arial Narrow"/>
                        <a:cs typeface="Arial Narrow"/>
                      </a:endParaRPr>
                    </a:p>
                  </a:txBody>
                  <a:tcPr marL="0" marR="0" marT="0" marB="0"/>
                </a:tc>
                <a:tc>
                  <a:txBody>
                    <a:bodyPr/>
                    <a:lstStyle/>
                    <a:p>
                      <a:pPr marL="80010">
                        <a:lnSpc>
                          <a:spcPts val="1095"/>
                        </a:lnSpc>
                      </a:pPr>
                      <a:r>
                        <a:rPr sz="900" spc="-5" dirty="0">
                          <a:latin typeface="Arial Narrow"/>
                          <a:cs typeface="Arial Narrow"/>
                        </a:rPr>
                        <a:t>2339 </a:t>
                      </a:r>
                      <a:r>
                        <a:rPr sz="900" spc="-10" dirty="0">
                          <a:latin typeface="Arial Narrow"/>
                          <a:cs typeface="Arial Narrow"/>
                        </a:rPr>
                        <a:t>(BAGLEY </a:t>
                      </a:r>
                      <a:r>
                        <a:rPr sz="900" spc="-5" dirty="0">
                          <a:latin typeface="Arial Narrow"/>
                          <a:cs typeface="Arial Narrow"/>
                        </a:rPr>
                        <a:t>ROAD), REPLACE BRIDGE 500109 ON</a:t>
                      </a:r>
                      <a:r>
                        <a:rPr sz="900" spc="-45" dirty="0">
                          <a:latin typeface="Arial Narrow"/>
                          <a:cs typeface="Arial Narrow"/>
                        </a:rPr>
                        <a:t> </a:t>
                      </a:r>
                      <a:r>
                        <a:rPr sz="900" spc="-5" dirty="0">
                          <a:latin typeface="Arial Narrow"/>
                          <a:cs typeface="Arial Narrow"/>
                        </a:rPr>
                        <a:t>SR</a:t>
                      </a:r>
                      <a:endParaRPr sz="900">
                        <a:latin typeface="Arial Narrow"/>
                        <a:cs typeface="Arial Narrow"/>
                      </a:endParaRPr>
                    </a:p>
                  </a:txBody>
                  <a:tcPr marL="0" marR="0" marT="0" marB="0"/>
                </a:tc>
                <a:tc>
                  <a:txBody>
                    <a:bodyPr/>
                    <a:lstStyle/>
                    <a:p>
                      <a:pPr marL="72390">
                        <a:lnSpc>
                          <a:spcPts val="1095"/>
                        </a:lnSpc>
                      </a:pPr>
                      <a:r>
                        <a:rPr sz="900" spc="-5" dirty="0">
                          <a:latin typeface="Arial Narrow"/>
                          <a:cs typeface="Arial Narrow"/>
                        </a:rPr>
                        <a:t>CONSTRUCTION</a:t>
                      </a:r>
                      <a:endParaRPr sz="900">
                        <a:latin typeface="Arial Narrow"/>
                        <a:cs typeface="Arial Narrow"/>
                      </a:endParaRPr>
                    </a:p>
                  </a:txBody>
                  <a:tcPr marL="0" marR="0" marT="0" marB="0"/>
                </a:tc>
                <a:tc>
                  <a:txBody>
                    <a:bodyPr/>
                    <a:lstStyle/>
                    <a:p>
                      <a:pPr marR="4445" algn="r">
                        <a:lnSpc>
                          <a:spcPts val="1095"/>
                        </a:lnSpc>
                      </a:pPr>
                      <a:r>
                        <a:rPr sz="900" dirty="0">
                          <a:latin typeface="Arial Narrow"/>
                          <a:cs typeface="Arial Narrow"/>
                        </a:rPr>
                        <a:t>FY </a:t>
                      </a:r>
                      <a:r>
                        <a:rPr sz="900" spc="-5" dirty="0">
                          <a:latin typeface="Arial Narrow"/>
                          <a:cs typeface="Arial Narrow"/>
                        </a:rPr>
                        <a:t>2023</a:t>
                      </a:r>
                      <a:r>
                        <a:rPr sz="900" spc="-100"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8895" algn="r">
                        <a:lnSpc>
                          <a:spcPts val="1095"/>
                        </a:lnSpc>
                      </a:pPr>
                      <a:r>
                        <a:rPr sz="900" spc="-5" dirty="0">
                          <a:latin typeface="Arial Narrow"/>
                          <a:cs typeface="Arial Narrow"/>
                        </a:rPr>
                        <a:t>$5</a:t>
                      </a:r>
                      <a:r>
                        <a:rPr sz="900" dirty="0">
                          <a:latin typeface="Arial Narrow"/>
                          <a:cs typeface="Arial Narrow"/>
                        </a:rPr>
                        <a:t>,0</a:t>
                      </a:r>
                      <a:r>
                        <a:rPr sz="900" spc="-10" dirty="0">
                          <a:latin typeface="Arial Narrow"/>
                          <a:cs typeface="Arial Narrow"/>
                        </a:rPr>
                        <a:t>0</a:t>
                      </a:r>
                      <a:r>
                        <a:rPr sz="900" dirty="0">
                          <a:latin typeface="Arial Narrow"/>
                          <a:cs typeface="Arial Narrow"/>
                        </a:rPr>
                        <a:t>0</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marL="56515">
                        <a:lnSpc>
                          <a:spcPts val="1095"/>
                        </a:lnSpc>
                      </a:pPr>
                      <a:r>
                        <a:rPr sz="900" spc="-5" dirty="0">
                          <a:latin typeface="Arial Narrow"/>
                          <a:cs typeface="Arial Narrow"/>
                        </a:rPr>
                        <a:t>(NHPB)</a:t>
                      </a:r>
                      <a:endParaRPr sz="900">
                        <a:latin typeface="Arial Narrow"/>
                        <a:cs typeface="Arial Narrow"/>
                      </a:endParaRPr>
                    </a:p>
                  </a:txBody>
                  <a:tcPr marL="0" marR="0" marT="0" marB="0"/>
                </a:tc>
                <a:extLst>
                  <a:ext uri="{0D108BD9-81ED-4DB2-BD59-A6C34878D82A}">
                    <a16:rowId xmlns:a16="http://schemas.microsoft.com/office/drawing/2014/main" val="10002"/>
                  </a:ext>
                </a:extLst>
              </a:tr>
              <a:tr h="133436">
                <a:tc>
                  <a:txBody>
                    <a:bodyPr/>
                    <a:lstStyle/>
                    <a:p>
                      <a:pPr marL="14604">
                        <a:lnSpc>
                          <a:spcPts val="1090"/>
                        </a:lnSpc>
                      </a:pPr>
                      <a:r>
                        <a:rPr sz="900" b="1" spc="-5" dirty="0">
                          <a:latin typeface="Arial Narrow"/>
                          <a:cs typeface="Arial Narrow"/>
                        </a:rPr>
                        <a:t>PROJ.CATEGORY</a:t>
                      </a:r>
                      <a:endParaRPr sz="900">
                        <a:latin typeface="Arial Narrow"/>
                        <a:cs typeface="Arial Narrow"/>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80010">
                        <a:lnSpc>
                          <a:spcPts val="1090"/>
                        </a:lnSpc>
                      </a:pPr>
                      <a:r>
                        <a:rPr sz="900" spc="-5" dirty="0">
                          <a:latin typeface="Arial Narrow"/>
                          <a:cs typeface="Arial Narrow"/>
                        </a:rPr>
                        <a:t>2137 (PITTMAN </a:t>
                      </a:r>
                      <a:r>
                        <a:rPr sz="900" spc="-10" dirty="0">
                          <a:latin typeface="Arial Narrow"/>
                          <a:cs typeface="Arial Narrow"/>
                        </a:rPr>
                        <a:t>ROAD) OVER </a:t>
                      </a:r>
                      <a:r>
                        <a:rPr sz="900" spc="-5" dirty="0">
                          <a:latin typeface="Arial Narrow"/>
                          <a:cs typeface="Arial Narrow"/>
                        </a:rPr>
                        <a:t>I-95, BRIDGE 500110 ON</a:t>
                      </a:r>
                      <a:endParaRPr sz="900">
                        <a:latin typeface="Arial Narrow"/>
                        <a:cs typeface="Arial Narrow"/>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R="3810" algn="r">
                        <a:lnSpc>
                          <a:spcPts val="1090"/>
                        </a:lnSpc>
                      </a:pPr>
                      <a:r>
                        <a:rPr sz="900" dirty="0">
                          <a:latin typeface="Arial Narrow"/>
                          <a:cs typeface="Arial Narrow"/>
                        </a:rPr>
                        <a:t>FY </a:t>
                      </a:r>
                      <a:r>
                        <a:rPr sz="900" spc="-5" dirty="0">
                          <a:latin typeface="Arial Narrow"/>
                          <a:cs typeface="Arial Narrow"/>
                        </a:rPr>
                        <a:t>2024</a:t>
                      </a:r>
                      <a:r>
                        <a:rPr sz="900" spc="-10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090"/>
                        </a:lnSpc>
                      </a:pPr>
                      <a:r>
                        <a:rPr sz="900" spc="-5" dirty="0">
                          <a:latin typeface="Arial Narrow"/>
                          <a:cs typeface="Arial Narrow"/>
                        </a:rPr>
                        <a:t>$</a:t>
                      </a:r>
                      <a:r>
                        <a:rPr sz="900" spc="-10" dirty="0">
                          <a:latin typeface="Arial Narrow"/>
                          <a:cs typeface="Arial Narrow"/>
                        </a:rPr>
                        <a:t>5</a:t>
                      </a:r>
                      <a:r>
                        <a:rPr sz="900" dirty="0">
                          <a:latin typeface="Arial Narrow"/>
                          <a:cs typeface="Arial Narrow"/>
                        </a:rPr>
                        <a:t>,0</a:t>
                      </a:r>
                      <a:r>
                        <a:rPr sz="900" spc="-5" dirty="0">
                          <a:latin typeface="Arial Narrow"/>
                          <a:cs typeface="Arial Narrow"/>
                        </a:rPr>
                        <a:t>0</a:t>
                      </a:r>
                      <a:r>
                        <a:rPr sz="900" dirty="0">
                          <a:latin typeface="Arial Narrow"/>
                          <a:cs typeface="Arial Narrow"/>
                        </a:rPr>
                        <a:t>0,</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marL="56515">
                        <a:lnSpc>
                          <a:spcPts val="1090"/>
                        </a:lnSpc>
                      </a:pPr>
                      <a:r>
                        <a:rPr sz="900" spc="-5" dirty="0">
                          <a:latin typeface="Arial Narrow"/>
                          <a:cs typeface="Arial Narrow"/>
                        </a:rPr>
                        <a:t>(NHPB)</a:t>
                      </a:r>
                      <a:endParaRPr sz="900">
                        <a:latin typeface="Arial Narrow"/>
                        <a:cs typeface="Arial Narrow"/>
                      </a:endParaRPr>
                    </a:p>
                  </a:txBody>
                  <a:tcPr marL="0" marR="0" marT="0" marB="0"/>
                </a:tc>
                <a:extLst>
                  <a:ext uri="{0D108BD9-81ED-4DB2-BD59-A6C34878D82A}">
                    <a16:rowId xmlns:a16="http://schemas.microsoft.com/office/drawing/2014/main" val="10003"/>
                  </a:ext>
                </a:extLst>
              </a:tr>
              <a:tr h="133857">
                <a:tc>
                  <a:txBody>
                    <a:bodyPr/>
                    <a:lstStyle/>
                    <a:p>
                      <a:pPr marL="14604">
                        <a:lnSpc>
                          <a:spcPts val="1095"/>
                        </a:lnSpc>
                      </a:pPr>
                      <a:r>
                        <a:rPr sz="900" spc="-5" dirty="0">
                          <a:latin typeface="Arial Narrow"/>
                          <a:cs typeface="Arial Narrow"/>
                        </a:rPr>
                        <a:t>DIVISION</a:t>
                      </a:r>
                      <a:endParaRPr sz="900">
                        <a:latin typeface="Arial Narrow"/>
                        <a:cs typeface="Arial Narrow"/>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80010">
                        <a:lnSpc>
                          <a:spcPts val="1095"/>
                        </a:lnSpc>
                      </a:pPr>
                      <a:r>
                        <a:rPr sz="900" spc="-5" dirty="0">
                          <a:latin typeface="Arial Narrow"/>
                          <a:cs typeface="Arial Narrow"/>
                        </a:rPr>
                        <a:t>SR 2130 </a:t>
                      </a:r>
                      <a:r>
                        <a:rPr sz="900" spc="-10" dirty="0">
                          <a:latin typeface="Arial Narrow"/>
                          <a:cs typeface="Arial Narrow"/>
                        </a:rPr>
                        <a:t>(EAST </a:t>
                      </a:r>
                      <a:r>
                        <a:rPr sz="900" spc="-5" dirty="0">
                          <a:latin typeface="Arial Narrow"/>
                          <a:cs typeface="Arial Narrow"/>
                        </a:rPr>
                        <a:t>MAIN STREET) </a:t>
                      </a:r>
                      <a:r>
                        <a:rPr sz="900" spc="-10" dirty="0">
                          <a:latin typeface="Arial Narrow"/>
                          <a:cs typeface="Arial Narrow"/>
                        </a:rPr>
                        <a:t>OVER </a:t>
                      </a:r>
                      <a:r>
                        <a:rPr sz="900" spc="-5" dirty="0">
                          <a:latin typeface="Arial Narrow"/>
                          <a:cs typeface="Arial Narrow"/>
                        </a:rPr>
                        <a:t>I-95, </a:t>
                      </a:r>
                      <a:r>
                        <a:rPr sz="900" spc="-10" dirty="0">
                          <a:latin typeface="Arial Narrow"/>
                          <a:cs typeface="Arial Narrow"/>
                        </a:rPr>
                        <a:t>AND</a:t>
                      </a:r>
                      <a:r>
                        <a:rPr sz="900" dirty="0">
                          <a:latin typeface="Arial Narrow"/>
                          <a:cs typeface="Arial Narrow"/>
                        </a:rPr>
                        <a:t> </a:t>
                      </a:r>
                      <a:r>
                        <a:rPr sz="900" spc="-5" dirty="0">
                          <a:latin typeface="Arial Narrow"/>
                          <a:cs typeface="Arial Narrow"/>
                        </a:rPr>
                        <a:t>BRIDGE</a:t>
                      </a:r>
                      <a:endParaRPr sz="900">
                        <a:latin typeface="Arial Narrow"/>
                        <a:cs typeface="Arial Narrow"/>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R="3810" algn="r">
                        <a:lnSpc>
                          <a:spcPts val="1095"/>
                        </a:lnSpc>
                      </a:pPr>
                      <a:r>
                        <a:rPr sz="900" dirty="0">
                          <a:latin typeface="Arial Narrow"/>
                          <a:cs typeface="Arial Narrow"/>
                        </a:rPr>
                        <a:t>FY </a:t>
                      </a:r>
                      <a:r>
                        <a:rPr sz="900" spc="-5" dirty="0">
                          <a:latin typeface="Arial Narrow"/>
                          <a:cs typeface="Arial Narrow"/>
                        </a:rPr>
                        <a:t>2025</a:t>
                      </a:r>
                      <a:r>
                        <a:rPr sz="900" spc="-10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095"/>
                        </a:lnSpc>
                      </a:pPr>
                      <a:r>
                        <a:rPr sz="900" u="sng" dirty="0">
                          <a:uFill>
                            <a:solidFill>
                              <a:srgbClr val="000000"/>
                            </a:solidFill>
                          </a:uFill>
                          <a:latin typeface="Arial Narrow"/>
                          <a:cs typeface="Arial Narrow"/>
                        </a:rPr>
                        <a:t>    </a:t>
                      </a:r>
                      <a:r>
                        <a:rPr sz="900" u="sng" spc="-35" dirty="0">
                          <a:uFill>
                            <a:solidFill>
                              <a:srgbClr val="000000"/>
                            </a:solidFill>
                          </a:uFill>
                          <a:latin typeface="Arial Narrow"/>
                          <a:cs typeface="Arial Narrow"/>
                        </a:rPr>
                        <a:t> </a:t>
                      </a:r>
                      <a:r>
                        <a:rPr sz="900" u="sng" spc="-5" dirty="0">
                          <a:uFill>
                            <a:solidFill>
                              <a:srgbClr val="000000"/>
                            </a:solidFill>
                          </a:uFill>
                          <a:latin typeface="Arial Narrow"/>
                          <a:cs typeface="Arial Narrow"/>
                        </a:rPr>
                        <a:t>$</a:t>
                      </a:r>
                      <a:r>
                        <a:rPr sz="900" u="sng" spc="-10" dirty="0">
                          <a:uFill>
                            <a:solidFill>
                              <a:srgbClr val="000000"/>
                            </a:solidFill>
                          </a:uFill>
                          <a:latin typeface="Arial Narrow"/>
                          <a:cs typeface="Arial Narrow"/>
                        </a:rPr>
                        <a:t>5</a:t>
                      </a:r>
                      <a:r>
                        <a:rPr sz="900" u="sng" dirty="0">
                          <a:uFill>
                            <a:solidFill>
                              <a:srgbClr val="000000"/>
                            </a:solidFill>
                          </a:uFill>
                          <a:latin typeface="Arial Narrow"/>
                          <a:cs typeface="Arial Narrow"/>
                        </a:rPr>
                        <a:t>,0</a:t>
                      </a:r>
                      <a:r>
                        <a:rPr sz="900" u="sng" spc="-5" dirty="0">
                          <a:uFill>
                            <a:solidFill>
                              <a:srgbClr val="000000"/>
                            </a:solidFill>
                          </a:uFill>
                          <a:latin typeface="Arial Narrow"/>
                          <a:cs typeface="Arial Narrow"/>
                        </a:rPr>
                        <a:t>0</a:t>
                      </a:r>
                      <a:r>
                        <a:rPr sz="900" u="sng" dirty="0">
                          <a:uFill>
                            <a:solidFill>
                              <a:srgbClr val="000000"/>
                            </a:solidFill>
                          </a:uFill>
                          <a:latin typeface="Arial Narrow"/>
                          <a:cs typeface="Arial Narrow"/>
                        </a:rPr>
                        <a:t>0,</a:t>
                      </a:r>
                      <a:r>
                        <a:rPr sz="900" u="sng" spc="-5" dirty="0">
                          <a:uFill>
                            <a:solidFill>
                              <a:srgbClr val="000000"/>
                            </a:solidFill>
                          </a:uFill>
                          <a:latin typeface="Arial Narrow"/>
                          <a:cs typeface="Arial Narrow"/>
                        </a:rPr>
                        <a:t>0</a:t>
                      </a:r>
                      <a:r>
                        <a:rPr sz="900" u="sng" dirty="0">
                          <a:uFill>
                            <a:solidFill>
                              <a:srgbClr val="000000"/>
                            </a:solidFill>
                          </a:uFill>
                          <a:latin typeface="Arial Narrow"/>
                          <a:cs typeface="Arial Narrow"/>
                        </a:rPr>
                        <a:t>00</a:t>
                      </a:r>
                      <a:endParaRPr sz="900">
                        <a:latin typeface="Arial Narrow"/>
                        <a:cs typeface="Arial Narrow"/>
                      </a:endParaRPr>
                    </a:p>
                  </a:txBody>
                  <a:tcPr marL="0" marR="0" marT="0" marB="0"/>
                </a:tc>
                <a:tc>
                  <a:txBody>
                    <a:bodyPr/>
                    <a:lstStyle/>
                    <a:p>
                      <a:pPr marL="56515">
                        <a:lnSpc>
                          <a:spcPts val="1095"/>
                        </a:lnSpc>
                      </a:pPr>
                      <a:r>
                        <a:rPr sz="900" spc="-5" dirty="0">
                          <a:latin typeface="Arial Narrow"/>
                          <a:cs typeface="Arial Narrow"/>
                        </a:rPr>
                        <a:t>(NHPB)</a:t>
                      </a:r>
                      <a:endParaRPr sz="900">
                        <a:latin typeface="Arial Narrow"/>
                        <a:cs typeface="Arial Narrow"/>
                      </a:endParaRPr>
                    </a:p>
                  </a:txBody>
                  <a:tcPr marL="0" marR="0" marT="0" marB="0"/>
                </a:tc>
                <a:extLst>
                  <a:ext uri="{0D108BD9-81ED-4DB2-BD59-A6C34878D82A}">
                    <a16:rowId xmlns:a16="http://schemas.microsoft.com/office/drawing/2014/main" val="10004"/>
                  </a:ext>
                </a:extLst>
              </a:tr>
              <a:tr h="143653">
                <a:tc>
                  <a:txBody>
                    <a:bodyPr/>
                    <a:lstStyle/>
                    <a:p>
                      <a:pPr>
                        <a:lnSpc>
                          <a:spcPct val="100000"/>
                        </a:lnSpc>
                      </a:pPr>
                      <a:endParaRPr sz="800">
                        <a:latin typeface="Times New Roman"/>
                        <a:cs typeface="Times New Roman"/>
                      </a:endParaRPr>
                    </a:p>
                  </a:txBody>
                  <a:tcPr marL="0" marR="0" marT="0" marB="0"/>
                </a:tc>
                <a:tc>
                  <a:txBody>
                    <a:bodyPr/>
                    <a:lstStyle/>
                    <a:p>
                      <a:pPr>
                        <a:lnSpc>
                          <a:spcPct val="100000"/>
                        </a:lnSpc>
                      </a:pPr>
                      <a:endParaRPr sz="800">
                        <a:latin typeface="Times New Roman"/>
                        <a:cs typeface="Times New Roman"/>
                      </a:endParaRPr>
                    </a:p>
                  </a:txBody>
                  <a:tcPr marL="0" marR="0" marT="0" marB="0"/>
                </a:tc>
                <a:tc>
                  <a:txBody>
                    <a:bodyPr/>
                    <a:lstStyle/>
                    <a:p>
                      <a:pPr marL="80010">
                        <a:lnSpc>
                          <a:spcPts val="1125"/>
                        </a:lnSpc>
                      </a:pPr>
                      <a:r>
                        <a:rPr sz="900" spc="-5" dirty="0">
                          <a:latin typeface="Arial Narrow"/>
                          <a:cs typeface="Arial Narrow"/>
                        </a:rPr>
                        <a:t>500112 ON SR 2339 </a:t>
                      </a:r>
                      <a:r>
                        <a:rPr sz="900" spc="-10" dirty="0">
                          <a:latin typeface="Arial Narrow"/>
                          <a:cs typeface="Arial Narrow"/>
                        </a:rPr>
                        <a:t>(BAGLEY </a:t>
                      </a:r>
                      <a:r>
                        <a:rPr sz="900" spc="-5" dirty="0">
                          <a:latin typeface="Arial Narrow"/>
                          <a:cs typeface="Arial Narrow"/>
                        </a:rPr>
                        <a:t>ROAD) </a:t>
                      </a:r>
                      <a:r>
                        <a:rPr sz="900" spc="-10" dirty="0">
                          <a:latin typeface="Arial Narrow"/>
                          <a:cs typeface="Arial Narrow"/>
                        </a:rPr>
                        <a:t>OVER</a:t>
                      </a:r>
                      <a:r>
                        <a:rPr sz="900" dirty="0">
                          <a:latin typeface="Arial Narrow"/>
                          <a:cs typeface="Arial Narrow"/>
                        </a:rPr>
                        <a:t> </a:t>
                      </a:r>
                      <a:r>
                        <a:rPr sz="900" spc="-5" dirty="0">
                          <a:latin typeface="Arial Narrow"/>
                          <a:cs typeface="Arial Narrow"/>
                        </a:rPr>
                        <a:t>I-95.</a:t>
                      </a:r>
                      <a:endParaRPr sz="900">
                        <a:latin typeface="Arial Narrow"/>
                        <a:cs typeface="Arial Narrow"/>
                      </a:endParaRPr>
                    </a:p>
                  </a:txBody>
                  <a:tcPr marL="0" marR="0" marT="0" marB="0"/>
                </a:tc>
                <a:tc>
                  <a:txBody>
                    <a:bodyPr/>
                    <a:lstStyle/>
                    <a:p>
                      <a:pPr>
                        <a:lnSpc>
                          <a:spcPct val="100000"/>
                        </a:lnSpc>
                      </a:pPr>
                      <a:endParaRPr sz="800">
                        <a:latin typeface="Times New Roman"/>
                        <a:cs typeface="Times New Roman"/>
                      </a:endParaRPr>
                    </a:p>
                  </a:txBody>
                  <a:tcPr marL="0" marR="0" marT="0" marB="0"/>
                </a:tc>
                <a:tc>
                  <a:txBody>
                    <a:bodyPr/>
                    <a:lstStyle/>
                    <a:p>
                      <a:pPr>
                        <a:lnSpc>
                          <a:spcPct val="100000"/>
                        </a:lnSpc>
                      </a:pPr>
                      <a:endParaRPr sz="800">
                        <a:latin typeface="Times New Roman"/>
                        <a:cs typeface="Times New Roman"/>
                      </a:endParaRPr>
                    </a:p>
                  </a:txBody>
                  <a:tcPr marL="0" marR="0" marT="0" marB="0"/>
                </a:tc>
                <a:tc>
                  <a:txBody>
                    <a:bodyPr/>
                    <a:lstStyle/>
                    <a:p>
                      <a:pPr marR="48895" algn="r">
                        <a:lnSpc>
                          <a:spcPts val="1185"/>
                        </a:lnSpc>
                      </a:pPr>
                      <a:r>
                        <a:rPr sz="900" spc="-5" dirty="0">
                          <a:latin typeface="Arial Narrow"/>
                          <a:cs typeface="Arial Narrow"/>
                        </a:rPr>
                        <a:t>$</a:t>
                      </a:r>
                      <a:r>
                        <a:rPr sz="900" spc="-10" dirty="0">
                          <a:latin typeface="Arial Narrow"/>
                          <a:cs typeface="Arial Narrow"/>
                        </a:rPr>
                        <a:t>1</a:t>
                      </a:r>
                      <a:r>
                        <a:rPr sz="900" dirty="0">
                          <a:latin typeface="Arial Narrow"/>
                          <a:cs typeface="Arial Narrow"/>
                        </a:rPr>
                        <a:t>6,</a:t>
                      </a:r>
                      <a:r>
                        <a:rPr sz="900" spc="-5" dirty="0">
                          <a:latin typeface="Arial Narrow"/>
                          <a:cs typeface="Arial Narrow"/>
                        </a:rPr>
                        <a:t>5</a:t>
                      </a:r>
                      <a:r>
                        <a:rPr sz="900" dirty="0">
                          <a:latin typeface="Arial Narrow"/>
                          <a:cs typeface="Arial Narrow"/>
                        </a:rPr>
                        <a:t>0</a:t>
                      </a:r>
                      <a:r>
                        <a:rPr sz="900" spc="-5" dirty="0">
                          <a:latin typeface="Arial Narrow"/>
                          <a:cs typeface="Arial Narrow"/>
                        </a:rPr>
                        <a:t>0</a:t>
                      </a:r>
                      <a:r>
                        <a:rPr sz="900" spc="-10" dirty="0">
                          <a:latin typeface="Arial Narrow"/>
                          <a:cs typeface="Arial Narrow"/>
                        </a:rPr>
                        <a:t>,</a:t>
                      </a:r>
                      <a:r>
                        <a:rPr sz="900" dirty="0">
                          <a:latin typeface="Arial Narrow"/>
                          <a:cs typeface="Arial Narrow"/>
                        </a:rPr>
                        <a:t>0</a:t>
                      </a:r>
                      <a:r>
                        <a:rPr sz="900" spc="-5" dirty="0">
                          <a:latin typeface="Arial Narrow"/>
                          <a:cs typeface="Arial Narrow"/>
                        </a:rPr>
                        <a:t>00</a:t>
                      </a:r>
                      <a:endParaRPr sz="900">
                        <a:latin typeface="Arial Narrow"/>
                        <a:cs typeface="Arial Narrow"/>
                      </a:endParaRPr>
                    </a:p>
                  </a:txBody>
                  <a:tcPr marL="0" marR="0" marT="0" marB="0"/>
                </a:tc>
                <a:tc>
                  <a:txBody>
                    <a:bodyPr/>
                    <a:lstStyle/>
                    <a:p>
                      <a:pPr>
                        <a:lnSpc>
                          <a:spcPct val="100000"/>
                        </a:lnSpc>
                      </a:pPr>
                      <a:endParaRPr sz="800">
                        <a:latin typeface="Times New Roman"/>
                        <a:cs typeface="Times New Roman"/>
                      </a:endParaRPr>
                    </a:p>
                  </a:txBody>
                  <a:tcPr marL="0" marR="0" marT="0" marB="0"/>
                </a:tc>
                <a:extLst>
                  <a:ext uri="{0D108BD9-81ED-4DB2-BD59-A6C34878D82A}">
                    <a16:rowId xmlns:a16="http://schemas.microsoft.com/office/drawing/2014/main" val="10005"/>
                  </a:ext>
                </a:extLst>
              </a:tr>
              <a:tr h="276559">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marL="80010" marR="318770">
                        <a:lnSpc>
                          <a:spcPts val="1170"/>
                        </a:lnSpc>
                        <a:spcBef>
                          <a:spcPts val="70"/>
                        </a:spcBef>
                      </a:pPr>
                      <a:r>
                        <a:rPr sz="900" b="1" i="1" u="heavy" dirty="0">
                          <a:uFill>
                            <a:solidFill>
                              <a:srgbClr val="000000"/>
                            </a:solidFill>
                          </a:uFill>
                          <a:latin typeface="ArialNarrow-BoldItalic"/>
                          <a:cs typeface="ArialNarrow-BoldItalic"/>
                        </a:rPr>
                        <a:t>TO </a:t>
                      </a:r>
                      <a:r>
                        <a:rPr sz="900" b="1" i="1" u="heavy" spc="-5" dirty="0">
                          <a:uFill>
                            <a:solidFill>
                              <a:srgbClr val="000000"/>
                            </a:solidFill>
                          </a:uFill>
                          <a:latin typeface="ArialNarrow-BoldItalic"/>
                          <a:cs typeface="ArialNarrow-BoldItalic"/>
                        </a:rPr>
                        <a:t>STRATEGICALLY BALANCE LETTINGS, DELAY </a:t>
                      </a:r>
                      <a:r>
                        <a:rPr sz="900" b="1" i="1" spc="-5" dirty="0">
                          <a:latin typeface="ArialNarrow-BoldItalic"/>
                          <a:cs typeface="ArialNarrow-BoldItalic"/>
                        </a:rPr>
                        <a:t> </a:t>
                      </a:r>
                      <a:r>
                        <a:rPr sz="900" b="1" i="1" u="heavy" spc="-5" dirty="0">
                          <a:uFill>
                            <a:solidFill>
                              <a:srgbClr val="000000"/>
                            </a:solidFill>
                          </a:uFill>
                          <a:latin typeface="ArialNarrow-BoldItalic"/>
                          <a:cs typeface="ArialNarrow-BoldItalic"/>
                        </a:rPr>
                        <a:t>CONSTRUCTION FROM </a:t>
                      </a:r>
                      <a:r>
                        <a:rPr sz="900" b="1" i="1" u="heavy" dirty="0">
                          <a:uFill>
                            <a:solidFill>
                              <a:srgbClr val="000000"/>
                            </a:solidFill>
                          </a:uFill>
                          <a:latin typeface="ArialNarrow-BoldItalic"/>
                          <a:cs typeface="ArialNarrow-BoldItalic"/>
                        </a:rPr>
                        <a:t>FY </a:t>
                      </a:r>
                      <a:r>
                        <a:rPr sz="900" b="1" i="1" u="heavy" spc="-5" dirty="0">
                          <a:uFill>
                            <a:solidFill>
                              <a:srgbClr val="000000"/>
                            </a:solidFill>
                          </a:uFill>
                          <a:latin typeface="ArialNarrow-BoldItalic"/>
                          <a:cs typeface="ArialNarrow-BoldItalic"/>
                        </a:rPr>
                        <a:t>21 </a:t>
                      </a:r>
                      <a:r>
                        <a:rPr sz="900" b="1" i="1" u="heavy" dirty="0">
                          <a:uFill>
                            <a:solidFill>
                              <a:srgbClr val="000000"/>
                            </a:solidFill>
                          </a:uFill>
                          <a:latin typeface="ArialNarrow-BoldItalic"/>
                          <a:cs typeface="ArialNarrow-BoldItalic"/>
                        </a:rPr>
                        <a:t>TO FY</a:t>
                      </a:r>
                      <a:r>
                        <a:rPr sz="900" b="1" i="1" u="heavy" spc="-40" dirty="0">
                          <a:uFill>
                            <a:solidFill>
                              <a:srgbClr val="000000"/>
                            </a:solidFill>
                          </a:uFill>
                          <a:latin typeface="ArialNarrow-BoldItalic"/>
                          <a:cs typeface="ArialNarrow-BoldItalic"/>
                        </a:rPr>
                        <a:t> </a:t>
                      </a:r>
                      <a:r>
                        <a:rPr sz="900" b="1" i="1" u="heavy" spc="-5" dirty="0">
                          <a:uFill>
                            <a:solidFill>
                              <a:srgbClr val="000000"/>
                            </a:solidFill>
                          </a:uFill>
                          <a:latin typeface="ArialNarrow-BoldItalic"/>
                          <a:cs typeface="ArialNarrow-BoldItalic"/>
                        </a:rPr>
                        <a:t>23.</a:t>
                      </a:r>
                      <a:endParaRPr sz="900">
                        <a:latin typeface="ArialNarrow-BoldItalic"/>
                        <a:cs typeface="ArialNarrow-BoldItalic"/>
                      </a:endParaRPr>
                    </a:p>
                  </a:txBody>
                  <a:tcPr marL="0" marR="0" marT="7838" marB="0"/>
                </a:tc>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extLst>
                  <a:ext uri="{0D108BD9-81ED-4DB2-BD59-A6C34878D82A}">
                    <a16:rowId xmlns:a16="http://schemas.microsoft.com/office/drawing/2014/main" val="10006"/>
                  </a:ext>
                </a:extLst>
              </a:tr>
            </a:tbl>
          </a:graphicData>
        </a:graphic>
      </p:graphicFrame>
      <p:graphicFrame>
        <p:nvGraphicFramePr>
          <p:cNvPr id="6" name="object 6"/>
          <p:cNvGraphicFramePr>
            <a:graphicFrameLocks noGrp="1"/>
          </p:cNvGraphicFramePr>
          <p:nvPr/>
        </p:nvGraphicFramePr>
        <p:xfrm>
          <a:off x="324350" y="2748858"/>
          <a:ext cx="7763816" cy="679231"/>
        </p:xfrm>
        <a:graphic>
          <a:graphicData uri="http://schemas.openxmlformats.org/drawingml/2006/table">
            <a:tbl>
              <a:tblPr firstRow="1" bandRow="1">
                <a:tableStyleId>{2D5ABB26-0587-4C30-8999-92F81FD0307C}</a:tableStyleId>
              </a:tblPr>
              <a:tblGrid>
                <a:gridCol w="892940">
                  <a:extLst>
                    <a:ext uri="{9D8B030D-6E8A-4147-A177-3AD203B41FA5}">
                      <a16:colId xmlns:a16="http://schemas.microsoft.com/office/drawing/2014/main" val="20000"/>
                    </a:ext>
                  </a:extLst>
                </a:gridCol>
                <a:gridCol w="2082033">
                  <a:extLst>
                    <a:ext uri="{9D8B030D-6E8A-4147-A177-3AD203B41FA5}">
                      <a16:colId xmlns:a16="http://schemas.microsoft.com/office/drawing/2014/main" val="20001"/>
                    </a:ext>
                  </a:extLst>
                </a:gridCol>
                <a:gridCol w="2589805">
                  <a:extLst>
                    <a:ext uri="{9D8B030D-6E8A-4147-A177-3AD203B41FA5}">
                      <a16:colId xmlns:a16="http://schemas.microsoft.com/office/drawing/2014/main" val="20002"/>
                    </a:ext>
                  </a:extLst>
                </a:gridCol>
                <a:gridCol w="866067">
                  <a:extLst>
                    <a:ext uri="{9D8B030D-6E8A-4147-A177-3AD203B41FA5}">
                      <a16:colId xmlns:a16="http://schemas.microsoft.com/office/drawing/2014/main" val="20003"/>
                    </a:ext>
                  </a:extLst>
                </a:gridCol>
                <a:gridCol w="479780">
                  <a:extLst>
                    <a:ext uri="{9D8B030D-6E8A-4147-A177-3AD203B41FA5}">
                      <a16:colId xmlns:a16="http://schemas.microsoft.com/office/drawing/2014/main" val="20004"/>
                    </a:ext>
                  </a:extLst>
                </a:gridCol>
                <a:gridCol w="643252">
                  <a:extLst>
                    <a:ext uri="{9D8B030D-6E8A-4147-A177-3AD203B41FA5}">
                      <a16:colId xmlns:a16="http://schemas.microsoft.com/office/drawing/2014/main" val="20005"/>
                    </a:ext>
                  </a:extLst>
                </a:gridCol>
                <a:gridCol w="209939">
                  <a:extLst>
                    <a:ext uri="{9D8B030D-6E8A-4147-A177-3AD203B41FA5}">
                      <a16:colId xmlns:a16="http://schemas.microsoft.com/office/drawing/2014/main" val="20006"/>
                    </a:ext>
                  </a:extLst>
                </a:gridCol>
              </a:tblGrid>
              <a:tr h="131805">
                <a:tc>
                  <a:txBody>
                    <a:bodyPr/>
                    <a:lstStyle/>
                    <a:p>
                      <a:pPr marL="31750">
                        <a:lnSpc>
                          <a:spcPts val="1075"/>
                        </a:lnSpc>
                      </a:pPr>
                      <a:r>
                        <a:rPr sz="900" spc="-5" dirty="0">
                          <a:latin typeface="Arial Narrow"/>
                          <a:cs typeface="Arial Narrow"/>
                        </a:rPr>
                        <a:t>BR-0111</a:t>
                      </a:r>
                      <a:endParaRPr sz="900">
                        <a:latin typeface="Arial Narrow"/>
                        <a:cs typeface="Arial Narrow"/>
                      </a:endParaRPr>
                    </a:p>
                  </a:txBody>
                  <a:tcPr marL="0" marR="0" marT="0" marB="0"/>
                </a:tc>
                <a:tc>
                  <a:txBody>
                    <a:bodyPr/>
                    <a:lstStyle/>
                    <a:p>
                      <a:pPr marL="81915">
                        <a:lnSpc>
                          <a:spcPts val="1075"/>
                        </a:lnSpc>
                      </a:pPr>
                      <a:r>
                        <a:rPr sz="900" dirty="0">
                          <a:latin typeface="Arial Narrow"/>
                          <a:cs typeface="Arial Narrow"/>
                        </a:rPr>
                        <a:t>- </a:t>
                      </a:r>
                      <a:r>
                        <a:rPr sz="900" spc="-10" dirty="0">
                          <a:latin typeface="Arial Narrow"/>
                          <a:cs typeface="Arial Narrow"/>
                        </a:rPr>
                        <a:t>UPPER COASTAL PLAIN RURAL</a:t>
                      </a:r>
                      <a:r>
                        <a:rPr sz="900" spc="-140" dirty="0">
                          <a:latin typeface="Arial Narrow"/>
                          <a:cs typeface="Arial Narrow"/>
                        </a:rPr>
                        <a:t> </a:t>
                      </a:r>
                      <a:r>
                        <a:rPr sz="900" spc="-10" dirty="0">
                          <a:latin typeface="Arial Narrow"/>
                          <a:cs typeface="Arial Narrow"/>
                        </a:rPr>
                        <a:t>PLANNING</a:t>
                      </a:r>
                      <a:endParaRPr sz="900">
                        <a:latin typeface="Arial Narrow"/>
                        <a:cs typeface="Arial Narrow"/>
                      </a:endParaRPr>
                    </a:p>
                  </a:txBody>
                  <a:tcPr marL="0" marR="0" marT="0" marB="0"/>
                </a:tc>
                <a:tc>
                  <a:txBody>
                    <a:bodyPr/>
                    <a:lstStyle/>
                    <a:p>
                      <a:pPr marL="80010">
                        <a:lnSpc>
                          <a:spcPts val="1075"/>
                        </a:lnSpc>
                      </a:pPr>
                      <a:r>
                        <a:rPr sz="900" spc="-5" dirty="0">
                          <a:latin typeface="Arial Narrow"/>
                          <a:cs typeface="Arial Narrow"/>
                        </a:rPr>
                        <a:t>SR 1404 </a:t>
                      </a:r>
                      <a:r>
                        <a:rPr sz="900" spc="-10" dirty="0">
                          <a:latin typeface="Arial Narrow"/>
                          <a:cs typeface="Arial Narrow"/>
                        </a:rPr>
                        <a:t>(SEVEN </a:t>
                      </a:r>
                      <a:r>
                        <a:rPr sz="900" spc="-5" dirty="0">
                          <a:latin typeface="Arial Narrow"/>
                          <a:cs typeface="Arial Narrow"/>
                        </a:rPr>
                        <a:t>BRIDGES ROAD), REPLACE</a:t>
                      </a:r>
                      <a:r>
                        <a:rPr sz="900" spc="-35" dirty="0">
                          <a:latin typeface="Arial Narrow"/>
                          <a:cs typeface="Arial Narrow"/>
                        </a:rPr>
                        <a:t> </a:t>
                      </a:r>
                      <a:r>
                        <a:rPr sz="900" spc="-5" dirty="0">
                          <a:latin typeface="Arial Narrow"/>
                          <a:cs typeface="Arial Narrow"/>
                        </a:rPr>
                        <a:t>BRIDGE</a:t>
                      </a:r>
                      <a:endParaRPr sz="900">
                        <a:latin typeface="Arial Narrow"/>
                        <a:cs typeface="Arial Narrow"/>
                      </a:endParaRPr>
                    </a:p>
                  </a:txBody>
                  <a:tcPr marL="0" marR="0" marT="0" marB="0"/>
                </a:tc>
                <a:tc>
                  <a:txBody>
                    <a:bodyPr/>
                    <a:lstStyle/>
                    <a:p>
                      <a:pPr marL="70485">
                        <a:lnSpc>
                          <a:spcPts val="1075"/>
                        </a:lnSpc>
                      </a:pPr>
                      <a:r>
                        <a:rPr sz="900" spc="-5" dirty="0">
                          <a:latin typeface="Arial Narrow"/>
                          <a:cs typeface="Arial Narrow"/>
                        </a:rPr>
                        <a:t>RIGHT-OF-WAY</a:t>
                      </a:r>
                      <a:endParaRPr sz="900">
                        <a:latin typeface="Arial Narrow"/>
                        <a:cs typeface="Arial Narrow"/>
                      </a:endParaRPr>
                    </a:p>
                  </a:txBody>
                  <a:tcPr marL="0" marR="0" marT="0" marB="0"/>
                </a:tc>
                <a:tc>
                  <a:txBody>
                    <a:bodyPr/>
                    <a:lstStyle/>
                    <a:p>
                      <a:pPr marR="3810" algn="r">
                        <a:lnSpc>
                          <a:spcPts val="1075"/>
                        </a:lnSpc>
                      </a:pPr>
                      <a:r>
                        <a:rPr sz="900" dirty="0">
                          <a:latin typeface="Arial Narrow"/>
                          <a:cs typeface="Arial Narrow"/>
                        </a:rPr>
                        <a:t>FY </a:t>
                      </a:r>
                      <a:r>
                        <a:rPr sz="900" spc="-5" dirty="0">
                          <a:latin typeface="Arial Narrow"/>
                          <a:cs typeface="Arial Narrow"/>
                        </a:rPr>
                        <a:t>2020</a:t>
                      </a:r>
                      <a:r>
                        <a:rPr sz="900" spc="-10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8895" algn="r">
                        <a:lnSpc>
                          <a:spcPts val="1075"/>
                        </a:lnSpc>
                      </a:pPr>
                      <a:r>
                        <a:rPr sz="900" spc="-5" dirty="0">
                          <a:latin typeface="Arial Narrow"/>
                          <a:cs typeface="Arial Narrow"/>
                        </a:rPr>
                        <a:t>$</a:t>
                      </a:r>
                      <a:r>
                        <a:rPr sz="900" spc="-10" dirty="0">
                          <a:latin typeface="Arial Narrow"/>
                          <a:cs typeface="Arial Narrow"/>
                        </a:rPr>
                        <a:t>4</a:t>
                      </a:r>
                      <a:r>
                        <a:rPr sz="900" dirty="0">
                          <a:latin typeface="Arial Narrow"/>
                          <a:cs typeface="Arial Narrow"/>
                        </a:rPr>
                        <a:t>2</a:t>
                      </a:r>
                      <a:r>
                        <a:rPr sz="900" spc="-5" dirty="0">
                          <a:latin typeface="Arial Narrow"/>
                          <a:cs typeface="Arial Narrow"/>
                        </a:rPr>
                        <a:t>0</a:t>
                      </a:r>
                      <a:r>
                        <a:rPr sz="900" spc="-10" dirty="0">
                          <a:latin typeface="Arial Narrow"/>
                          <a:cs typeface="Arial Narrow"/>
                        </a:rPr>
                        <a:t>,</a:t>
                      </a:r>
                      <a:r>
                        <a:rPr sz="900" dirty="0">
                          <a:latin typeface="Arial Narrow"/>
                          <a:cs typeface="Arial Narrow"/>
                        </a:rPr>
                        <a:t>0</a:t>
                      </a:r>
                      <a:r>
                        <a:rPr sz="900" spc="-5" dirty="0">
                          <a:latin typeface="Arial Narrow"/>
                          <a:cs typeface="Arial Narrow"/>
                        </a:rPr>
                        <a:t>00</a:t>
                      </a:r>
                      <a:endParaRPr sz="900">
                        <a:latin typeface="Arial Narrow"/>
                        <a:cs typeface="Arial Narrow"/>
                      </a:endParaRPr>
                    </a:p>
                  </a:txBody>
                  <a:tcPr marL="0" marR="0" marT="0" marB="0"/>
                </a:tc>
                <a:tc>
                  <a:txBody>
                    <a:bodyPr/>
                    <a:lstStyle/>
                    <a:p>
                      <a:pPr marL="24765" algn="ctr">
                        <a:lnSpc>
                          <a:spcPts val="1075"/>
                        </a:lnSpc>
                      </a:pPr>
                      <a:r>
                        <a:rPr sz="900" dirty="0">
                          <a:latin typeface="Arial Narrow"/>
                          <a:cs typeface="Arial Narrow"/>
                        </a:rPr>
                        <a:t>(O)</a:t>
                      </a:r>
                      <a:endParaRPr sz="900">
                        <a:latin typeface="Arial Narrow"/>
                        <a:cs typeface="Arial Narrow"/>
                      </a:endParaRPr>
                    </a:p>
                  </a:txBody>
                  <a:tcPr marL="0" marR="0" marT="0" marB="0"/>
                </a:tc>
                <a:extLst>
                  <a:ext uri="{0D108BD9-81ED-4DB2-BD59-A6C34878D82A}">
                    <a16:rowId xmlns:a16="http://schemas.microsoft.com/office/drawing/2014/main" val="10000"/>
                  </a:ext>
                </a:extLst>
              </a:tr>
              <a:tr h="133465">
                <a:tc>
                  <a:txBody>
                    <a:bodyPr/>
                    <a:lstStyle/>
                    <a:p>
                      <a:pPr marL="31750">
                        <a:lnSpc>
                          <a:spcPts val="1090"/>
                        </a:lnSpc>
                      </a:pPr>
                      <a:r>
                        <a:rPr sz="900" spc="-10" dirty="0">
                          <a:latin typeface="Arial Narrow"/>
                          <a:cs typeface="Arial Narrow"/>
                        </a:rPr>
                        <a:t>EDGECOMBE</a:t>
                      </a:r>
                      <a:endParaRPr sz="900">
                        <a:latin typeface="Arial Narrow"/>
                        <a:cs typeface="Arial Narrow"/>
                      </a:endParaRPr>
                    </a:p>
                  </a:txBody>
                  <a:tcPr marL="0" marR="0" marT="0" marB="0"/>
                </a:tc>
                <a:tc>
                  <a:txBody>
                    <a:bodyPr/>
                    <a:lstStyle/>
                    <a:p>
                      <a:pPr marL="159385">
                        <a:lnSpc>
                          <a:spcPts val="1090"/>
                        </a:lnSpc>
                      </a:pPr>
                      <a:r>
                        <a:rPr sz="900" spc="-5" dirty="0">
                          <a:latin typeface="Arial Narrow"/>
                          <a:cs typeface="Arial Narrow"/>
                        </a:rPr>
                        <a:t>ORGANIZATION</a:t>
                      </a:r>
                      <a:endParaRPr sz="900">
                        <a:latin typeface="Arial Narrow"/>
                        <a:cs typeface="Arial Narrow"/>
                      </a:endParaRPr>
                    </a:p>
                  </a:txBody>
                  <a:tcPr marL="0" marR="0" marT="0" marB="0"/>
                </a:tc>
                <a:tc>
                  <a:txBody>
                    <a:bodyPr/>
                    <a:lstStyle/>
                    <a:p>
                      <a:pPr marL="80010">
                        <a:lnSpc>
                          <a:spcPts val="1090"/>
                        </a:lnSpc>
                      </a:pPr>
                      <a:r>
                        <a:rPr sz="900" spc="-5" dirty="0">
                          <a:latin typeface="Arial Narrow"/>
                          <a:cs typeface="Arial Narrow"/>
                        </a:rPr>
                        <a:t>NO. 320003, 320004, 320005 </a:t>
                      </a:r>
                      <a:r>
                        <a:rPr sz="900" spc="-10" dirty="0">
                          <a:latin typeface="Arial Narrow"/>
                          <a:cs typeface="Arial Narrow"/>
                        </a:rPr>
                        <a:t>OVER </a:t>
                      </a:r>
                      <a:r>
                        <a:rPr sz="900" spc="-5" dirty="0">
                          <a:latin typeface="Arial Narrow"/>
                          <a:cs typeface="Arial Narrow"/>
                        </a:rPr>
                        <a:t>SWIFT CREEK ON</a:t>
                      </a:r>
                      <a:r>
                        <a:rPr sz="900" spc="-40" dirty="0">
                          <a:latin typeface="Arial Narrow"/>
                          <a:cs typeface="Arial Narrow"/>
                        </a:rPr>
                        <a:t> </a:t>
                      </a:r>
                      <a:r>
                        <a:rPr sz="900" spc="-5" dirty="0">
                          <a:latin typeface="Arial Narrow"/>
                          <a:cs typeface="Arial Narrow"/>
                        </a:rPr>
                        <a:t>SR</a:t>
                      </a:r>
                      <a:endParaRPr sz="900">
                        <a:latin typeface="Arial Narrow"/>
                        <a:cs typeface="Arial Narrow"/>
                      </a:endParaRPr>
                    </a:p>
                  </a:txBody>
                  <a:tcPr marL="0" marR="0" marT="0" marB="0"/>
                </a:tc>
                <a:tc>
                  <a:txBody>
                    <a:bodyPr/>
                    <a:lstStyle/>
                    <a:p>
                      <a:pPr marL="70485">
                        <a:lnSpc>
                          <a:spcPts val="1090"/>
                        </a:lnSpc>
                      </a:pPr>
                      <a:r>
                        <a:rPr sz="900" spc="-5" dirty="0">
                          <a:latin typeface="Arial Narrow"/>
                          <a:cs typeface="Arial Narrow"/>
                        </a:rPr>
                        <a:t>UTILITIES</a:t>
                      </a:r>
                      <a:endParaRPr sz="900">
                        <a:latin typeface="Arial Narrow"/>
                        <a:cs typeface="Arial Narrow"/>
                      </a:endParaRPr>
                    </a:p>
                  </a:txBody>
                  <a:tcPr marL="0" marR="0" marT="0" marB="0"/>
                </a:tc>
                <a:tc>
                  <a:txBody>
                    <a:bodyPr/>
                    <a:lstStyle/>
                    <a:p>
                      <a:pPr marR="3810" algn="r">
                        <a:lnSpc>
                          <a:spcPts val="1090"/>
                        </a:lnSpc>
                      </a:pPr>
                      <a:r>
                        <a:rPr sz="900" dirty="0">
                          <a:latin typeface="Arial Narrow"/>
                          <a:cs typeface="Arial Narrow"/>
                        </a:rPr>
                        <a:t>FY </a:t>
                      </a:r>
                      <a:r>
                        <a:rPr sz="900" spc="-5" dirty="0">
                          <a:latin typeface="Arial Narrow"/>
                          <a:cs typeface="Arial Narrow"/>
                        </a:rPr>
                        <a:t>2020</a:t>
                      </a:r>
                      <a:r>
                        <a:rPr sz="900" spc="-10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090"/>
                        </a:lnSpc>
                      </a:pPr>
                      <a:r>
                        <a:rPr sz="900" spc="-5" dirty="0">
                          <a:latin typeface="Arial Narrow"/>
                          <a:cs typeface="Arial Narrow"/>
                        </a:rPr>
                        <a:t>$</a:t>
                      </a:r>
                      <a:r>
                        <a:rPr sz="900" spc="-10" dirty="0">
                          <a:latin typeface="Arial Narrow"/>
                          <a:cs typeface="Arial Narrow"/>
                        </a:rPr>
                        <a:t>5</a:t>
                      </a:r>
                      <a:r>
                        <a:rPr sz="900" dirty="0">
                          <a:latin typeface="Arial Narrow"/>
                          <a:cs typeface="Arial Narrow"/>
                        </a:rPr>
                        <a:t>6,</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marL="24765" algn="ctr">
                        <a:lnSpc>
                          <a:spcPts val="1090"/>
                        </a:lnSpc>
                      </a:pPr>
                      <a:r>
                        <a:rPr sz="900" dirty="0">
                          <a:latin typeface="Arial Narrow"/>
                          <a:cs typeface="Arial Narrow"/>
                        </a:rPr>
                        <a:t>(O)</a:t>
                      </a:r>
                      <a:endParaRPr sz="900">
                        <a:latin typeface="Arial Narrow"/>
                        <a:cs typeface="Arial Narrow"/>
                      </a:endParaRPr>
                    </a:p>
                  </a:txBody>
                  <a:tcPr marL="0" marR="0" marT="0" marB="0"/>
                </a:tc>
                <a:extLst>
                  <a:ext uri="{0D108BD9-81ED-4DB2-BD59-A6C34878D82A}">
                    <a16:rowId xmlns:a16="http://schemas.microsoft.com/office/drawing/2014/main" val="10001"/>
                  </a:ext>
                </a:extLst>
              </a:tr>
              <a:tr h="136572">
                <a:tc>
                  <a:txBody>
                    <a:bodyPr/>
                    <a:lstStyle/>
                    <a:p>
                      <a:pPr marL="31750">
                        <a:lnSpc>
                          <a:spcPts val="1120"/>
                        </a:lnSpc>
                      </a:pPr>
                      <a:r>
                        <a:rPr sz="900" b="1" spc="-5" dirty="0">
                          <a:latin typeface="Arial Narrow"/>
                          <a:cs typeface="Arial Narrow"/>
                        </a:rPr>
                        <a:t>PROJ.CATEGORY</a:t>
                      </a:r>
                      <a:endParaRPr sz="900">
                        <a:latin typeface="Arial Narrow"/>
                        <a:cs typeface="Arial Narrow"/>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80010">
                        <a:lnSpc>
                          <a:spcPts val="1120"/>
                        </a:lnSpc>
                      </a:pPr>
                      <a:r>
                        <a:rPr sz="900" spc="-5" dirty="0">
                          <a:latin typeface="Arial Narrow"/>
                          <a:cs typeface="Arial Narrow"/>
                        </a:rPr>
                        <a:t>1404 </a:t>
                      </a:r>
                      <a:r>
                        <a:rPr sz="900" spc="-10" dirty="0">
                          <a:latin typeface="Arial Narrow"/>
                          <a:cs typeface="Arial Narrow"/>
                        </a:rPr>
                        <a:t>(SEVEN </a:t>
                      </a:r>
                      <a:r>
                        <a:rPr sz="900" spc="-5" dirty="0">
                          <a:latin typeface="Arial Narrow"/>
                          <a:cs typeface="Arial Narrow"/>
                        </a:rPr>
                        <a:t>BRIDGES</a:t>
                      </a:r>
                      <a:r>
                        <a:rPr sz="900" spc="-15" dirty="0">
                          <a:latin typeface="Arial Narrow"/>
                          <a:cs typeface="Arial Narrow"/>
                        </a:rPr>
                        <a:t> </a:t>
                      </a:r>
                      <a:r>
                        <a:rPr sz="900" spc="-5" dirty="0">
                          <a:latin typeface="Arial Narrow"/>
                          <a:cs typeface="Arial Narrow"/>
                        </a:rPr>
                        <a:t>ROAD).</a:t>
                      </a:r>
                      <a:endParaRPr sz="900">
                        <a:latin typeface="Arial Narrow"/>
                        <a:cs typeface="Arial Narrow"/>
                      </a:endParaRPr>
                    </a:p>
                  </a:txBody>
                  <a:tcPr marL="0" marR="0" marT="0" marB="0"/>
                </a:tc>
                <a:tc>
                  <a:txBody>
                    <a:bodyPr/>
                    <a:lstStyle/>
                    <a:p>
                      <a:pPr marL="70485">
                        <a:lnSpc>
                          <a:spcPts val="1120"/>
                        </a:lnSpc>
                      </a:pPr>
                      <a:r>
                        <a:rPr sz="900" spc="-5" dirty="0">
                          <a:latin typeface="Arial Narrow"/>
                          <a:cs typeface="Arial Narrow"/>
                        </a:rPr>
                        <a:t>CONSTRUCTION</a:t>
                      </a:r>
                      <a:endParaRPr sz="900">
                        <a:latin typeface="Arial Narrow"/>
                        <a:cs typeface="Arial Narrow"/>
                      </a:endParaRPr>
                    </a:p>
                  </a:txBody>
                  <a:tcPr marL="0" marR="0" marT="0" marB="0"/>
                </a:tc>
                <a:tc>
                  <a:txBody>
                    <a:bodyPr/>
                    <a:lstStyle/>
                    <a:p>
                      <a:pPr marR="4445" algn="r">
                        <a:lnSpc>
                          <a:spcPts val="1120"/>
                        </a:lnSpc>
                      </a:pPr>
                      <a:r>
                        <a:rPr sz="900" dirty="0">
                          <a:latin typeface="Arial Narrow"/>
                          <a:cs typeface="Arial Narrow"/>
                        </a:rPr>
                        <a:t>FY </a:t>
                      </a:r>
                      <a:r>
                        <a:rPr sz="900" spc="-5" dirty="0">
                          <a:latin typeface="Arial Narrow"/>
                          <a:cs typeface="Arial Narrow"/>
                        </a:rPr>
                        <a:t>2021</a:t>
                      </a:r>
                      <a:r>
                        <a:rPr sz="900" spc="-100"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120"/>
                        </a:lnSpc>
                      </a:pPr>
                      <a:r>
                        <a:rPr sz="900" spc="-5" dirty="0">
                          <a:latin typeface="Arial Narrow"/>
                          <a:cs typeface="Arial Narrow"/>
                        </a:rPr>
                        <a:t>$2</a:t>
                      </a:r>
                      <a:r>
                        <a:rPr sz="900" dirty="0">
                          <a:latin typeface="Arial Narrow"/>
                          <a:cs typeface="Arial Narrow"/>
                        </a:rPr>
                        <a:t>,8</a:t>
                      </a:r>
                      <a:r>
                        <a:rPr sz="900" spc="-10" dirty="0">
                          <a:latin typeface="Arial Narrow"/>
                          <a:cs typeface="Arial Narrow"/>
                        </a:rPr>
                        <a:t>5</a:t>
                      </a:r>
                      <a:r>
                        <a:rPr sz="900" dirty="0">
                          <a:latin typeface="Arial Narrow"/>
                          <a:cs typeface="Arial Narrow"/>
                        </a:rPr>
                        <a:t>0</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marL="24765" algn="ctr">
                        <a:lnSpc>
                          <a:spcPts val="1120"/>
                        </a:lnSpc>
                      </a:pPr>
                      <a:r>
                        <a:rPr sz="900" spc="-5" dirty="0">
                          <a:latin typeface="Arial Narrow"/>
                          <a:cs typeface="Arial Narrow"/>
                        </a:rPr>
                        <a:t>(O)</a:t>
                      </a:r>
                      <a:endParaRPr sz="900">
                        <a:latin typeface="Arial Narrow"/>
                        <a:cs typeface="Arial Narrow"/>
                      </a:endParaRPr>
                    </a:p>
                  </a:txBody>
                  <a:tcPr marL="0" marR="0" marT="0" marB="0"/>
                </a:tc>
                <a:extLst>
                  <a:ext uri="{0D108BD9-81ED-4DB2-BD59-A6C34878D82A}">
                    <a16:rowId xmlns:a16="http://schemas.microsoft.com/office/drawing/2014/main" val="10002"/>
                  </a:ext>
                </a:extLst>
              </a:tr>
              <a:tr h="142057">
                <a:tc>
                  <a:txBody>
                    <a:bodyPr/>
                    <a:lstStyle/>
                    <a:p>
                      <a:pPr marL="31750">
                        <a:lnSpc>
                          <a:spcPts val="1170"/>
                        </a:lnSpc>
                      </a:pPr>
                      <a:r>
                        <a:rPr sz="900" spc="-5" dirty="0">
                          <a:latin typeface="Arial Narrow"/>
                          <a:cs typeface="Arial Narrow"/>
                        </a:rPr>
                        <a:t>DIVISION</a:t>
                      </a:r>
                      <a:endParaRPr sz="900">
                        <a:latin typeface="Arial Narrow"/>
                        <a:cs typeface="Arial Narrow"/>
                      </a:endParaRPr>
                    </a:p>
                  </a:txBody>
                  <a:tcPr marL="0" marR="0" marT="0" marB="0"/>
                </a:tc>
                <a:tc>
                  <a:txBody>
                    <a:bodyPr/>
                    <a:lstStyle/>
                    <a:p>
                      <a:pPr>
                        <a:lnSpc>
                          <a:spcPct val="100000"/>
                        </a:lnSpc>
                      </a:pPr>
                      <a:endParaRPr sz="800">
                        <a:latin typeface="Times New Roman"/>
                        <a:cs typeface="Times New Roman"/>
                      </a:endParaRPr>
                    </a:p>
                  </a:txBody>
                  <a:tcPr marL="0" marR="0" marT="0" marB="0"/>
                </a:tc>
                <a:tc>
                  <a:txBody>
                    <a:bodyPr/>
                    <a:lstStyle/>
                    <a:p>
                      <a:pPr marL="80010">
                        <a:lnSpc>
                          <a:spcPts val="1075"/>
                        </a:lnSpc>
                        <a:spcBef>
                          <a:spcPts val="90"/>
                        </a:spcBef>
                      </a:pPr>
                      <a:r>
                        <a:rPr sz="900" b="1" i="1" u="heavy" dirty="0">
                          <a:uFill>
                            <a:solidFill>
                              <a:srgbClr val="000000"/>
                            </a:solidFill>
                          </a:uFill>
                          <a:latin typeface="ArialNarrow-BoldItalic"/>
                          <a:cs typeface="ArialNarrow-BoldItalic"/>
                        </a:rPr>
                        <a:t>TO </a:t>
                      </a:r>
                      <a:r>
                        <a:rPr sz="900" b="1" i="1" u="heavy" spc="-5" dirty="0">
                          <a:uFill>
                            <a:solidFill>
                              <a:srgbClr val="000000"/>
                            </a:solidFill>
                          </a:uFill>
                          <a:latin typeface="ArialNarrow-BoldItalic"/>
                          <a:cs typeface="ArialNarrow-BoldItalic"/>
                        </a:rPr>
                        <a:t>ASSIST </a:t>
                      </a:r>
                      <a:r>
                        <a:rPr sz="900" b="1" i="1" u="heavy" dirty="0">
                          <a:uFill>
                            <a:solidFill>
                              <a:srgbClr val="000000"/>
                            </a:solidFill>
                          </a:uFill>
                          <a:latin typeface="ArialNarrow-BoldItalic"/>
                          <a:cs typeface="ArialNarrow-BoldItalic"/>
                        </a:rPr>
                        <a:t>IN </a:t>
                      </a:r>
                      <a:r>
                        <a:rPr sz="900" b="1" i="1" u="heavy" spc="-5" dirty="0">
                          <a:uFill>
                            <a:solidFill>
                              <a:srgbClr val="000000"/>
                            </a:solidFill>
                          </a:uFill>
                          <a:latin typeface="ArialNarrow-BoldItalic"/>
                          <a:cs typeface="ArialNarrow-BoldItalic"/>
                        </a:rPr>
                        <a:t>BALANCING FUNDS,</a:t>
                      </a:r>
                      <a:r>
                        <a:rPr sz="900" b="1" i="1" u="heavy" spc="-20" dirty="0">
                          <a:uFill>
                            <a:solidFill>
                              <a:srgbClr val="000000"/>
                            </a:solidFill>
                          </a:uFill>
                          <a:latin typeface="ArialNarrow-BoldItalic"/>
                          <a:cs typeface="ArialNarrow-BoldItalic"/>
                        </a:rPr>
                        <a:t> </a:t>
                      </a:r>
                      <a:r>
                        <a:rPr sz="900" b="1" i="1" u="heavy" spc="-5" dirty="0">
                          <a:uFill>
                            <a:solidFill>
                              <a:srgbClr val="000000"/>
                            </a:solidFill>
                          </a:uFill>
                          <a:latin typeface="ArialNarrow-BoldItalic"/>
                          <a:cs typeface="ArialNarrow-BoldItalic"/>
                        </a:rPr>
                        <a:t>DELAY</a:t>
                      </a:r>
                      <a:endParaRPr sz="900">
                        <a:latin typeface="ArialNarrow-BoldItalic"/>
                        <a:cs typeface="ArialNarrow-BoldItalic"/>
                      </a:endParaRPr>
                    </a:p>
                  </a:txBody>
                  <a:tcPr marL="0" marR="0" marT="10077" marB="0"/>
                </a:tc>
                <a:tc>
                  <a:txBody>
                    <a:bodyPr/>
                    <a:lstStyle/>
                    <a:p>
                      <a:pPr>
                        <a:lnSpc>
                          <a:spcPct val="100000"/>
                        </a:lnSpc>
                      </a:pPr>
                      <a:endParaRPr sz="800">
                        <a:latin typeface="Times New Roman"/>
                        <a:cs typeface="Times New Roman"/>
                      </a:endParaRPr>
                    </a:p>
                  </a:txBody>
                  <a:tcPr marL="0" marR="0" marT="0" marB="0"/>
                </a:tc>
                <a:tc>
                  <a:txBody>
                    <a:bodyPr/>
                    <a:lstStyle/>
                    <a:p>
                      <a:pPr marR="3810" algn="r">
                        <a:lnSpc>
                          <a:spcPts val="1165"/>
                        </a:lnSpc>
                      </a:pPr>
                      <a:r>
                        <a:rPr sz="900" dirty="0">
                          <a:latin typeface="Arial Narrow"/>
                          <a:cs typeface="Arial Narrow"/>
                        </a:rPr>
                        <a:t>FY </a:t>
                      </a:r>
                      <a:r>
                        <a:rPr sz="900" spc="-5" dirty="0">
                          <a:latin typeface="Arial Narrow"/>
                          <a:cs typeface="Arial Narrow"/>
                        </a:rPr>
                        <a:t>2022</a:t>
                      </a:r>
                      <a:r>
                        <a:rPr sz="900" spc="-10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165"/>
                        </a:lnSpc>
                      </a:pPr>
                      <a:r>
                        <a:rPr sz="900" u="sng" dirty="0">
                          <a:uFill>
                            <a:solidFill>
                              <a:srgbClr val="000000"/>
                            </a:solidFill>
                          </a:uFill>
                          <a:latin typeface="Arial Narrow"/>
                          <a:cs typeface="Arial Narrow"/>
                        </a:rPr>
                        <a:t>    </a:t>
                      </a:r>
                      <a:r>
                        <a:rPr sz="900" u="sng" spc="-35" dirty="0">
                          <a:uFill>
                            <a:solidFill>
                              <a:srgbClr val="000000"/>
                            </a:solidFill>
                          </a:uFill>
                          <a:latin typeface="Arial Narrow"/>
                          <a:cs typeface="Arial Narrow"/>
                        </a:rPr>
                        <a:t> </a:t>
                      </a:r>
                      <a:r>
                        <a:rPr sz="900" u="sng" spc="-5" dirty="0">
                          <a:uFill>
                            <a:solidFill>
                              <a:srgbClr val="000000"/>
                            </a:solidFill>
                          </a:uFill>
                          <a:latin typeface="Arial Narrow"/>
                          <a:cs typeface="Arial Narrow"/>
                        </a:rPr>
                        <a:t>$</a:t>
                      </a:r>
                      <a:r>
                        <a:rPr sz="900" u="sng" spc="-10" dirty="0">
                          <a:uFill>
                            <a:solidFill>
                              <a:srgbClr val="000000"/>
                            </a:solidFill>
                          </a:uFill>
                          <a:latin typeface="Arial Narrow"/>
                          <a:cs typeface="Arial Narrow"/>
                        </a:rPr>
                        <a:t>2</a:t>
                      </a:r>
                      <a:r>
                        <a:rPr sz="900" u="sng" dirty="0">
                          <a:uFill>
                            <a:solidFill>
                              <a:srgbClr val="000000"/>
                            </a:solidFill>
                          </a:uFill>
                          <a:latin typeface="Arial Narrow"/>
                          <a:cs typeface="Arial Narrow"/>
                        </a:rPr>
                        <a:t>,8</a:t>
                      </a:r>
                      <a:r>
                        <a:rPr sz="900" u="sng" spc="-5" dirty="0">
                          <a:uFill>
                            <a:solidFill>
                              <a:srgbClr val="000000"/>
                            </a:solidFill>
                          </a:uFill>
                          <a:latin typeface="Arial Narrow"/>
                          <a:cs typeface="Arial Narrow"/>
                        </a:rPr>
                        <a:t>5</a:t>
                      </a:r>
                      <a:r>
                        <a:rPr sz="900" u="sng" dirty="0">
                          <a:uFill>
                            <a:solidFill>
                              <a:srgbClr val="000000"/>
                            </a:solidFill>
                          </a:uFill>
                          <a:latin typeface="Arial Narrow"/>
                          <a:cs typeface="Arial Narrow"/>
                        </a:rPr>
                        <a:t>0,</a:t>
                      </a:r>
                      <a:r>
                        <a:rPr sz="900" u="sng" spc="-5" dirty="0">
                          <a:uFill>
                            <a:solidFill>
                              <a:srgbClr val="000000"/>
                            </a:solidFill>
                          </a:uFill>
                          <a:latin typeface="Arial Narrow"/>
                          <a:cs typeface="Arial Narrow"/>
                        </a:rPr>
                        <a:t>0</a:t>
                      </a:r>
                      <a:r>
                        <a:rPr sz="900" u="sng" dirty="0">
                          <a:uFill>
                            <a:solidFill>
                              <a:srgbClr val="000000"/>
                            </a:solidFill>
                          </a:uFill>
                          <a:latin typeface="Arial Narrow"/>
                          <a:cs typeface="Arial Narrow"/>
                        </a:rPr>
                        <a:t>00</a:t>
                      </a:r>
                      <a:endParaRPr sz="900">
                        <a:latin typeface="Arial Narrow"/>
                        <a:cs typeface="Arial Narrow"/>
                      </a:endParaRPr>
                    </a:p>
                  </a:txBody>
                  <a:tcPr marL="0" marR="0" marT="0" marB="0"/>
                </a:tc>
                <a:tc>
                  <a:txBody>
                    <a:bodyPr/>
                    <a:lstStyle/>
                    <a:p>
                      <a:pPr marL="24765" algn="ctr">
                        <a:lnSpc>
                          <a:spcPts val="1165"/>
                        </a:lnSpc>
                      </a:pPr>
                      <a:r>
                        <a:rPr sz="900" dirty="0">
                          <a:latin typeface="Arial Narrow"/>
                          <a:cs typeface="Arial Narrow"/>
                        </a:rPr>
                        <a:t>(O)</a:t>
                      </a:r>
                      <a:endParaRPr sz="900">
                        <a:latin typeface="Arial Narrow"/>
                        <a:cs typeface="Arial Narrow"/>
                      </a:endParaRPr>
                    </a:p>
                  </a:txBody>
                  <a:tcPr marL="0" marR="0" marT="0" marB="0"/>
                </a:tc>
                <a:extLst>
                  <a:ext uri="{0D108BD9-81ED-4DB2-BD59-A6C34878D82A}">
                    <a16:rowId xmlns:a16="http://schemas.microsoft.com/office/drawing/2014/main" val="10003"/>
                  </a:ext>
                </a:extLst>
              </a:tr>
              <a:tr h="135332">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80010">
                        <a:lnSpc>
                          <a:spcPts val="1110"/>
                        </a:lnSpc>
                      </a:pPr>
                      <a:r>
                        <a:rPr sz="900" b="1" i="1" u="heavy" spc="-5" dirty="0">
                          <a:uFill>
                            <a:solidFill>
                              <a:srgbClr val="000000"/>
                            </a:solidFill>
                          </a:uFill>
                          <a:latin typeface="ArialNarrow-BoldItalic"/>
                          <a:cs typeface="ArialNarrow-BoldItalic"/>
                        </a:rPr>
                        <a:t>CONSTRUCTION FROM </a:t>
                      </a:r>
                      <a:r>
                        <a:rPr sz="900" b="1" i="1" u="heavy" dirty="0">
                          <a:uFill>
                            <a:solidFill>
                              <a:srgbClr val="000000"/>
                            </a:solidFill>
                          </a:uFill>
                          <a:latin typeface="ArialNarrow-BoldItalic"/>
                          <a:cs typeface="ArialNarrow-BoldItalic"/>
                        </a:rPr>
                        <a:t>FY </a:t>
                      </a:r>
                      <a:r>
                        <a:rPr sz="900" b="1" i="1" u="heavy" spc="-5" dirty="0">
                          <a:uFill>
                            <a:solidFill>
                              <a:srgbClr val="000000"/>
                            </a:solidFill>
                          </a:uFill>
                          <a:latin typeface="ArialNarrow-BoldItalic"/>
                          <a:cs typeface="ArialNarrow-BoldItalic"/>
                        </a:rPr>
                        <a:t>20 </a:t>
                      </a:r>
                      <a:r>
                        <a:rPr sz="900" b="1" i="1" u="heavy" dirty="0">
                          <a:uFill>
                            <a:solidFill>
                              <a:srgbClr val="000000"/>
                            </a:solidFill>
                          </a:uFill>
                          <a:latin typeface="ArialNarrow-BoldItalic"/>
                          <a:cs typeface="ArialNarrow-BoldItalic"/>
                        </a:rPr>
                        <a:t>TO FY</a:t>
                      </a:r>
                      <a:r>
                        <a:rPr sz="900" b="1" i="1" u="heavy" spc="-35" dirty="0">
                          <a:uFill>
                            <a:solidFill>
                              <a:srgbClr val="000000"/>
                            </a:solidFill>
                          </a:uFill>
                          <a:latin typeface="ArialNarrow-BoldItalic"/>
                          <a:cs typeface="ArialNarrow-BoldItalic"/>
                        </a:rPr>
                        <a:t> </a:t>
                      </a:r>
                      <a:r>
                        <a:rPr sz="900" b="1" i="1" u="heavy" spc="-5" dirty="0">
                          <a:uFill>
                            <a:solidFill>
                              <a:srgbClr val="000000"/>
                            </a:solidFill>
                          </a:uFill>
                          <a:latin typeface="ArialNarrow-BoldItalic"/>
                          <a:cs typeface="ArialNarrow-BoldItalic"/>
                        </a:rPr>
                        <a:t>21.</a:t>
                      </a:r>
                      <a:endParaRPr sz="900">
                        <a:latin typeface="ArialNarrow-BoldItalic"/>
                        <a:cs typeface="ArialNarrow-BoldItalic"/>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R="49530" algn="r">
                        <a:lnSpc>
                          <a:spcPts val="1100"/>
                        </a:lnSpc>
                      </a:pPr>
                      <a:r>
                        <a:rPr sz="900" spc="-5" dirty="0">
                          <a:latin typeface="Arial Narrow"/>
                          <a:cs typeface="Arial Narrow"/>
                        </a:rPr>
                        <a:t>$</a:t>
                      </a:r>
                      <a:r>
                        <a:rPr sz="900" spc="-10" dirty="0">
                          <a:latin typeface="Arial Narrow"/>
                          <a:cs typeface="Arial Narrow"/>
                        </a:rPr>
                        <a:t>6</a:t>
                      </a:r>
                      <a:r>
                        <a:rPr sz="900" dirty="0">
                          <a:latin typeface="Arial Narrow"/>
                          <a:cs typeface="Arial Narrow"/>
                        </a:rPr>
                        <a:t>,1</a:t>
                      </a:r>
                      <a:r>
                        <a:rPr sz="900" spc="-5" dirty="0">
                          <a:latin typeface="Arial Narrow"/>
                          <a:cs typeface="Arial Narrow"/>
                        </a:rPr>
                        <a:t>7</a:t>
                      </a:r>
                      <a:r>
                        <a:rPr sz="900" dirty="0">
                          <a:latin typeface="Arial Narrow"/>
                          <a:cs typeface="Arial Narrow"/>
                        </a:rPr>
                        <a:t>6,</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a:lnSpc>
                          <a:spcPct val="100000"/>
                        </a:lnSpc>
                      </a:pPr>
                      <a:endParaRPr sz="700">
                        <a:latin typeface="Times New Roman"/>
                        <a:cs typeface="Times New Roman"/>
                      </a:endParaRPr>
                    </a:p>
                  </a:txBody>
                  <a:tcPr marL="0" marR="0" marT="0" marB="0"/>
                </a:tc>
                <a:extLst>
                  <a:ext uri="{0D108BD9-81ED-4DB2-BD59-A6C34878D82A}">
                    <a16:rowId xmlns:a16="http://schemas.microsoft.com/office/drawing/2014/main" val="10004"/>
                  </a:ext>
                </a:extLst>
              </a:tr>
            </a:tbl>
          </a:graphicData>
        </a:graphic>
      </p:graphicFrame>
      <p:graphicFrame>
        <p:nvGraphicFramePr>
          <p:cNvPr id="7" name="object 7"/>
          <p:cNvGraphicFramePr>
            <a:graphicFrameLocks noGrp="1"/>
          </p:cNvGraphicFramePr>
          <p:nvPr>
            <p:extLst>
              <p:ext uri="{D42A27DB-BD31-4B8C-83A1-F6EECF244321}">
                <p14:modId xmlns:p14="http://schemas.microsoft.com/office/powerpoint/2010/main" val="1275923771"/>
              </p:ext>
            </p:extLst>
          </p:nvPr>
        </p:nvGraphicFramePr>
        <p:xfrm>
          <a:off x="324350" y="3708840"/>
          <a:ext cx="7875783" cy="1005385"/>
        </p:xfrm>
        <a:graphic>
          <a:graphicData uri="http://schemas.openxmlformats.org/drawingml/2006/table">
            <a:tbl>
              <a:tblPr firstRow="1" bandRow="1">
                <a:tableStyleId>{2D5ABB26-0587-4C30-8999-92F81FD0307C}</a:tableStyleId>
              </a:tblPr>
              <a:tblGrid>
                <a:gridCol w="892940">
                  <a:extLst>
                    <a:ext uri="{9D8B030D-6E8A-4147-A177-3AD203B41FA5}">
                      <a16:colId xmlns:a16="http://schemas.microsoft.com/office/drawing/2014/main" val="20000"/>
                    </a:ext>
                  </a:extLst>
                </a:gridCol>
                <a:gridCol w="2082033">
                  <a:extLst>
                    <a:ext uri="{9D8B030D-6E8A-4147-A177-3AD203B41FA5}">
                      <a16:colId xmlns:a16="http://schemas.microsoft.com/office/drawing/2014/main" val="20001"/>
                    </a:ext>
                  </a:extLst>
                </a:gridCol>
                <a:gridCol w="2538300">
                  <a:extLst>
                    <a:ext uri="{9D8B030D-6E8A-4147-A177-3AD203B41FA5}">
                      <a16:colId xmlns:a16="http://schemas.microsoft.com/office/drawing/2014/main" val="20002"/>
                    </a:ext>
                  </a:extLst>
                </a:gridCol>
                <a:gridCol w="917572">
                  <a:extLst>
                    <a:ext uri="{9D8B030D-6E8A-4147-A177-3AD203B41FA5}">
                      <a16:colId xmlns:a16="http://schemas.microsoft.com/office/drawing/2014/main" val="20003"/>
                    </a:ext>
                  </a:extLst>
                </a:gridCol>
                <a:gridCol w="479780">
                  <a:extLst>
                    <a:ext uri="{9D8B030D-6E8A-4147-A177-3AD203B41FA5}">
                      <a16:colId xmlns:a16="http://schemas.microsoft.com/office/drawing/2014/main" val="20004"/>
                    </a:ext>
                  </a:extLst>
                </a:gridCol>
                <a:gridCol w="643252">
                  <a:extLst>
                    <a:ext uri="{9D8B030D-6E8A-4147-A177-3AD203B41FA5}">
                      <a16:colId xmlns:a16="http://schemas.microsoft.com/office/drawing/2014/main" val="20005"/>
                    </a:ext>
                  </a:extLst>
                </a:gridCol>
                <a:gridCol w="321906">
                  <a:extLst>
                    <a:ext uri="{9D8B030D-6E8A-4147-A177-3AD203B41FA5}">
                      <a16:colId xmlns:a16="http://schemas.microsoft.com/office/drawing/2014/main" val="20006"/>
                    </a:ext>
                  </a:extLst>
                </a:gridCol>
              </a:tblGrid>
              <a:tr h="131525">
                <a:tc>
                  <a:txBody>
                    <a:bodyPr/>
                    <a:lstStyle/>
                    <a:p>
                      <a:pPr marL="31750">
                        <a:lnSpc>
                          <a:spcPts val="1075"/>
                        </a:lnSpc>
                      </a:pPr>
                      <a:r>
                        <a:rPr sz="900" spc="-5" dirty="0">
                          <a:latin typeface="Arial Narrow"/>
                          <a:cs typeface="Arial Narrow"/>
                        </a:rPr>
                        <a:t>BR-0116</a:t>
                      </a:r>
                      <a:endParaRPr sz="900">
                        <a:latin typeface="Arial Narrow"/>
                        <a:cs typeface="Arial Narrow"/>
                      </a:endParaRPr>
                    </a:p>
                  </a:txBody>
                  <a:tcPr marL="0" marR="0" marT="0" marB="0"/>
                </a:tc>
                <a:tc>
                  <a:txBody>
                    <a:bodyPr/>
                    <a:lstStyle/>
                    <a:p>
                      <a:pPr marL="81915">
                        <a:lnSpc>
                          <a:spcPts val="1075"/>
                        </a:lnSpc>
                      </a:pPr>
                      <a:r>
                        <a:rPr sz="900" dirty="0">
                          <a:latin typeface="Arial Narrow"/>
                          <a:cs typeface="Arial Narrow"/>
                        </a:rPr>
                        <a:t>- </a:t>
                      </a:r>
                      <a:r>
                        <a:rPr sz="900" spc="-10" dirty="0">
                          <a:latin typeface="Arial Narrow"/>
                          <a:cs typeface="Arial Narrow"/>
                        </a:rPr>
                        <a:t>UPPER COASTAL PLAIN RURAL</a:t>
                      </a:r>
                      <a:r>
                        <a:rPr sz="900" spc="-140" dirty="0">
                          <a:latin typeface="Arial Narrow"/>
                          <a:cs typeface="Arial Narrow"/>
                        </a:rPr>
                        <a:t> </a:t>
                      </a:r>
                      <a:r>
                        <a:rPr sz="900" spc="-10" dirty="0">
                          <a:latin typeface="Arial Narrow"/>
                          <a:cs typeface="Arial Narrow"/>
                        </a:rPr>
                        <a:t>PLANNING</a:t>
                      </a:r>
                      <a:endParaRPr sz="900">
                        <a:latin typeface="Arial Narrow"/>
                        <a:cs typeface="Arial Narrow"/>
                      </a:endParaRPr>
                    </a:p>
                  </a:txBody>
                  <a:tcPr marL="0" marR="0" marT="0" marB="0"/>
                </a:tc>
                <a:tc>
                  <a:txBody>
                    <a:bodyPr/>
                    <a:lstStyle/>
                    <a:p>
                      <a:pPr marL="80010">
                        <a:lnSpc>
                          <a:spcPts val="1075"/>
                        </a:lnSpc>
                      </a:pPr>
                      <a:r>
                        <a:rPr sz="900" spc="-5" dirty="0">
                          <a:latin typeface="Arial Narrow"/>
                          <a:cs typeface="Arial Narrow"/>
                        </a:rPr>
                        <a:t>SR 1403 </a:t>
                      </a:r>
                      <a:r>
                        <a:rPr sz="900" spc="-10" dirty="0">
                          <a:latin typeface="Arial Narrow"/>
                          <a:cs typeface="Arial Narrow"/>
                        </a:rPr>
                        <a:t>(COOPER </a:t>
                      </a:r>
                      <a:r>
                        <a:rPr sz="900" spc="-5" dirty="0">
                          <a:latin typeface="Arial Narrow"/>
                          <a:cs typeface="Arial Narrow"/>
                        </a:rPr>
                        <a:t>ROAD), </a:t>
                      </a:r>
                      <a:r>
                        <a:rPr sz="900" spc="-10" dirty="0">
                          <a:latin typeface="Arial Narrow"/>
                          <a:cs typeface="Arial Narrow"/>
                        </a:rPr>
                        <a:t>REPLACE </a:t>
                      </a:r>
                      <a:r>
                        <a:rPr sz="900" spc="-5" dirty="0">
                          <a:latin typeface="Arial Narrow"/>
                          <a:cs typeface="Arial Narrow"/>
                        </a:rPr>
                        <a:t>BRIDGE</a:t>
                      </a:r>
                      <a:r>
                        <a:rPr sz="900" spc="-20" dirty="0">
                          <a:latin typeface="Arial Narrow"/>
                          <a:cs typeface="Arial Narrow"/>
                        </a:rPr>
                        <a:t> </a:t>
                      </a:r>
                      <a:r>
                        <a:rPr sz="900" spc="-5" dirty="0">
                          <a:latin typeface="Arial Narrow"/>
                          <a:cs typeface="Arial Narrow"/>
                        </a:rPr>
                        <a:t>630080</a:t>
                      </a:r>
                      <a:endParaRPr sz="900">
                        <a:latin typeface="Arial Narrow"/>
                        <a:cs typeface="Arial Narrow"/>
                      </a:endParaRPr>
                    </a:p>
                  </a:txBody>
                  <a:tcPr marL="0" marR="0" marT="0" marB="0"/>
                </a:tc>
                <a:tc>
                  <a:txBody>
                    <a:bodyPr/>
                    <a:lstStyle/>
                    <a:p>
                      <a:pPr marL="128905">
                        <a:lnSpc>
                          <a:spcPts val="1075"/>
                        </a:lnSpc>
                      </a:pPr>
                      <a:r>
                        <a:rPr sz="900" spc="-5" dirty="0">
                          <a:latin typeface="Arial Narrow"/>
                          <a:cs typeface="Arial Narrow"/>
                        </a:rPr>
                        <a:t>CONSTRUCTION</a:t>
                      </a:r>
                      <a:endParaRPr sz="900">
                        <a:latin typeface="Arial Narrow"/>
                        <a:cs typeface="Arial Narrow"/>
                      </a:endParaRPr>
                    </a:p>
                  </a:txBody>
                  <a:tcPr marL="0" marR="0" marT="0" marB="0"/>
                </a:tc>
                <a:tc>
                  <a:txBody>
                    <a:bodyPr/>
                    <a:lstStyle/>
                    <a:p>
                      <a:pPr marR="3810" algn="r">
                        <a:lnSpc>
                          <a:spcPts val="1075"/>
                        </a:lnSpc>
                      </a:pPr>
                      <a:r>
                        <a:rPr sz="900" dirty="0">
                          <a:latin typeface="Arial Narrow"/>
                          <a:cs typeface="Arial Narrow"/>
                        </a:rPr>
                        <a:t>FY </a:t>
                      </a:r>
                      <a:r>
                        <a:rPr sz="900" spc="-5" dirty="0">
                          <a:latin typeface="Arial Narrow"/>
                          <a:cs typeface="Arial Narrow"/>
                        </a:rPr>
                        <a:t>2021</a:t>
                      </a:r>
                      <a:r>
                        <a:rPr sz="900" spc="-10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8895" algn="r">
                        <a:lnSpc>
                          <a:spcPts val="1075"/>
                        </a:lnSpc>
                      </a:pPr>
                      <a:r>
                        <a:rPr sz="900" spc="-5" dirty="0">
                          <a:latin typeface="Arial Narrow"/>
                          <a:cs typeface="Arial Narrow"/>
                        </a:rPr>
                        <a:t>$</a:t>
                      </a:r>
                      <a:r>
                        <a:rPr sz="900" spc="-10" dirty="0">
                          <a:latin typeface="Arial Narrow"/>
                          <a:cs typeface="Arial Narrow"/>
                        </a:rPr>
                        <a:t>7</a:t>
                      </a:r>
                      <a:r>
                        <a:rPr sz="900" dirty="0">
                          <a:latin typeface="Arial Narrow"/>
                          <a:cs typeface="Arial Narrow"/>
                        </a:rPr>
                        <a:t>0</a:t>
                      </a:r>
                      <a:r>
                        <a:rPr sz="900" spc="-5" dirty="0">
                          <a:latin typeface="Arial Narrow"/>
                          <a:cs typeface="Arial Narrow"/>
                        </a:rPr>
                        <a:t>0</a:t>
                      </a:r>
                      <a:r>
                        <a:rPr sz="900" spc="-10" dirty="0">
                          <a:latin typeface="Arial Narrow"/>
                          <a:cs typeface="Arial Narrow"/>
                        </a:rPr>
                        <a:t>,</a:t>
                      </a:r>
                      <a:r>
                        <a:rPr sz="900" dirty="0">
                          <a:latin typeface="Arial Narrow"/>
                          <a:cs typeface="Arial Narrow"/>
                        </a:rPr>
                        <a:t>0</a:t>
                      </a:r>
                      <a:r>
                        <a:rPr sz="900" spc="-5" dirty="0">
                          <a:latin typeface="Arial Narrow"/>
                          <a:cs typeface="Arial Narrow"/>
                        </a:rPr>
                        <a:t>00</a:t>
                      </a:r>
                      <a:endParaRPr sz="900">
                        <a:latin typeface="Arial Narrow"/>
                        <a:cs typeface="Arial Narrow"/>
                      </a:endParaRPr>
                    </a:p>
                  </a:txBody>
                  <a:tcPr marL="0" marR="0" marT="0" marB="0"/>
                </a:tc>
                <a:tc>
                  <a:txBody>
                    <a:bodyPr/>
                    <a:lstStyle/>
                    <a:p>
                      <a:pPr marL="24765" algn="ctr">
                        <a:lnSpc>
                          <a:spcPts val="1075"/>
                        </a:lnSpc>
                      </a:pPr>
                      <a:r>
                        <a:rPr sz="900" spc="-5" dirty="0">
                          <a:latin typeface="Arial Narrow"/>
                          <a:cs typeface="Arial Narrow"/>
                        </a:rPr>
                        <a:t>(HFB)</a:t>
                      </a:r>
                      <a:endParaRPr sz="900">
                        <a:latin typeface="Arial Narrow"/>
                        <a:cs typeface="Arial Narrow"/>
                      </a:endParaRPr>
                    </a:p>
                  </a:txBody>
                  <a:tcPr marL="0" marR="0" marT="0" marB="0"/>
                </a:tc>
                <a:extLst>
                  <a:ext uri="{0D108BD9-81ED-4DB2-BD59-A6C34878D82A}">
                    <a16:rowId xmlns:a16="http://schemas.microsoft.com/office/drawing/2014/main" val="10000"/>
                  </a:ext>
                </a:extLst>
              </a:tr>
              <a:tr h="135369">
                <a:tc>
                  <a:txBody>
                    <a:bodyPr/>
                    <a:lstStyle/>
                    <a:p>
                      <a:pPr marL="31750">
                        <a:lnSpc>
                          <a:spcPts val="1110"/>
                        </a:lnSpc>
                      </a:pPr>
                      <a:r>
                        <a:rPr sz="900" spc="-5" dirty="0">
                          <a:latin typeface="Arial Narrow"/>
                          <a:cs typeface="Arial Narrow"/>
                        </a:rPr>
                        <a:t>NASH</a:t>
                      </a:r>
                      <a:endParaRPr sz="900">
                        <a:latin typeface="Arial Narrow"/>
                        <a:cs typeface="Arial Narrow"/>
                      </a:endParaRPr>
                    </a:p>
                  </a:txBody>
                  <a:tcPr marL="0" marR="0" marT="0" marB="0"/>
                </a:tc>
                <a:tc>
                  <a:txBody>
                    <a:bodyPr/>
                    <a:lstStyle/>
                    <a:p>
                      <a:pPr marL="159385">
                        <a:lnSpc>
                          <a:spcPts val="1110"/>
                        </a:lnSpc>
                      </a:pPr>
                      <a:r>
                        <a:rPr sz="900" spc="-5" dirty="0">
                          <a:latin typeface="Arial Narrow"/>
                          <a:cs typeface="Arial Narrow"/>
                        </a:rPr>
                        <a:t>ORGANIZATION</a:t>
                      </a:r>
                      <a:endParaRPr sz="900">
                        <a:latin typeface="Arial Narrow"/>
                        <a:cs typeface="Arial Narrow"/>
                      </a:endParaRPr>
                    </a:p>
                  </a:txBody>
                  <a:tcPr marL="0" marR="0" marT="0" marB="0"/>
                </a:tc>
                <a:tc>
                  <a:txBody>
                    <a:bodyPr/>
                    <a:lstStyle/>
                    <a:p>
                      <a:pPr marL="80010">
                        <a:lnSpc>
                          <a:spcPts val="1110"/>
                        </a:lnSpc>
                      </a:pPr>
                      <a:r>
                        <a:rPr sz="900" spc="-10" dirty="0">
                          <a:latin typeface="Arial Narrow"/>
                          <a:cs typeface="Arial Narrow"/>
                        </a:rPr>
                        <a:t>OVER GIDEON SWAMP </a:t>
                      </a:r>
                      <a:r>
                        <a:rPr sz="900" spc="-5" dirty="0">
                          <a:latin typeface="Arial Narrow"/>
                          <a:cs typeface="Arial Narrow"/>
                        </a:rPr>
                        <a:t>ON SR 1403 (COOPER</a:t>
                      </a:r>
                      <a:r>
                        <a:rPr sz="900" spc="-15" dirty="0">
                          <a:latin typeface="Arial Narrow"/>
                          <a:cs typeface="Arial Narrow"/>
                        </a:rPr>
                        <a:t> </a:t>
                      </a:r>
                      <a:r>
                        <a:rPr sz="900" spc="-5" dirty="0">
                          <a:latin typeface="Arial Narrow"/>
                          <a:cs typeface="Arial Narrow"/>
                        </a:rPr>
                        <a:t>ROAD).</a:t>
                      </a:r>
                      <a:endParaRPr sz="900">
                        <a:latin typeface="Arial Narrow"/>
                        <a:cs typeface="Arial Narrow"/>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R="3810" algn="r">
                        <a:lnSpc>
                          <a:spcPts val="1110"/>
                        </a:lnSpc>
                      </a:pPr>
                      <a:r>
                        <a:rPr sz="900" dirty="0">
                          <a:latin typeface="Arial Narrow"/>
                          <a:cs typeface="Arial Narrow"/>
                        </a:rPr>
                        <a:t>FY </a:t>
                      </a:r>
                      <a:r>
                        <a:rPr sz="900" spc="-5" dirty="0">
                          <a:latin typeface="Arial Narrow"/>
                          <a:cs typeface="Arial Narrow"/>
                        </a:rPr>
                        <a:t>2022</a:t>
                      </a:r>
                      <a:r>
                        <a:rPr sz="900" spc="-10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8895" algn="r">
                        <a:lnSpc>
                          <a:spcPts val="1110"/>
                        </a:lnSpc>
                        <a:tabLst>
                          <a:tab pos="227329" algn="l"/>
                        </a:tabLst>
                      </a:pPr>
                      <a:r>
                        <a:rPr sz="900" u="sng" dirty="0">
                          <a:uFill>
                            <a:solidFill>
                              <a:srgbClr val="000000"/>
                            </a:solidFill>
                          </a:uFill>
                          <a:latin typeface="Arial Narrow"/>
                          <a:cs typeface="Arial Narrow"/>
                        </a:rPr>
                        <a:t> 	</a:t>
                      </a:r>
                      <a:r>
                        <a:rPr sz="900" u="sng" spc="-5" dirty="0">
                          <a:uFill>
                            <a:solidFill>
                              <a:srgbClr val="000000"/>
                            </a:solidFill>
                          </a:uFill>
                          <a:latin typeface="Arial Narrow"/>
                          <a:cs typeface="Arial Narrow"/>
                        </a:rPr>
                        <a:t>$</a:t>
                      </a:r>
                      <a:r>
                        <a:rPr sz="900" u="sng" spc="-10" dirty="0">
                          <a:uFill>
                            <a:solidFill>
                              <a:srgbClr val="000000"/>
                            </a:solidFill>
                          </a:uFill>
                          <a:latin typeface="Arial Narrow"/>
                          <a:cs typeface="Arial Narrow"/>
                        </a:rPr>
                        <a:t>7</a:t>
                      </a:r>
                      <a:r>
                        <a:rPr sz="900" u="sng" dirty="0">
                          <a:uFill>
                            <a:solidFill>
                              <a:srgbClr val="000000"/>
                            </a:solidFill>
                          </a:uFill>
                          <a:latin typeface="Arial Narrow"/>
                          <a:cs typeface="Arial Narrow"/>
                        </a:rPr>
                        <a:t>0</a:t>
                      </a:r>
                      <a:r>
                        <a:rPr sz="900" u="sng" spc="-5" dirty="0">
                          <a:uFill>
                            <a:solidFill>
                              <a:srgbClr val="000000"/>
                            </a:solidFill>
                          </a:uFill>
                          <a:latin typeface="Arial Narrow"/>
                          <a:cs typeface="Arial Narrow"/>
                        </a:rPr>
                        <a:t>0</a:t>
                      </a:r>
                      <a:r>
                        <a:rPr sz="900" u="sng" spc="-10" dirty="0">
                          <a:uFill>
                            <a:solidFill>
                              <a:srgbClr val="000000"/>
                            </a:solidFill>
                          </a:uFill>
                          <a:latin typeface="Arial Narrow"/>
                          <a:cs typeface="Arial Narrow"/>
                        </a:rPr>
                        <a:t>,</a:t>
                      </a:r>
                      <a:r>
                        <a:rPr sz="900" u="sng" dirty="0">
                          <a:uFill>
                            <a:solidFill>
                              <a:srgbClr val="000000"/>
                            </a:solidFill>
                          </a:uFill>
                          <a:latin typeface="Arial Narrow"/>
                          <a:cs typeface="Arial Narrow"/>
                        </a:rPr>
                        <a:t>0</a:t>
                      </a:r>
                      <a:r>
                        <a:rPr sz="900" u="sng" spc="-5" dirty="0">
                          <a:uFill>
                            <a:solidFill>
                              <a:srgbClr val="000000"/>
                            </a:solidFill>
                          </a:uFill>
                          <a:latin typeface="Arial Narrow"/>
                          <a:cs typeface="Arial Narrow"/>
                        </a:rPr>
                        <a:t>00</a:t>
                      </a:r>
                      <a:endParaRPr sz="900">
                        <a:latin typeface="Arial Narrow"/>
                        <a:cs typeface="Arial Narrow"/>
                      </a:endParaRPr>
                    </a:p>
                  </a:txBody>
                  <a:tcPr marL="0" marR="0" marT="0" marB="0"/>
                </a:tc>
                <a:tc>
                  <a:txBody>
                    <a:bodyPr/>
                    <a:lstStyle/>
                    <a:p>
                      <a:pPr marL="24765" algn="ctr">
                        <a:lnSpc>
                          <a:spcPts val="1110"/>
                        </a:lnSpc>
                      </a:pPr>
                      <a:r>
                        <a:rPr sz="900" spc="-5" dirty="0">
                          <a:latin typeface="Arial Narrow"/>
                          <a:cs typeface="Arial Narrow"/>
                        </a:rPr>
                        <a:t>(HFB)</a:t>
                      </a:r>
                      <a:endParaRPr sz="900">
                        <a:latin typeface="Arial Narrow"/>
                        <a:cs typeface="Arial Narrow"/>
                      </a:endParaRPr>
                    </a:p>
                  </a:txBody>
                  <a:tcPr marL="0" marR="0" marT="0" marB="0"/>
                </a:tc>
                <a:extLst>
                  <a:ext uri="{0D108BD9-81ED-4DB2-BD59-A6C34878D82A}">
                    <a16:rowId xmlns:a16="http://schemas.microsoft.com/office/drawing/2014/main" val="10001"/>
                  </a:ext>
                </a:extLst>
              </a:tr>
              <a:tr h="288316">
                <a:tc>
                  <a:txBody>
                    <a:bodyPr/>
                    <a:lstStyle/>
                    <a:p>
                      <a:pPr marL="31750">
                        <a:lnSpc>
                          <a:spcPts val="1160"/>
                        </a:lnSpc>
                      </a:pPr>
                      <a:r>
                        <a:rPr sz="900" b="1" spc="-5" dirty="0">
                          <a:latin typeface="Arial Narrow"/>
                          <a:cs typeface="Arial Narrow"/>
                        </a:rPr>
                        <a:t>PROJ.CATEGORY</a:t>
                      </a:r>
                      <a:endParaRPr sz="900">
                        <a:latin typeface="Arial Narrow"/>
                        <a:cs typeface="Arial Narrow"/>
                      </a:endParaRPr>
                    </a:p>
                    <a:p>
                      <a:pPr marL="31750">
                        <a:lnSpc>
                          <a:spcPct val="100000"/>
                        </a:lnSpc>
                        <a:spcBef>
                          <a:spcPts val="10"/>
                        </a:spcBef>
                      </a:pPr>
                      <a:r>
                        <a:rPr sz="900" spc="-5" dirty="0">
                          <a:latin typeface="Arial Narrow"/>
                          <a:cs typeface="Arial Narrow"/>
                        </a:rPr>
                        <a:t>DIVISION</a:t>
                      </a:r>
                      <a:endParaRPr sz="900">
                        <a:latin typeface="Arial Narrow"/>
                        <a:cs typeface="Arial Narrow"/>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marL="80010" marR="666750">
                        <a:lnSpc>
                          <a:spcPts val="1170"/>
                        </a:lnSpc>
                        <a:spcBef>
                          <a:spcPts val="175"/>
                        </a:spcBef>
                      </a:pPr>
                      <a:r>
                        <a:rPr sz="900" b="1" i="1" u="heavy" dirty="0">
                          <a:uFill>
                            <a:solidFill>
                              <a:srgbClr val="000000"/>
                            </a:solidFill>
                          </a:uFill>
                          <a:latin typeface="ArialNarrow-BoldItalic"/>
                          <a:cs typeface="ArialNarrow-BoldItalic"/>
                        </a:rPr>
                        <a:t>TO </a:t>
                      </a:r>
                      <a:r>
                        <a:rPr sz="900" b="1" i="1" u="heavy" spc="-5" dirty="0">
                          <a:uFill>
                            <a:solidFill>
                              <a:srgbClr val="000000"/>
                            </a:solidFill>
                          </a:uFill>
                          <a:latin typeface="ArialNarrow-BoldItalic"/>
                          <a:cs typeface="ArialNarrow-BoldItalic"/>
                        </a:rPr>
                        <a:t>ASSIST </a:t>
                      </a:r>
                      <a:r>
                        <a:rPr sz="900" b="1" i="1" u="heavy" dirty="0">
                          <a:uFill>
                            <a:solidFill>
                              <a:srgbClr val="000000"/>
                            </a:solidFill>
                          </a:uFill>
                          <a:latin typeface="ArialNarrow-BoldItalic"/>
                          <a:cs typeface="ArialNarrow-BoldItalic"/>
                        </a:rPr>
                        <a:t>IN </a:t>
                      </a:r>
                      <a:r>
                        <a:rPr sz="900" b="1" i="1" u="heavy" spc="-5" dirty="0">
                          <a:uFill>
                            <a:solidFill>
                              <a:srgbClr val="000000"/>
                            </a:solidFill>
                          </a:uFill>
                          <a:latin typeface="ArialNarrow-BoldItalic"/>
                          <a:cs typeface="ArialNarrow-BoldItalic"/>
                        </a:rPr>
                        <a:t>BALANCING FUNDS,</a:t>
                      </a:r>
                      <a:r>
                        <a:rPr sz="900" b="1" i="1" u="heavy" spc="-80" dirty="0">
                          <a:uFill>
                            <a:solidFill>
                              <a:srgbClr val="000000"/>
                            </a:solidFill>
                          </a:uFill>
                          <a:latin typeface="ArialNarrow-BoldItalic"/>
                          <a:cs typeface="ArialNarrow-BoldItalic"/>
                        </a:rPr>
                        <a:t> </a:t>
                      </a:r>
                      <a:r>
                        <a:rPr sz="900" b="1" i="1" u="heavy" spc="-5" dirty="0">
                          <a:uFill>
                            <a:solidFill>
                              <a:srgbClr val="000000"/>
                            </a:solidFill>
                          </a:uFill>
                          <a:latin typeface="ArialNarrow-BoldItalic"/>
                          <a:cs typeface="ArialNarrow-BoldItalic"/>
                        </a:rPr>
                        <a:t>DELAY </a:t>
                      </a:r>
                      <a:r>
                        <a:rPr sz="900" b="1" i="1" spc="-5" dirty="0">
                          <a:latin typeface="ArialNarrow-BoldItalic"/>
                          <a:cs typeface="ArialNarrow-BoldItalic"/>
                        </a:rPr>
                        <a:t> </a:t>
                      </a:r>
                      <a:r>
                        <a:rPr sz="900" b="1" i="1" u="heavy" spc="-5" dirty="0">
                          <a:uFill>
                            <a:solidFill>
                              <a:srgbClr val="000000"/>
                            </a:solidFill>
                          </a:uFill>
                          <a:latin typeface="ArialNarrow-BoldItalic"/>
                          <a:cs typeface="ArialNarrow-BoldItalic"/>
                        </a:rPr>
                        <a:t>CONSTRUCTION FROM </a:t>
                      </a:r>
                      <a:r>
                        <a:rPr sz="900" b="1" i="1" u="heavy" dirty="0">
                          <a:uFill>
                            <a:solidFill>
                              <a:srgbClr val="000000"/>
                            </a:solidFill>
                          </a:uFill>
                          <a:latin typeface="ArialNarrow-BoldItalic"/>
                          <a:cs typeface="ArialNarrow-BoldItalic"/>
                        </a:rPr>
                        <a:t>FY </a:t>
                      </a:r>
                      <a:r>
                        <a:rPr sz="900" b="1" i="1" u="heavy" spc="-5" dirty="0">
                          <a:uFill>
                            <a:solidFill>
                              <a:srgbClr val="000000"/>
                            </a:solidFill>
                          </a:uFill>
                          <a:latin typeface="ArialNarrow-BoldItalic"/>
                          <a:cs typeface="ArialNarrow-BoldItalic"/>
                        </a:rPr>
                        <a:t>20 </a:t>
                      </a:r>
                      <a:r>
                        <a:rPr sz="900" b="1" i="1" u="heavy" dirty="0">
                          <a:uFill>
                            <a:solidFill>
                              <a:srgbClr val="000000"/>
                            </a:solidFill>
                          </a:uFill>
                          <a:latin typeface="ArialNarrow-BoldItalic"/>
                          <a:cs typeface="ArialNarrow-BoldItalic"/>
                        </a:rPr>
                        <a:t>TO FY</a:t>
                      </a:r>
                      <a:r>
                        <a:rPr sz="900" b="1" i="1" u="heavy" spc="-65" dirty="0">
                          <a:uFill>
                            <a:solidFill>
                              <a:srgbClr val="000000"/>
                            </a:solidFill>
                          </a:uFill>
                          <a:latin typeface="ArialNarrow-BoldItalic"/>
                          <a:cs typeface="ArialNarrow-BoldItalic"/>
                        </a:rPr>
                        <a:t> </a:t>
                      </a:r>
                      <a:r>
                        <a:rPr sz="900" b="1" i="1" u="heavy" spc="-5" dirty="0">
                          <a:uFill>
                            <a:solidFill>
                              <a:srgbClr val="000000"/>
                            </a:solidFill>
                          </a:uFill>
                          <a:latin typeface="ArialNarrow-BoldItalic"/>
                          <a:cs typeface="ArialNarrow-BoldItalic"/>
                        </a:rPr>
                        <a:t>21.</a:t>
                      </a:r>
                      <a:endParaRPr sz="900" dirty="0">
                        <a:latin typeface="ArialNarrow-BoldItalic"/>
                        <a:cs typeface="ArialNarrow-BoldItalic"/>
                      </a:endParaRPr>
                    </a:p>
                  </a:txBody>
                  <a:tcPr marL="0" marR="0" marT="19594" marB="0"/>
                </a:tc>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marR="49530" algn="r">
                        <a:lnSpc>
                          <a:spcPts val="1165"/>
                        </a:lnSpc>
                      </a:pPr>
                      <a:r>
                        <a:rPr sz="900" spc="-5" dirty="0">
                          <a:latin typeface="Arial Narrow"/>
                          <a:cs typeface="Arial Narrow"/>
                        </a:rPr>
                        <a:t>$</a:t>
                      </a:r>
                      <a:r>
                        <a:rPr sz="900" spc="-10" dirty="0">
                          <a:latin typeface="Arial Narrow"/>
                          <a:cs typeface="Arial Narrow"/>
                        </a:rPr>
                        <a:t>1</a:t>
                      </a:r>
                      <a:r>
                        <a:rPr sz="900" dirty="0">
                          <a:latin typeface="Arial Narrow"/>
                          <a:cs typeface="Arial Narrow"/>
                        </a:rPr>
                        <a:t>,4</a:t>
                      </a:r>
                      <a:r>
                        <a:rPr sz="900" spc="-5" dirty="0">
                          <a:latin typeface="Arial Narrow"/>
                          <a:cs typeface="Arial Narrow"/>
                        </a:rPr>
                        <a:t>0</a:t>
                      </a:r>
                      <a:r>
                        <a:rPr sz="900" dirty="0">
                          <a:latin typeface="Arial Narrow"/>
                          <a:cs typeface="Arial Narrow"/>
                        </a:rPr>
                        <a:t>0,</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a:lnSpc>
                          <a:spcPct val="100000"/>
                        </a:lnSpc>
                      </a:pPr>
                      <a:endParaRPr sz="900" dirty="0">
                        <a:latin typeface="Times New Roman"/>
                        <a:cs typeface="Times New Roman"/>
                      </a:endParaRPr>
                    </a:p>
                  </a:txBody>
                  <a:tcPr marL="0" marR="0" marT="0" marB="0"/>
                </a:tc>
                <a:extLst>
                  <a:ext uri="{0D108BD9-81ED-4DB2-BD59-A6C34878D82A}">
                    <a16:rowId xmlns:a16="http://schemas.microsoft.com/office/drawing/2014/main" val="10002"/>
                  </a:ext>
                </a:extLst>
              </a:tr>
            </a:tbl>
          </a:graphicData>
        </a:graphic>
      </p:graphicFrame>
      <p:graphicFrame>
        <p:nvGraphicFramePr>
          <p:cNvPr id="8" name="object 8"/>
          <p:cNvGraphicFramePr>
            <a:graphicFrameLocks noGrp="1"/>
          </p:cNvGraphicFramePr>
          <p:nvPr/>
        </p:nvGraphicFramePr>
        <p:xfrm>
          <a:off x="324351" y="4798308"/>
          <a:ext cx="7752057" cy="938093"/>
        </p:xfrm>
        <a:graphic>
          <a:graphicData uri="http://schemas.openxmlformats.org/drawingml/2006/table">
            <a:tbl>
              <a:tblPr firstRow="1" bandRow="1">
                <a:tableStyleId>{2D5ABB26-0587-4C30-8999-92F81FD0307C}</a:tableStyleId>
              </a:tblPr>
              <a:tblGrid>
                <a:gridCol w="892940">
                  <a:extLst>
                    <a:ext uri="{9D8B030D-6E8A-4147-A177-3AD203B41FA5}">
                      <a16:colId xmlns:a16="http://schemas.microsoft.com/office/drawing/2014/main" val="20000"/>
                    </a:ext>
                  </a:extLst>
                </a:gridCol>
                <a:gridCol w="2082033">
                  <a:extLst>
                    <a:ext uri="{9D8B030D-6E8A-4147-A177-3AD203B41FA5}">
                      <a16:colId xmlns:a16="http://schemas.microsoft.com/office/drawing/2014/main" val="20001"/>
                    </a:ext>
                  </a:extLst>
                </a:gridCol>
                <a:gridCol w="2554535">
                  <a:extLst>
                    <a:ext uri="{9D8B030D-6E8A-4147-A177-3AD203B41FA5}">
                      <a16:colId xmlns:a16="http://schemas.microsoft.com/office/drawing/2014/main" val="20002"/>
                    </a:ext>
                  </a:extLst>
                </a:gridCol>
                <a:gridCol w="901896">
                  <a:extLst>
                    <a:ext uri="{9D8B030D-6E8A-4147-A177-3AD203B41FA5}">
                      <a16:colId xmlns:a16="http://schemas.microsoft.com/office/drawing/2014/main" val="20003"/>
                    </a:ext>
                  </a:extLst>
                </a:gridCol>
                <a:gridCol w="480339">
                  <a:extLst>
                    <a:ext uri="{9D8B030D-6E8A-4147-A177-3AD203B41FA5}">
                      <a16:colId xmlns:a16="http://schemas.microsoft.com/office/drawing/2014/main" val="20004"/>
                    </a:ext>
                  </a:extLst>
                </a:gridCol>
                <a:gridCol w="643812">
                  <a:extLst>
                    <a:ext uri="{9D8B030D-6E8A-4147-A177-3AD203B41FA5}">
                      <a16:colId xmlns:a16="http://schemas.microsoft.com/office/drawing/2014/main" val="20005"/>
                    </a:ext>
                  </a:extLst>
                </a:gridCol>
                <a:gridCol w="196502">
                  <a:extLst>
                    <a:ext uri="{9D8B030D-6E8A-4147-A177-3AD203B41FA5}">
                      <a16:colId xmlns:a16="http://schemas.microsoft.com/office/drawing/2014/main" val="20006"/>
                    </a:ext>
                  </a:extLst>
                </a:gridCol>
              </a:tblGrid>
              <a:tr h="131693">
                <a:tc>
                  <a:txBody>
                    <a:bodyPr/>
                    <a:lstStyle/>
                    <a:p>
                      <a:pPr marL="31750">
                        <a:lnSpc>
                          <a:spcPts val="1075"/>
                        </a:lnSpc>
                      </a:pPr>
                      <a:r>
                        <a:rPr sz="900" spc="-5" dirty="0">
                          <a:latin typeface="Arial Narrow"/>
                          <a:cs typeface="Arial Narrow"/>
                        </a:rPr>
                        <a:t>I-5986B</a:t>
                      </a:r>
                      <a:endParaRPr sz="900">
                        <a:latin typeface="Arial Narrow"/>
                        <a:cs typeface="Arial Narrow"/>
                      </a:endParaRPr>
                    </a:p>
                  </a:txBody>
                  <a:tcPr marL="0" marR="0" marT="0" marB="0"/>
                </a:tc>
                <a:tc>
                  <a:txBody>
                    <a:bodyPr/>
                    <a:lstStyle/>
                    <a:p>
                      <a:pPr marL="81915">
                        <a:lnSpc>
                          <a:spcPts val="1075"/>
                        </a:lnSpc>
                      </a:pPr>
                      <a:r>
                        <a:rPr sz="900" dirty="0">
                          <a:latin typeface="Arial Narrow"/>
                          <a:cs typeface="Arial Narrow"/>
                        </a:rPr>
                        <a:t>- </a:t>
                      </a:r>
                      <a:r>
                        <a:rPr sz="900" spc="-10" dirty="0">
                          <a:latin typeface="Arial Narrow"/>
                          <a:cs typeface="Arial Narrow"/>
                        </a:rPr>
                        <a:t>UPPER COASTAL PLAIN RURAL</a:t>
                      </a:r>
                      <a:r>
                        <a:rPr sz="900" spc="-140" dirty="0">
                          <a:latin typeface="Arial Narrow"/>
                          <a:cs typeface="Arial Narrow"/>
                        </a:rPr>
                        <a:t> </a:t>
                      </a:r>
                      <a:r>
                        <a:rPr sz="900" spc="-10" dirty="0">
                          <a:latin typeface="Arial Narrow"/>
                          <a:cs typeface="Arial Narrow"/>
                        </a:rPr>
                        <a:t>PLANNING</a:t>
                      </a:r>
                      <a:endParaRPr sz="900">
                        <a:latin typeface="Arial Narrow"/>
                        <a:cs typeface="Arial Narrow"/>
                      </a:endParaRPr>
                    </a:p>
                  </a:txBody>
                  <a:tcPr marL="0" marR="0" marT="0" marB="0"/>
                </a:tc>
                <a:tc>
                  <a:txBody>
                    <a:bodyPr/>
                    <a:lstStyle/>
                    <a:p>
                      <a:pPr marL="80010">
                        <a:lnSpc>
                          <a:spcPts val="1075"/>
                        </a:lnSpc>
                      </a:pPr>
                      <a:r>
                        <a:rPr sz="900" spc="-5" dirty="0">
                          <a:latin typeface="Arial Narrow"/>
                          <a:cs typeface="Arial Narrow"/>
                        </a:rPr>
                        <a:t>I-95, SR 1002 (LONG BRANCH </a:t>
                      </a:r>
                      <a:r>
                        <a:rPr sz="900" spc="-10" dirty="0">
                          <a:latin typeface="Arial Narrow"/>
                          <a:cs typeface="Arial Narrow"/>
                        </a:rPr>
                        <a:t>ROAD </a:t>
                      </a:r>
                      <a:r>
                        <a:rPr sz="900" dirty="0">
                          <a:latin typeface="Arial Narrow"/>
                          <a:cs typeface="Arial Narrow"/>
                        </a:rPr>
                        <a:t>- </a:t>
                      </a:r>
                      <a:r>
                        <a:rPr sz="900" spc="-5" dirty="0">
                          <a:latin typeface="Arial Narrow"/>
                          <a:cs typeface="Arial Narrow"/>
                        </a:rPr>
                        <a:t>EXIT 71) </a:t>
                      </a:r>
                      <a:r>
                        <a:rPr sz="900" dirty="0">
                          <a:latin typeface="Arial Narrow"/>
                          <a:cs typeface="Arial Narrow"/>
                        </a:rPr>
                        <a:t>TO</a:t>
                      </a:r>
                      <a:r>
                        <a:rPr sz="900" spc="-15" dirty="0">
                          <a:latin typeface="Arial Narrow"/>
                          <a:cs typeface="Arial Narrow"/>
                        </a:rPr>
                        <a:t> </a:t>
                      </a:r>
                      <a:r>
                        <a:rPr sz="900" spc="-5" dirty="0">
                          <a:latin typeface="Arial Narrow"/>
                          <a:cs typeface="Arial Narrow"/>
                        </a:rPr>
                        <a:t>I-40</a:t>
                      </a:r>
                      <a:endParaRPr sz="900">
                        <a:latin typeface="Arial Narrow"/>
                        <a:cs typeface="Arial Narrow"/>
                      </a:endParaRPr>
                    </a:p>
                  </a:txBody>
                  <a:tcPr marL="0" marR="0" marT="0" marB="0"/>
                </a:tc>
                <a:tc>
                  <a:txBody>
                    <a:bodyPr/>
                    <a:lstStyle/>
                    <a:p>
                      <a:pPr marL="110489">
                        <a:lnSpc>
                          <a:spcPts val="1075"/>
                        </a:lnSpc>
                      </a:pPr>
                      <a:r>
                        <a:rPr sz="900" spc="-5" dirty="0">
                          <a:latin typeface="Arial Narrow"/>
                          <a:cs typeface="Arial Narrow"/>
                        </a:rPr>
                        <a:t>RIGHT-OF-WAY</a:t>
                      </a:r>
                      <a:endParaRPr sz="900">
                        <a:latin typeface="Arial Narrow"/>
                        <a:cs typeface="Arial Narrow"/>
                      </a:endParaRPr>
                    </a:p>
                  </a:txBody>
                  <a:tcPr marL="0" marR="0" marT="0" marB="0"/>
                </a:tc>
                <a:tc>
                  <a:txBody>
                    <a:bodyPr/>
                    <a:lstStyle/>
                    <a:p>
                      <a:pPr marR="3810" algn="r">
                        <a:lnSpc>
                          <a:spcPts val="1075"/>
                        </a:lnSpc>
                      </a:pPr>
                      <a:r>
                        <a:rPr sz="900" dirty="0">
                          <a:latin typeface="Arial Narrow"/>
                          <a:cs typeface="Arial Narrow"/>
                        </a:rPr>
                        <a:t>FY </a:t>
                      </a:r>
                      <a:r>
                        <a:rPr sz="900" spc="-5" dirty="0">
                          <a:latin typeface="Arial Narrow"/>
                          <a:cs typeface="Arial Narrow"/>
                        </a:rPr>
                        <a:t>2020</a:t>
                      </a:r>
                      <a:r>
                        <a:rPr sz="900" spc="-10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075"/>
                        </a:lnSpc>
                      </a:pPr>
                      <a:r>
                        <a:rPr sz="900" spc="-5" dirty="0">
                          <a:latin typeface="Arial Narrow"/>
                          <a:cs typeface="Arial Narrow"/>
                        </a:rPr>
                        <a:t>$</a:t>
                      </a:r>
                      <a:r>
                        <a:rPr sz="900" spc="-10" dirty="0">
                          <a:latin typeface="Arial Narrow"/>
                          <a:cs typeface="Arial Narrow"/>
                        </a:rPr>
                        <a:t>2</a:t>
                      </a:r>
                      <a:r>
                        <a:rPr sz="900" dirty="0">
                          <a:latin typeface="Arial Narrow"/>
                          <a:cs typeface="Arial Narrow"/>
                        </a:rPr>
                        <a:t>,1</a:t>
                      </a:r>
                      <a:r>
                        <a:rPr sz="900" spc="-5" dirty="0">
                          <a:latin typeface="Arial Narrow"/>
                          <a:cs typeface="Arial Narrow"/>
                        </a:rPr>
                        <a:t>0</a:t>
                      </a:r>
                      <a:r>
                        <a:rPr sz="900" dirty="0">
                          <a:latin typeface="Arial Narrow"/>
                          <a:cs typeface="Arial Narrow"/>
                        </a:rPr>
                        <a:t>5,</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marR="24130" algn="r">
                        <a:lnSpc>
                          <a:spcPts val="107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00"/>
                  </a:ext>
                </a:extLst>
              </a:tr>
              <a:tr h="135621">
                <a:tc>
                  <a:txBody>
                    <a:bodyPr/>
                    <a:lstStyle/>
                    <a:p>
                      <a:pPr marL="31750">
                        <a:lnSpc>
                          <a:spcPts val="1110"/>
                        </a:lnSpc>
                      </a:pPr>
                      <a:r>
                        <a:rPr sz="900" spc="-5" dirty="0">
                          <a:latin typeface="Arial Narrow"/>
                          <a:cs typeface="Arial Narrow"/>
                        </a:rPr>
                        <a:t>HARNETT</a:t>
                      </a:r>
                      <a:endParaRPr sz="900">
                        <a:latin typeface="Arial Narrow"/>
                        <a:cs typeface="Arial Narrow"/>
                      </a:endParaRPr>
                    </a:p>
                  </a:txBody>
                  <a:tcPr marL="0" marR="0" marT="0" marB="0"/>
                </a:tc>
                <a:tc>
                  <a:txBody>
                    <a:bodyPr/>
                    <a:lstStyle/>
                    <a:p>
                      <a:pPr marL="159385">
                        <a:lnSpc>
                          <a:spcPts val="1110"/>
                        </a:lnSpc>
                      </a:pPr>
                      <a:r>
                        <a:rPr sz="900" spc="-5" dirty="0">
                          <a:latin typeface="Arial Narrow"/>
                          <a:cs typeface="Arial Narrow"/>
                        </a:rPr>
                        <a:t>ORGANIZATION</a:t>
                      </a:r>
                      <a:endParaRPr sz="900">
                        <a:latin typeface="Arial Narrow"/>
                        <a:cs typeface="Arial Narrow"/>
                      </a:endParaRPr>
                    </a:p>
                  </a:txBody>
                  <a:tcPr marL="0" marR="0" marT="0" marB="0"/>
                </a:tc>
                <a:tc>
                  <a:txBody>
                    <a:bodyPr/>
                    <a:lstStyle/>
                    <a:p>
                      <a:pPr marL="80010">
                        <a:lnSpc>
                          <a:spcPts val="1110"/>
                        </a:lnSpc>
                      </a:pPr>
                      <a:r>
                        <a:rPr sz="900" spc="-5" dirty="0">
                          <a:latin typeface="Arial Narrow"/>
                          <a:cs typeface="Arial Narrow"/>
                        </a:rPr>
                        <a:t>(EXIT 81). WIDEN </a:t>
                      </a:r>
                      <a:r>
                        <a:rPr sz="900" dirty="0">
                          <a:latin typeface="Arial Narrow"/>
                          <a:cs typeface="Arial Narrow"/>
                        </a:rPr>
                        <a:t>TO </a:t>
                      </a:r>
                      <a:r>
                        <a:rPr sz="900" spc="-5" dirty="0">
                          <a:latin typeface="Arial Narrow"/>
                          <a:cs typeface="Arial Narrow"/>
                        </a:rPr>
                        <a:t>EIGHT </a:t>
                      </a:r>
                      <a:r>
                        <a:rPr sz="900" spc="-10" dirty="0">
                          <a:latin typeface="Arial Narrow"/>
                          <a:cs typeface="Arial Narrow"/>
                        </a:rPr>
                        <a:t>LANES.</a:t>
                      </a:r>
                      <a:endParaRPr sz="900">
                        <a:latin typeface="Arial Narrow"/>
                        <a:cs typeface="Arial Narrow"/>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R="4445" algn="r">
                        <a:lnSpc>
                          <a:spcPts val="1110"/>
                        </a:lnSpc>
                      </a:pPr>
                      <a:r>
                        <a:rPr sz="900" dirty="0">
                          <a:latin typeface="Arial Narrow"/>
                          <a:cs typeface="Arial Narrow"/>
                        </a:rPr>
                        <a:t>FY </a:t>
                      </a:r>
                      <a:r>
                        <a:rPr sz="900" spc="-5" dirty="0">
                          <a:latin typeface="Arial Narrow"/>
                          <a:cs typeface="Arial Narrow"/>
                        </a:rPr>
                        <a:t>2021</a:t>
                      </a:r>
                      <a:r>
                        <a:rPr sz="900" spc="-100"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110"/>
                        </a:lnSpc>
                      </a:pPr>
                      <a:r>
                        <a:rPr sz="900" spc="-5" dirty="0">
                          <a:latin typeface="Arial Narrow"/>
                          <a:cs typeface="Arial Narrow"/>
                        </a:rPr>
                        <a:t>$3</a:t>
                      </a:r>
                      <a:r>
                        <a:rPr sz="900" dirty="0">
                          <a:latin typeface="Arial Narrow"/>
                          <a:cs typeface="Arial Narrow"/>
                        </a:rPr>
                        <a:t>9</a:t>
                      </a:r>
                      <a:r>
                        <a:rPr sz="900" spc="-5" dirty="0">
                          <a:latin typeface="Arial Narrow"/>
                          <a:cs typeface="Arial Narrow"/>
                        </a:rPr>
                        <a:t>,9</a:t>
                      </a:r>
                      <a:r>
                        <a:rPr sz="900" dirty="0">
                          <a:latin typeface="Arial Narrow"/>
                          <a:cs typeface="Arial Narrow"/>
                        </a:rPr>
                        <a:t>9</a:t>
                      </a:r>
                      <a:r>
                        <a:rPr sz="900" spc="-5" dirty="0">
                          <a:latin typeface="Arial Narrow"/>
                          <a:cs typeface="Arial Narrow"/>
                        </a:rPr>
                        <a:t>5,</a:t>
                      </a:r>
                      <a:r>
                        <a:rPr sz="900" dirty="0">
                          <a:latin typeface="Arial Narrow"/>
                          <a:cs typeface="Arial Narrow"/>
                        </a:rPr>
                        <a:t>0</a:t>
                      </a:r>
                      <a:r>
                        <a:rPr sz="900" spc="-5" dirty="0">
                          <a:latin typeface="Arial Narrow"/>
                          <a:cs typeface="Arial Narrow"/>
                        </a:rPr>
                        <a:t>0</a:t>
                      </a:r>
                      <a:r>
                        <a:rPr sz="900" dirty="0">
                          <a:latin typeface="Arial Narrow"/>
                          <a:cs typeface="Arial Narrow"/>
                        </a:rPr>
                        <a:t>0</a:t>
                      </a:r>
                      <a:endParaRPr sz="900">
                        <a:latin typeface="Arial Narrow"/>
                        <a:cs typeface="Arial Narrow"/>
                      </a:endParaRPr>
                    </a:p>
                  </a:txBody>
                  <a:tcPr marL="0" marR="0" marT="0" marB="0"/>
                </a:tc>
                <a:tc>
                  <a:txBody>
                    <a:bodyPr/>
                    <a:lstStyle/>
                    <a:p>
                      <a:pPr marR="24130" algn="r">
                        <a:lnSpc>
                          <a:spcPts val="1110"/>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01"/>
                  </a:ext>
                </a:extLst>
              </a:tr>
              <a:tr h="143122">
                <a:tc>
                  <a:txBody>
                    <a:bodyPr/>
                    <a:lstStyle/>
                    <a:p>
                      <a:pPr marL="31750">
                        <a:lnSpc>
                          <a:spcPts val="1165"/>
                        </a:lnSpc>
                      </a:pPr>
                      <a:r>
                        <a:rPr sz="900" spc="-5" dirty="0">
                          <a:latin typeface="Arial Narrow"/>
                          <a:cs typeface="Arial Narrow"/>
                        </a:rPr>
                        <a:t>JOHNSTON</a:t>
                      </a:r>
                      <a:endParaRPr sz="900">
                        <a:latin typeface="Arial Narrow"/>
                        <a:cs typeface="Arial Narrow"/>
                      </a:endParaRPr>
                    </a:p>
                  </a:txBody>
                  <a:tcPr marL="0" marR="0" marT="0" marB="0"/>
                </a:tc>
                <a:tc>
                  <a:txBody>
                    <a:bodyPr/>
                    <a:lstStyle/>
                    <a:p>
                      <a:pPr marL="81915">
                        <a:lnSpc>
                          <a:spcPts val="1055"/>
                        </a:lnSpc>
                        <a:spcBef>
                          <a:spcPts val="120"/>
                        </a:spcBef>
                      </a:pPr>
                      <a:r>
                        <a:rPr sz="900" dirty="0">
                          <a:latin typeface="Arial Narrow"/>
                          <a:cs typeface="Arial Narrow"/>
                        </a:rPr>
                        <a:t>- </a:t>
                      </a:r>
                      <a:r>
                        <a:rPr sz="900" spc="-10" dirty="0">
                          <a:latin typeface="Arial Narrow"/>
                          <a:cs typeface="Arial Narrow"/>
                        </a:rPr>
                        <a:t>MID-CAROLINA RURAL</a:t>
                      </a:r>
                      <a:r>
                        <a:rPr sz="900" spc="-130" dirty="0">
                          <a:latin typeface="Arial Narrow"/>
                          <a:cs typeface="Arial Narrow"/>
                        </a:rPr>
                        <a:t> </a:t>
                      </a:r>
                      <a:r>
                        <a:rPr sz="900" spc="-10" dirty="0">
                          <a:latin typeface="Arial Narrow"/>
                          <a:cs typeface="Arial Narrow"/>
                        </a:rPr>
                        <a:t>PLANNING</a:t>
                      </a:r>
                      <a:endParaRPr sz="900">
                        <a:latin typeface="Arial Narrow"/>
                        <a:cs typeface="Arial Narrow"/>
                      </a:endParaRPr>
                    </a:p>
                  </a:txBody>
                  <a:tcPr marL="0" marR="0" marT="13436" marB="0"/>
                </a:tc>
                <a:tc>
                  <a:txBody>
                    <a:bodyPr/>
                    <a:lstStyle/>
                    <a:p>
                      <a:pPr marL="80010">
                        <a:lnSpc>
                          <a:spcPts val="1070"/>
                        </a:lnSpc>
                        <a:spcBef>
                          <a:spcPts val="110"/>
                        </a:spcBef>
                      </a:pPr>
                      <a:r>
                        <a:rPr sz="900" b="1" i="1" u="heavy" dirty="0">
                          <a:uFill>
                            <a:solidFill>
                              <a:srgbClr val="000000"/>
                            </a:solidFill>
                          </a:uFill>
                          <a:latin typeface="ArialNarrow-BoldItalic"/>
                          <a:cs typeface="ArialNarrow-BoldItalic"/>
                        </a:rPr>
                        <a:t>TO </a:t>
                      </a:r>
                      <a:r>
                        <a:rPr sz="900" b="1" i="1" u="heavy" spc="-5" dirty="0">
                          <a:uFill>
                            <a:solidFill>
                              <a:srgbClr val="000000"/>
                            </a:solidFill>
                          </a:uFill>
                          <a:latin typeface="ArialNarrow-BoldItalic"/>
                          <a:cs typeface="ArialNarrow-BoldItalic"/>
                        </a:rPr>
                        <a:t>ASSIST </a:t>
                      </a:r>
                      <a:r>
                        <a:rPr sz="900" b="1" i="1" u="heavy" dirty="0">
                          <a:uFill>
                            <a:solidFill>
                              <a:srgbClr val="000000"/>
                            </a:solidFill>
                          </a:uFill>
                          <a:latin typeface="ArialNarrow-BoldItalic"/>
                          <a:cs typeface="ArialNarrow-BoldItalic"/>
                        </a:rPr>
                        <a:t>IN </a:t>
                      </a:r>
                      <a:r>
                        <a:rPr sz="900" b="1" i="1" u="heavy" spc="-5" dirty="0">
                          <a:uFill>
                            <a:solidFill>
                              <a:srgbClr val="000000"/>
                            </a:solidFill>
                          </a:uFill>
                          <a:latin typeface="ArialNarrow-BoldItalic"/>
                          <a:cs typeface="ArialNarrow-BoldItalic"/>
                        </a:rPr>
                        <a:t>BALANCING FUNDS,</a:t>
                      </a:r>
                      <a:r>
                        <a:rPr sz="900" b="1" i="1" u="heavy" spc="-20" dirty="0">
                          <a:uFill>
                            <a:solidFill>
                              <a:srgbClr val="000000"/>
                            </a:solidFill>
                          </a:uFill>
                          <a:latin typeface="ArialNarrow-BoldItalic"/>
                          <a:cs typeface="ArialNarrow-BoldItalic"/>
                        </a:rPr>
                        <a:t> </a:t>
                      </a:r>
                      <a:r>
                        <a:rPr sz="900" b="1" i="1" u="heavy" spc="-5" dirty="0">
                          <a:uFill>
                            <a:solidFill>
                              <a:srgbClr val="000000"/>
                            </a:solidFill>
                          </a:uFill>
                          <a:latin typeface="ArialNarrow-BoldItalic"/>
                          <a:cs typeface="ArialNarrow-BoldItalic"/>
                        </a:rPr>
                        <a:t>DELAY</a:t>
                      </a:r>
                      <a:endParaRPr sz="900">
                        <a:latin typeface="ArialNarrow-BoldItalic"/>
                        <a:cs typeface="ArialNarrow-BoldItalic"/>
                      </a:endParaRPr>
                    </a:p>
                  </a:txBody>
                  <a:tcPr marL="0" marR="0" marT="12316" marB="0"/>
                </a:tc>
                <a:tc>
                  <a:txBody>
                    <a:bodyPr/>
                    <a:lstStyle/>
                    <a:p>
                      <a:pPr marL="110489">
                        <a:lnSpc>
                          <a:spcPts val="1160"/>
                        </a:lnSpc>
                      </a:pPr>
                      <a:r>
                        <a:rPr sz="900" spc="-5" dirty="0">
                          <a:latin typeface="Arial Narrow"/>
                          <a:cs typeface="Arial Narrow"/>
                        </a:rPr>
                        <a:t>UTILITIES</a:t>
                      </a:r>
                      <a:endParaRPr sz="900">
                        <a:latin typeface="Arial Narrow"/>
                        <a:cs typeface="Arial Narrow"/>
                      </a:endParaRPr>
                    </a:p>
                  </a:txBody>
                  <a:tcPr marL="0" marR="0" marT="0" marB="0"/>
                </a:tc>
                <a:tc>
                  <a:txBody>
                    <a:bodyPr/>
                    <a:lstStyle/>
                    <a:p>
                      <a:pPr marR="3810" algn="r">
                        <a:lnSpc>
                          <a:spcPts val="1160"/>
                        </a:lnSpc>
                      </a:pPr>
                      <a:r>
                        <a:rPr sz="900" dirty="0">
                          <a:latin typeface="Arial Narrow"/>
                          <a:cs typeface="Arial Narrow"/>
                        </a:rPr>
                        <a:t>FY </a:t>
                      </a:r>
                      <a:r>
                        <a:rPr sz="900" spc="-5" dirty="0">
                          <a:latin typeface="Arial Narrow"/>
                          <a:cs typeface="Arial Narrow"/>
                        </a:rPr>
                        <a:t>2020</a:t>
                      </a:r>
                      <a:r>
                        <a:rPr sz="900" spc="-10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8895" algn="r">
                        <a:lnSpc>
                          <a:spcPts val="1160"/>
                        </a:lnSpc>
                      </a:pPr>
                      <a:r>
                        <a:rPr sz="900" spc="-5" dirty="0">
                          <a:latin typeface="Arial Narrow"/>
                          <a:cs typeface="Arial Narrow"/>
                        </a:rPr>
                        <a:t>$</a:t>
                      </a:r>
                      <a:r>
                        <a:rPr sz="900" spc="-10" dirty="0">
                          <a:latin typeface="Arial Narrow"/>
                          <a:cs typeface="Arial Narrow"/>
                        </a:rPr>
                        <a:t>7</a:t>
                      </a:r>
                      <a:r>
                        <a:rPr sz="900" dirty="0">
                          <a:latin typeface="Arial Narrow"/>
                          <a:cs typeface="Arial Narrow"/>
                        </a:rPr>
                        <a:t>0</a:t>
                      </a:r>
                      <a:r>
                        <a:rPr sz="900" spc="-5" dirty="0">
                          <a:latin typeface="Arial Narrow"/>
                          <a:cs typeface="Arial Narrow"/>
                        </a:rPr>
                        <a:t>0</a:t>
                      </a:r>
                      <a:r>
                        <a:rPr sz="900" spc="-10" dirty="0">
                          <a:latin typeface="Arial Narrow"/>
                          <a:cs typeface="Arial Narrow"/>
                        </a:rPr>
                        <a:t>,</a:t>
                      </a:r>
                      <a:r>
                        <a:rPr sz="900" dirty="0">
                          <a:latin typeface="Arial Narrow"/>
                          <a:cs typeface="Arial Narrow"/>
                        </a:rPr>
                        <a:t>0</a:t>
                      </a:r>
                      <a:r>
                        <a:rPr sz="900" spc="-5" dirty="0">
                          <a:latin typeface="Arial Narrow"/>
                          <a:cs typeface="Arial Narrow"/>
                        </a:rPr>
                        <a:t>00</a:t>
                      </a:r>
                      <a:endParaRPr sz="900">
                        <a:latin typeface="Arial Narrow"/>
                        <a:cs typeface="Arial Narrow"/>
                      </a:endParaRPr>
                    </a:p>
                  </a:txBody>
                  <a:tcPr marL="0" marR="0" marT="0" marB="0"/>
                </a:tc>
                <a:tc>
                  <a:txBody>
                    <a:bodyPr/>
                    <a:lstStyle/>
                    <a:p>
                      <a:pPr marR="24130" algn="r">
                        <a:lnSpc>
                          <a:spcPts val="1160"/>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02"/>
                  </a:ext>
                </a:extLst>
              </a:tr>
              <a:tr h="133800">
                <a:tc>
                  <a:txBody>
                    <a:bodyPr/>
                    <a:lstStyle/>
                    <a:p>
                      <a:pPr marL="31750">
                        <a:lnSpc>
                          <a:spcPts val="1080"/>
                        </a:lnSpc>
                      </a:pPr>
                      <a:r>
                        <a:rPr sz="900" b="1" spc="-5" dirty="0">
                          <a:latin typeface="Arial Narrow"/>
                          <a:cs typeface="Arial Narrow"/>
                        </a:rPr>
                        <a:t>PROJ.CATEGORY</a:t>
                      </a:r>
                      <a:endParaRPr sz="900">
                        <a:latin typeface="Arial Narrow"/>
                        <a:cs typeface="Arial Narrow"/>
                      </a:endParaRPr>
                    </a:p>
                  </a:txBody>
                  <a:tcPr marL="0" marR="0" marT="0" marB="0"/>
                </a:tc>
                <a:tc>
                  <a:txBody>
                    <a:bodyPr/>
                    <a:lstStyle/>
                    <a:p>
                      <a:pPr marL="159385">
                        <a:lnSpc>
                          <a:spcPts val="1070"/>
                        </a:lnSpc>
                        <a:spcBef>
                          <a:spcPts val="25"/>
                        </a:spcBef>
                      </a:pPr>
                      <a:r>
                        <a:rPr sz="900" spc="-5" dirty="0">
                          <a:latin typeface="Arial Narrow"/>
                          <a:cs typeface="Arial Narrow"/>
                        </a:rPr>
                        <a:t>ORGANIZATION</a:t>
                      </a:r>
                      <a:endParaRPr sz="900">
                        <a:latin typeface="Arial Narrow"/>
                        <a:cs typeface="Arial Narrow"/>
                      </a:endParaRPr>
                    </a:p>
                  </a:txBody>
                  <a:tcPr marL="0" marR="0" marT="2799" marB="0"/>
                </a:tc>
                <a:tc>
                  <a:txBody>
                    <a:bodyPr/>
                    <a:lstStyle/>
                    <a:p>
                      <a:pPr marL="80010">
                        <a:lnSpc>
                          <a:spcPts val="1090"/>
                        </a:lnSpc>
                        <a:spcBef>
                          <a:spcPts val="5"/>
                        </a:spcBef>
                      </a:pPr>
                      <a:r>
                        <a:rPr sz="900" b="1" i="1" u="heavy" spc="-5" dirty="0">
                          <a:uFill>
                            <a:solidFill>
                              <a:srgbClr val="000000"/>
                            </a:solidFill>
                          </a:uFill>
                          <a:latin typeface="ArialNarrow-BoldItalic"/>
                          <a:cs typeface="ArialNarrow-BoldItalic"/>
                        </a:rPr>
                        <a:t>CONSTRUCTION FROM </a:t>
                      </a:r>
                      <a:r>
                        <a:rPr sz="900" b="1" i="1" u="heavy" dirty="0">
                          <a:uFill>
                            <a:solidFill>
                              <a:srgbClr val="000000"/>
                            </a:solidFill>
                          </a:uFill>
                          <a:latin typeface="ArialNarrow-BoldItalic"/>
                          <a:cs typeface="ArialNarrow-BoldItalic"/>
                        </a:rPr>
                        <a:t>FY </a:t>
                      </a:r>
                      <a:r>
                        <a:rPr sz="900" b="1" i="1" u="heavy" spc="-5" dirty="0">
                          <a:uFill>
                            <a:solidFill>
                              <a:srgbClr val="000000"/>
                            </a:solidFill>
                          </a:uFill>
                          <a:latin typeface="ArialNarrow-BoldItalic"/>
                          <a:cs typeface="ArialNarrow-BoldItalic"/>
                        </a:rPr>
                        <a:t>21 </a:t>
                      </a:r>
                      <a:r>
                        <a:rPr sz="900" b="1" i="1" u="heavy" dirty="0">
                          <a:uFill>
                            <a:solidFill>
                              <a:srgbClr val="000000"/>
                            </a:solidFill>
                          </a:uFill>
                          <a:latin typeface="ArialNarrow-BoldItalic"/>
                          <a:cs typeface="ArialNarrow-BoldItalic"/>
                        </a:rPr>
                        <a:t>TO FY</a:t>
                      </a:r>
                      <a:r>
                        <a:rPr sz="900" b="1" i="1" u="heavy" spc="-35" dirty="0">
                          <a:uFill>
                            <a:solidFill>
                              <a:srgbClr val="000000"/>
                            </a:solidFill>
                          </a:uFill>
                          <a:latin typeface="ArialNarrow-BoldItalic"/>
                          <a:cs typeface="ArialNarrow-BoldItalic"/>
                        </a:rPr>
                        <a:t> </a:t>
                      </a:r>
                      <a:r>
                        <a:rPr sz="900" b="1" i="1" u="heavy" spc="-5" dirty="0">
                          <a:uFill>
                            <a:solidFill>
                              <a:srgbClr val="000000"/>
                            </a:solidFill>
                          </a:uFill>
                          <a:latin typeface="ArialNarrow-BoldItalic"/>
                          <a:cs typeface="ArialNarrow-BoldItalic"/>
                        </a:rPr>
                        <a:t>22.</a:t>
                      </a:r>
                      <a:endParaRPr sz="900">
                        <a:latin typeface="ArialNarrow-BoldItalic"/>
                        <a:cs typeface="ArialNarrow-BoldItalic"/>
                      </a:endParaRPr>
                    </a:p>
                  </a:txBody>
                  <a:tcPr marL="0" marR="0" marT="560" marB="0"/>
                </a:tc>
                <a:tc>
                  <a:txBody>
                    <a:bodyPr/>
                    <a:lstStyle/>
                    <a:p>
                      <a:pPr marL="110489">
                        <a:lnSpc>
                          <a:spcPts val="1085"/>
                        </a:lnSpc>
                      </a:pPr>
                      <a:r>
                        <a:rPr sz="900" spc="-5" dirty="0">
                          <a:latin typeface="Arial Narrow"/>
                          <a:cs typeface="Arial Narrow"/>
                        </a:rPr>
                        <a:t>CONSTRUCTION</a:t>
                      </a:r>
                      <a:endParaRPr sz="900">
                        <a:latin typeface="Arial Narrow"/>
                        <a:cs typeface="Arial Narrow"/>
                      </a:endParaRPr>
                    </a:p>
                  </a:txBody>
                  <a:tcPr marL="0" marR="0" marT="0" marB="0"/>
                </a:tc>
                <a:tc>
                  <a:txBody>
                    <a:bodyPr/>
                    <a:lstStyle/>
                    <a:p>
                      <a:pPr marR="3810" algn="r">
                        <a:lnSpc>
                          <a:spcPts val="1085"/>
                        </a:lnSpc>
                      </a:pPr>
                      <a:r>
                        <a:rPr sz="900" dirty="0">
                          <a:latin typeface="Arial Narrow"/>
                          <a:cs typeface="Arial Narrow"/>
                        </a:rPr>
                        <a:t>FY </a:t>
                      </a:r>
                      <a:r>
                        <a:rPr sz="900" spc="-5" dirty="0">
                          <a:latin typeface="Arial Narrow"/>
                          <a:cs typeface="Arial Narrow"/>
                        </a:rPr>
                        <a:t>2022</a:t>
                      </a:r>
                      <a:r>
                        <a:rPr sz="900" spc="-10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8895" algn="r">
                        <a:lnSpc>
                          <a:spcPts val="1085"/>
                        </a:lnSpc>
                      </a:pPr>
                      <a:r>
                        <a:rPr sz="900" spc="-5" dirty="0">
                          <a:latin typeface="Arial Narrow"/>
                          <a:cs typeface="Arial Narrow"/>
                        </a:rPr>
                        <a:t>$</a:t>
                      </a:r>
                      <a:r>
                        <a:rPr sz="900" spc="-10" dirty="0">
                          <a:latin typeface="Arial Narrow"/>
                          <a:cs typeface="Arial Narrow"/>
                        </a:rPr>
                        <a:t>2</a:t>
                      </a:r>
                      <a:r>
                        <a:rPr sz="900" dirty="0">
                          <a:latin typeface="Arial Narrow"/>
                          <a:cs typeface="Arial Narrow"/>
                        </a:rPr>
                        <a:t>0,</a:t>
                      </a:r>
                      <a:r>
                        <a:rPr sz="900" spc="-5" dirty="0">
                          <a:latin typeface="Arial Narrow"/>
                          <a:cs typeface="Arial Narrow"/>
                        </a:rPr>
                        <a:t>4</a:t>
                      </a:r>
                      <a:r>
                        <a:rPr sz="900" dirty="0">
                          <a:latin typeface="Arial Narrow"/>
                          <a:cs typeface="Arial Narrow"/>
                        </a:rPr>
                        <a:t>6</a:t>
                      </a:r>
                      <a:r>
                        <a:rPr sz="900" spc="-5" dirty="0">
                          <a:latin typeface="Arial Narrow"/>
                          <a:cs typeface="Arial Narrow"/>
                        </a:rPr>
                        <a:t>6</a:t>
                      </a:r>
                      <a:r>
                        <a:rPr sz="900" spc="-10" dirty="0">
                          <a:latin typeface="Arial Narrow"/>
                          <a:cs typeface="Arial Narrow"/>
                        </a:rPr>
                        <a:t>,</a:t>
                      </a:r>
                      <a:r>
                        <a:rPr sz="900" dirty="0">
                          <a:latin typeface="Arial Narrow"/>
                          <a:cs typeface="Arial Narrow"/>
                        </a:rPr>
                        <a:t>0</a:t>
                      </a:r>
                      <a:r>
                        <a:rPr sz="900" spc="-5" dirty="0">
                          <a:latin typeface="Arial Narrow"/>
                          <a:cs typeface="Arial Narrow"/>
                        </a:rPr>
                        <a:t>00</a:t>
                      </a:r>
                      <a:endParaRPr sz="900">
                        <a:latin typeface="Arial Narrow"/>
                        <a:cs typeface="Arial Narrow"/>
                      </a:endParaRPr>
                    </a:p>
                  </a:txBody>
                  <a:tcPr marL="0" marR="0" marT="0" marB="0"/>
                </a:tc>
                <a:tc>
                  <a:txBody>
                    <a:bodyPr/>
                    <a:lstStyle/>
                    <a:p>
                      <a:pPr marR="24130" algn="r">
                        <a:lnSpc>
                          <a:spcPts val="108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03"/>
                  </a:ext>
                </a:extLst>
              </a:tr>
              <a:tr h="127013">
                <a:tc>
                  <a:txBody>
                    <a:bodyPr/>
                    <a:lstStyle/>
                    <a:p>
                      <a:pPr marL="31750">
                        <a:lnSpc>
                          <a:spcPts val="1035"/>
                        </a:lnSpc>
                      </a:pPr>
                      <a:r>
                        <a:rPr sz="900" spc="-5" dirty="0">
                          <a:latin typeface="Arial Narrow"/>
                          <a:cs typeface="Arial Narrow"/>
                        </a:rPr>
                        <a:t>STATEWIDE</a:t>
                      </a:r>
                      <a:endParaRPr sz="900">
                        <a:latin typeface="Arial Narrow"/>
                        <a:cs typeface="Arial Narrow"/>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R="3810" algn="r">
                        <a:lnSpc>
                          <a:spcPts val="1035"/>
                        </a:lnSpc>
                      </a:pPr>
                      <a:r>
                        <a:rPr sz="900" dirty="0">
                          <a:latin typeface="Arial Narrow"/>
                          <a:cs typeface="Arial Narrow"/>
                        </a:rPr>
                        <a:t>FY </a:t>
                      </a:r>
                      <a:r>
                        <a:rPr sz="900" spc="-5" dirty="0">
                          <a:latin typeface="Arial Narrow"/>
                          <a:cs typeface="Arial Narrow"/>
                        </a:rPr>
                        <a:t>2023</a:t>
                      </a:r>
                      <a:r>
                        <a:rPr sz="900" spc="-10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8895" algn="r">
                        <a:lnSpc>
                          <a:spcPts val="1035"/>
                        </a:lnSpc>
                      </a:pPr>
                      <a:r>
                        <a:rPr sz="900" spc="-5" dirty="0">
                          <a:latin typeface="Arial Narrow"/>
                          <a:cs typeface="Arial Narrow"/>
                        </a:rPr>
                        <a:t>$</a:t>
                      </a:r>
                      <a:r>
                        <a:rPr sz="900" spc="-10" dirty="0">
                          <a:latin typeface="Arial Narrow"/>
                          <a:cs typeface="Arial Narrow"/>
                        </a:rPr>
                        <a:t>2</a:t>
                      </a:r>
                      <a:r>
                        <a:rPr sz="900" dirty="0">
                          <a:latin typeface="Arial Narrow"/>
                          <a:cs typeface="Arial Narrow"/>
                        </a:rPr>
                        <a:t>0,</a:t>
                      </a:r>
                      <a:r>
                        <a:rPr sz="900" spc="-5" dirty="0">
                          <a:latin typeface="Arial Narrow"/>
                          <a:cs typeface="Arial Narrow"/>
                        </a:rPr>
                        <a:t>4</a:t>
                      </a:r>
                      <a:r>
                        <a:rPr sz="900" dirty="0">
                          <a:latin typeface="Arial Narrow"/>
                          <a:cs typeface="Arial Narrow"/>
                        </a:rPr>
                        <a:t>6</a:t>
                      </a:r>
                      <a:r>
                        <a:rPr sz="900" spc="-5" dirty="0">
                          <a:latin typeface="Arial Narrow"/>
                          <a:cs typeface="Arial Narrow"/>
                        </a:rPr>
                        <a:t>7</a:t>
                      </a:r>
                      <a:r>
                        <a:rPr sz="900" spc="-10" dirty="0">
                          <a:latin typeface="Arial Narrow"/>
                          <a:cs typeface="Arial Narrow"/>
                        </a:rPr>
                        <a:t>,</a:t>
                      </a:r>
                      <a:r>
                        <a:rPr sz="900" dirty="0">
                          <a:latin typeface="Arial Narrow"/>
                          <a:cs typeface="Arial Narrow"/>
                        </a:rPr>
                        <a:t>0</a:t>
                      </a:r>
                      <a:r>
                        <a:rPr sz="900" spc="-5" dirty="0">
                          <a:latin typeface="Arial Narrow"/>
                          <a:cs typeface="Arial Narrow"/>
                        </a:rPr>
                        <a:t>00</a:t>
                      </a:r>
                      <a:endParaRPr sz="900">
                        <a:latin typeface="Arial Narrow"/>
                        <a:cs typeface="Arial Narrow"/>
                      </a:endParaRPr>
                    </a:p>
                  </a:txBody>
                  <a:tcPr marL="0" marR="0" marT="0" marB="0"/>
                </a:tc>
                <a:tc>
                  <a:txBody>
                    <a:bodyPr/>
                    <a:lstStyle/>
                    <a:p>
                      <a:pPr marR="24130" algn="r">
                        <a:lnSpc>
                          <a:spcPts val="103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04"/>
                  </a:ext>
                </a:extLst>
              </a:tr>
              <a:tr h="134682">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R="4445" algn="r">
                        <a:lnSpc>
                          <a:spcPts val="1105"/>
                        </a:lnSpc>
                      </a:pPr>
                      <a:r>
                        <a:rPr sz="900" dirty="0">
                          <a:latin typeface="Arial Narrow"/>
                          <a:cs typeface="Arial Narrow"/>
                        </a:rPr>
                        <a:t>FY </a:t>
                      </a:r>
                      <a:r>
                        <a:rPr sz="900" spc="-5" dirty="0">
                          <a:latin typeface="Arial Narrow"/>
                          <a:cs typeface="Arial Narrow"/>
                        </a:rPr>
                        <a:t>2024</a:t>
                      </a:r>
                      <a:r>
                        <a:rPr sz="900" spc="-100"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105"/>
                        </a:lnSpc>
                      </a:pPr>
                      <a:r>
                        <a:rPr sz="900" u="sng" dirty="0">
                          <a:uFill>
                            <a:solidFill>
                              <a:srgbClr val="000000"/>
                            </a:solidFill>
                          </a:uFill>
                          <a:latin typeface="Arial Narrow"/>
                          <a:cs typeface="Arial Narrow"/>
                        </a:rPr>
                        <a:t>  </a:t>
                      </a:r>
                      <a:r>
                        <a:rPr sz="900" u="sng" spc="-30" dirty="0">
                          <a:uFill>
                            <a:solidFill>
                              <a:srgbClr val="000000"/>
                            </a:solidFill>
                          </a:uFill>
                          <a:latin typeface="Arial Narrow"/>
                          <a:cs typeface="Arial Narrow"/>
                        </a:rPr>
                        <a:t> </a:t>
                      </a:r>
                      <a:r>
                        <a:rPr sz="900" u="sng" spc="-5" dirty="0">
                          <a:uFill>
                            <a:solidFill>
                              <a:srgbClr val="000000"/>
                            </a:solidFill>
                          </a:uFill>
                          <a:latin typeface="Arial Narrow"/>
                          <a:cs typeface="Arial Narrow"/>
                        </a:rPr>
                        <a:t>$2</a:t>
                      </a:r>
                      <a:r>
                        <a:rPr sz="900" u="sng" dirty="0">
                          <a:uFill>
                            <a:solidFill>
                              <a:srgbClr val="000000"/>
                            </a:solidFill>
                          </a:uFill>
                          <a:latin typeface="Arial Narrow"/>
                          <a:cs typeface="Arial Narrow"/>
                        </a:rPr>
                        <a:t>0</a:t>
                      </a:r>
                      <a:r>
                        <a:rPr sz="900" u="sng" spc="-5" dirty="0">
                          <a:uFill>
                            <a:solidFill>
                              <a:srgbClr val="000000"/>
                            </a:solidFill>
                          </a:uFill>
                          <a:latin typeface="Arial Narrow"/>
                          <a:cs typeface="Arial Narrow"/>
                        </a:rPr>
                        <a:t>,4</a:t>
                      </a:r>
                      <a:r>
                        <a:rPr sz="900" u="sng" dirty="0">
                          <a:uFill>
                            <a:solidFill>
                              <a:srgbClr val="000000"/>
                            </a:solidFill>
                          </a:uFill>
                          <a:latin typeface="Arial Narrow"/>
                          <a:cs typeface="Arial Narrow"/>
                        </a:rPr>
                        <a:t>6</a:t>
                      </a:r>
                      <a:r>
                        <a:rPr sz="900" u="sng" spc="-5" dirty="0">
                          <a:uFill>
                            <a:solidFill>
                              <a:srgbClr val="000000"/>
                            </a:solidFill>
                          </a:uFill>
                          <a:latin typeface="Arial Narrow"/>
                          <a:cs typeface="Arial Narrow"/>
                        </a:rPr>
                        <a:t>7,</a:t>
                      </a:r>
                      <a:r>
                        <a:rPr sz="900" u="sng" dirty="0">
                          <a:uFill>
                            <a:solidFill>
                              <a:srgbClr val="000000"/>
                            </a:solidFill>
                          </a:uFill>
                          <a:latin typeface="Arial Narrow"/>
                          <a:cs typeface="Arial Narrow"/>
                        </a:rPr>
                        <a:t>0</a:t>
                      </a:r>
                      <a:r>
                        <a:rPr sz="900" u="sng" spc="-5" dirty="0">
                          <a:uFill>
                            <a:solidFill>
                              <a:srgbClr val="000000"/>
                            </a:solidFill>
                          </a:uFill>
                          <a:latin typeface="Arial Narrow"/>
                          <a:cs typeface="Arial Narrow"/>
                        </a:rPr>
                        <a:t>0</a:t>
                      </a:r>
                      <a:r>
                        <a:rPr sz="900" u="sng" dirty="0">
                          <a:uFill>
                            <a:solidFill>
                              <a:srgbClr val="000000"/>
                            </a:solidFill>
                          </a:uFill>
                          <a:latin typeface="Arial Narrow"/>
                          <a:cs typeface="Arial Narrow"/>
                        </a:rPr>
                        <a:t>0</a:t>
                      </a:r>
                      <a:endParaRPr sz="900">
                        <a:latin typeface="Arial Narrow"/>
                        <a:cs typeface="Arial Narrow"/>
                      </a:endParaRPr>
                    </a:p>
                  </a:txBody>
                  <a:tcPr marL="0" marR="0" marT="0" marB="0"/>
                </a:tc>
                <a:tc>
                  <a:txBody>
                    <a:bodyPr/>
                    <a:lstStyle/>
                    <a:p>
                      <a:pPr marR="24130" algn="r">
                        <a:lnSpc>
                          <a:spcPts val="110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05"/>
                  </a:ext>
                </a:extLst>
              </a:tr>
              <a:tr h="131609">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R="49530" algn="r">
                        <a:lnSpc>
                          <a:spcPts val="1075"/>
                        </a:lnSpc>
                      </a:pPr>
                      <a:r>
                        <a:rPr sz="900" spc="-5" dirty="0">
                          <a:latin typeface="Arial Narrow"/>
                          <a:cs typeface="Arial Narrow"/>
                        </a:rPr>
                        <a:t>$</a:t>
                      </a:r>
                      <a:r>
                        <a:rPr sz="900" spc="-10" dirty="0">
                          <a:latin typeface="Arial Narrow"/>
                          <a:cs typeface="Arial Narrow"/>
                        </a:rPr>
                        <a:t>1</a:t>
                      </a:r>
                      <a:r>
                        <a:rPr sz="900" dirty="0">
                          <a:latin typeface="Arial Narrow"/>
                          <a:cs typeface="Arial Narrow"/>
                        </a:rPr>
                        <a:t>0</a:t>
                      </a:r>
                      <a:r>
                        <a:rPr sz="900" spc="-5" dirty="0">
                          <a:latin typeface="Arial Narrow"/>
                          <a:cs typeface="Arial Narrow"/>
                        </a:rPr>
                        <a:t>4</a:t>
                      </a:r>
                      <a:r>
                        <a:rPr sz="900" spc="-10" dirty="0">
                          <a:latin typeface="Arial Narrow"/>
                          <a:cs typeface="Arial Narrow"/>
                        </a:rPr>
                        <a:t>,</a:t>
                      </a:r>
                      <a:r>
                        <a:rPr sz="900" dirty="0">
                          <a:latin typeface="Arial Narrow"/>
                          <a:cs typeface="Arial Narrow"/>
                        </a:rPr>
                        <a:t>2</a:t>
                      </a:r>
                      <a:r>
                        <a:rPr sz="900" spc="-5" dirty="0">
                          <a:latin typeface="Arial Narrow"/>
                          <a:cs typeface="Arial Narrow"/>
                        </a:rPr>
                        <a:t>0</a:t>
                      </a:r>
                      <a:r>
                        <a:rPr sz="900" spc="-10" dirty="0">
                          <a:latin typeface="Arial Narrow"/>
                          <a:cs typeface="Arial Narrow"/>
                        </a:rPr>
                        <a:t>0</a:t>
                      </a:r>
                      <a:r>
                        <a:rPr sz="900" dirty="0">
                          <a:latin typeface="Arial Narrow"/>
                          <a:cs typeface="Arial Narrow"/>
                        </a:rPr>
                        <a:t>,0</a:t>
                      </a:r>
                      <a:r>
                        <a:rPr sz="900" spc="-5" dirty="0">
                          <a:latin typeface="Arial Narrow"/>
                          <a:cs typeface="Arial Narrow"/>
                        </a:rPr>
                        <a:t>0</a:t>
                      </a:r>
                      <a:r>
                        <a:rPr sz="900" dirty="0">
                          <a:latin typeface="Arial Narrow"/>
                          <a:cs typeface="Arial Narrow"/>
                        </a:rPr>
                        <a:t>0</a:t>
                      </a:r>
                      <a:endParaRPr sz="900">
                        <a:latin typeface="Arial Narrow"/>
                        <a:cs typeface="Arial Narrow"/>
                      </a:endParaRPr>
                    </a:p>
                  </a:txBody>
                  <a:tcPr marL="0" marR="0" marT="0" marB="0"/>
                </a:tc>
                <a:tc>
                  <a:txBody>
                    <a:bodyPr/>
                    <a:lstStyle/>
                    <a:p>
                      <a:pPr>
                        <a:lnSpc>
                          <a:spcPct val="100000"/>
                        </a:lnSpc>
                      </a:pPr>
                      <a:endParaRPr sz="700">
                        <a:latin typeface="Times New Roman"/>
                        <a:cs typeface="Times New Roman"/>
                      </a:endParaRPr>
                    </a:p>
                  </a:txBody>
                  <a:tcPr marL="0" marR="0" marT="0" marB="0"/>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0790152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440752" y="6262662"/>
            <a:ext cx="1649839" cy="365916"/>
          </a:xfrm>
          <a:prstGeom prst="rect">
            <a:avLst/>
          </a:prstGeom>
        </p:spPr>
        <p:txBody>
          <a:bodyPr vert="horz" wrap="square" lIns="0" tIns="3919" rIns="0" bIns="0" rtlCol="0">
            <a:spAutoFit/>
          </a:bodyPr>
          <a:lstStyle/>
          <a:p>
            <a:pPr marL="11196">
              <a:spcBef>
                <a:spcPts val="31"/>
              </a:spcBef>
            </a:pPr>
            <a:r>
              <a:rPr sz="882" b="1" dirty="0">
                <a:latin typeface="Arial Narrow"/>
                <a:cs typeface="Arial Narrow"/>
              </a:rPr>
              <a:t>* </a:t>
            </a:r>
            <a:r>
              <a:rPr sz="882" b="1" spc="-4" dirty="0">
                <a:latin typeface="Arial Narrow"/>
                <a:cs typeface="Arial Narrow"/>
              </a:rPr>
              <a:t>INDICATES FEDERAL</a:t>
            </a:r>
            <a:r>
              <a:rPr sz="882" b="1" spc="-75" dirty="0">
                <a:latin typeface="Arial Narrow"/>
                <a:cs typeface="Arial Narrow"/>
              </a:rPr>
              <a:t> </a:t>
            </a:r>
            <a:r>
              <a:rPr sz="882" b="1" spc="-4" dirty="0">
                <a:latin typeface="Arial Narrow"/>
                <a:cs typeface="Arial Narrow"/>
              </a:rPr>
              <a:t>AMENDMENT</a:t>
            </a:r>
            <a:endParaRPr sz="882">
              <a:latin typeface="Arial Narrow"/>
              <a:cs typeface="Arial Narrow"/>
            </a:endParaRPr>
          </a:p>
          <a:p>
            <a:pPr marL="11756">
              <a:spcBef>
                <a:spcPts val="573"/>
              </a:spcBef>
            </a:pPr>
            <a:r>
              <a:rPr sz="970" b="1" spc="-9" dirty="0">
                <a:latin typeface="Arial"/>
                <a:cs typeface="Arial"/>
              </a:rPr>
              <a:t>Thursday, </a:t>
            </a:r>
            <a:r>
              <a:rPr sz="970" b="1" dirty="0">
                <a:latin typeface="Arial"/>
                <a:cs typeface="Arial"/>
              </a:rPr>
              <a:t>May 7,</a:t>
            </a:r>
            <a:r>
              <a:rPr sz="970" b="1" spc="-18" dirty="0">
                <a:latin typeface="Arial"/>
                <a:cs typeface="Arial"/>
              </a:rPr>
              <a:t> </a:t>
            </a:r>
            <a:r>
              <a:rPr sz="970" b="1" spc="-4" dirty="0">
                <a:latin typeface="Arial"/>
                <a:cs typeface="Arial"/>
              </a:rPr>
              <a:t>2020</a:t>
            </a:r>
            <a:endParaRPr sz="970">
              <a:latin typeface="Arial"/>
              <a:cs typeface="Arial"/>
            </a:endParaRPr>
          </a:p>
        </p:txBody>
      </p:sp>
      <p:sp>
        <p:nvSpPr>
          <p:cNvPr id="8" name="object 8"/>
          <p:cNvSpPr txBox="1">
            <a:spLocks noGrp="1"/>
          </p:cNvSpPr>
          <p:nvPr>
            <p:ph type="sldNum" sz="quarter" idx="7"/>
          </p:nvPr>
        </p:nvSpPr>
        <p:spPr>
          <a:xfrm>
            <a:off x="8861679" y="7343565"/>
            <a:ext cx="231140" cy="181609"/>
          </a:xfrm>
          <a:prstGeom prst="rect">
            <a:avLst/>
          </a:prstGeom>
        </p:spPr>
        <p:txBody>
          <a:bodyPr vert="horz" wrap="square" lIns="0" tIns="0" rIns="0" bIns="0" rtlCol="0">
            <a:spAutoFit/>
          </a:bodyPr>
          <a:lstStyle>
            <a:defPPr>
              <a:defRPr lang="en-US"/>
            </a:defPPr>
            <a:lvl1pPr marL="0" algn="l" defTabSz="914400" rtl="0" eaLnBrk="1" latinLnBrk="0" hangingPunct="1">
              <a:defRPr sz="1100" b="1" i="0" kern="1200">
                <a:solidFill>
                  <a:schemeClr val="tx1"/>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3589">
              <a:lnSpc>
                <a:spcPts val="1159"/>
              </a:lnSpc>
            </a:pPr>
            <a:fld id="{81D60167-4931-47E6-BA6A-407CBD079E47}" type="slidenum">
              <a:rPr lang="en-US" spc="-5" smtClean="0"/>
              <a:pPr marL="38100">
                <a:lnSpc>
                  <a:spcPts val="1315"/>
                </a:lnSpc>
              </a:pPr>
              <a:t>13</a:t>
            </a:fld>
            <a:endParaRPr spc="-4" dirty="0"/>
          </a:p>
        </p:txBody>
      </p:sp>
      <p:sp>
        <p:nvSpPr>
          <p:cNvPr id="2" name="object 2"/>
          <p:cNvSpPr txBox="1"/>
          <p:nvPr/>
        </p:nvSpPr>
        <p:spPr>
          <a:xfrm>
            <a:off x="3312480" y="447434"/>
            <a:ext cx="2107225" cy="394938"/>
          </a:xfrm>
          <a:prstGeom prst="rect">
            <a:avLst/>
          </a:prstGeom>
        </p:spPr>
        <p:txBody>
          <a:bodyPr vert="horz" wrap="square" lIns="0" tIns="11197" rIns="0" bIns="0" rtlCol="0">
            <a:spAutoFit/>
          </a:bodyPr>
          <a:lstStyle/>
          <a:p>
            <a:pPr marL="418742" marR="4479" indent="-407546">
              <a:lnSpc>
                <a:spcPct val="136000"/>
              </a:lnSpc>
              <a:spcBef>
                <a:spcPts val="88"/>
              </a:spcBef>
            </a:pPr>
            <a:r>
              <a:rPr sz="970" b="1" spc="-4" dirty="0">
                <a:latin typeface="Arial"/>
                <a:cs typeface="Arial"/>
              </a:rPr>
              <a:t>REVISIONS </a:t>
            </a:r>
            <a:r>
              <a:rPr sz="970" b="1" spc="-9" dirty="0">
                <a:latin typeface="Arial"/>
                <a:cs typeface="Arial"/>
              </a:rPr>
              <a:t>TO THE </a:t>
            </a:r>
            <a:r>
              <a:rPr sz="970" b="1" spc="-4" dirty="0">
                <a:latin typeface="Arial"/>
                <a:cs typeface="Arial"/>
              </a:rPr>
              <a:t>2020-2029 STIP  </a:t>
            </a:r>
            <a:r>
              <a:rPr sz="970" b="1" spc="-9" dirty="0">
                <a:latin typeface="Arial"/>
                <a:cs typeface="Arial"/>
              </a:rPr>
              <a:t>HIGHWAY</a:t>
            </a:r>
            <a:r>
              <a:rPr sz="970" b="1" spc="-4" dirty="0">
                <a:latin typeface="Arial"/>
                <a:cs typeface="Arial"/>
              </a:rPr>
              <a:t> </a:t>
            </a:r>
            <a:r>
              <a:rPr sz="970" b="1" spc="-9" dirty="0">
                <a:latin typeface="Arial"/>
                <a:cs typeface="Arial"/>
              </a:rPr>
              <a:t>PROGRAM</a:t>
            </a:r>
            <a:endParaRPr sz="970">
              <a:latin typeface="Arial"/>
              <a:cs typeface="Arial"/>
            </a:endParaRPr>
          </a:p>
        </p:txBody>
      </p:sp>
      <p:sp>
        <p:nvSpPr>
          <p:cNvPr id="3" name="object 3"/>
          <p:cNvSpPr txBox="1"/>
          <p:nvPr/>
        </p:nvSpPr>
        <p:spPr>
          <a:xfrm>
            <a:off x="7662635" y="196211"/>
            <a:ext cx="714352" cy="309263"/>
          </a:xfrm>
          <a:prstGeom prst="rect">
            <a:avLst/>
          </a:prstGeom>
        </p:spPr>
        <p:txBody>
          <a:bodyPr vert="horz" wrap="square" lIns="0" tIns="26872" rIns="0" bIns="0" rtlCol="0">
            <a:spAutoFit/>
          </a:bodyPr>
          <a:lstStyle/>
          <a:p>
            <a:pPr marL="11196" marR="4479" indent="106925">
              <a:lnSpc>
                <a:spcPts val="1058"/>
              </a:lnSpc>
              <a:spcBef>
                <a:spcPts val="212"/>
              </a:spcBef>
            </a:pPr>
            <a:r>
              <a:rPr sz="970" b="1" spc="-4" dirty="0">
                <a:latin typeface="Arial"/>
                <a:cs typeface="Arial"/>
              </a:rPr>
              <a:t>ITEM N  (H</a:t>
            </a:r>
            <a:r>
              <a:rPr sz="970" b="1" spc="-40" dirty="0">
                <a:latin typeface="Arial"/>
                <a:cs typeface="Arial"/>
              </a:rPr>
              <a:t>A</a:t>
            </a:r>
            <a:r>
              <a:rPr sz="970" b="1" spc="-13" dirty="0">
                <a:latin typeface="Arial"/>
                <a:cs typeface="Arial"/>
              </a:rPr>
              <a:t>N</a:t>
            </a:r>
            <a:r>
              <a:rPr sz="970" b="1" dirty="0">
                <a:latin typeface="Arial"/>
                <a:cs typeface="Arial"/>
              </a:rPr>
              <a:t>DO</a:t>
            </a:r>
            <a:r>
              <a:rPr sz="970" b="1" spc="-13" dirty="0">
                <a:latin typeface="Arial"/>
                <a:cs typeface="Arial"/>
              </a:rPr>
              <a:t>UT</a:t>
            </a:r>
            <a:r>
              <a:rPr sz="970" b="1" dirty="0">
                <a:latin typeface="Arial"/>
                <a:cs typeface="Arial"/>
              </a:rPr>
              <a:t>)</a:t>
            </a:r>
            <a:endParaRPr sz="970">
              <a:latin typeface="Arial"/>
              <a:cs typeface="Arial"/>
            </a:endParaRPr>
          </a:p>
        </p:txBody>
      </p:sp>
      <p:sp>
        <p:nvSpPr>
          <p:cNvPr id="4" name="object 4"/>
          <p:cNvSpPr txBox="1"/>
          <p:nvPr/>
        </p:nvSpPr>
        <p:spPr>
          <a:xfrm>
            <a:off x="340260" y="943950"/>
            <a:ext cx="8048213" cy="153229"/>
          </a:xfrm>
          <a:prstGeom prst="rect">
            <a:avLst/>
          </a:prstGeom>
          <a:ln w="3175">
            <a:solidFill>
              <a:srgbClr val="A6A6A6"/>
            </a:solidFill>
          </a:ln>
        </p:spPr>
        <p:txBody>
          <a:bodyPr vert="horz" wrap="square" lIns="0" tIns="3919" rIns="0" bIns="0" rtlCol="0">
            <a:spAutoFit/>
          </a:bodyPr>
          <a:lstStyle/>
          <a:p>
            <a:pPr marL="6158" algn="ctr">
              <a:spcBef>
                <a:spcPts val="31"/>
              </a:spcBef>
            </a:pPr>
            <a:r>
              <a:rPr sz="970" dirty="0">
                <a:solidFill>
                  <a:srgbClr val="404040"/>
                </a:solidFill>
                <a:latin typeface="Calibri"/>
                <a:cs typeface="Calibri"/>
              </a:rPr>
              <a:t>UPPER </a:t>
            </a:r>
            <a:r>
              <a:rPr sz="970" spc="-4" dirty="0">
                <a:solidFill>
                  <a:srgbClr val="404040"/>
                </a:solidFill>
                <a:latin typeface="Calibri"/>
                <a:cs typeface="Calibri"/>
              </a:rPr>
              <a:t>COASTAL </a:t>
            </a:r>
            <a:r>
              <a:rPr sz="970" dirty="0">
                <a:solidFill>
                  <a:srgbClr val="404040"/>
                </a:solidFill>
                <a:latin typeface="Calibri"/>
                <a:cs typeface="Calibri"/>
              </a:rPr>
              <a:t>PLAIN RURAL </a:t>
            </a:r>
            <a:r>
              <a:rPr sz="970" spc="-4" dirty="0">
                <a:solidFill>
                  <a:srgbClr val="404040"/>
                </a:solidFill>
                <a:latin typeface="Calibri"/>
                <a:cs typeface="Calibri"/>
              </a:rPr>
              <a:t>PLANNING</a:t>
            </a:r>
            <a:r>
              <a:rPr sz="970" spc="4" dirty="0">
                <a:solidFill>
                  <a:srgbClr val="404040"/>
                </a:solidFill>
                <a:latin typeface="Calibri"/>
                <a:cs typeface="Calibri"/>
              </a:rPr>
              <a:t> </a:t>
            </a:r>
            <a:r>
              <a:rPr sz="970" spc="-4" dirty="0">
                <a:solidFill>
                  <a:srgbClr val="404040"/>
                </a:solidFill>
                <a:latin typeface="Calibri"/>
                <a:cs typeface="Calibri"/>
              </a:rPr>
              <a:t>ORGANIZATION</a:t>
            </a:r>
            <a:endParaRPr sz="970">
              <a:latin typeface="Calibri"/>
              <a:cs typeface="Calibri"/>
            </a:endParaRPr>
          </a:p>
        </p:txBody>
      </p:sp>
      <p:graphicFrame>
        <p:nvGraphicFramePr>
          <p:cNvPr id="5" name="object 5"/>
          <p:cNvGraphicFramePr>
            <a:graphicFrameLocks noGrp="1"/>
          </p:cNvGraphicFramePr>
          <p:nvPr/>
        </p:nvGraphicFramePr>
        <p:xfrm>
          <a:off x="338918" y="1279931"/>
          <a:ext cx="8081242" cy="3135471"/>
        </p:xfrm>
        <a:graphic>
          <a:graphicData uri="http://schemas.openxmlformats.org/drawingml/2006/table">
            <a:tbl>
              <a:tblPr firstRow="1" bandRow="1">
                <a:tableStyleId>{2D5ABB26-0587-4C30-8999-92F81FD0307C}</a:tableStyleId>
              </a:tblPr>
              <a:tblGrid>
                <a:gridCol w="878384">
                  <a:extLst>
                    <a:ext uri="{9D8B030D-6E8A-4147-A177-3AD203B41FA5}">
                      <a16:colId xmlns:a16="http://schemas.microsoft.com/office/drawing/2014/main" val="20000"/>
                    </a:ext>
                  </a:extLst>
                </a:gridCol>
                <a:gridCol w="2082033">
                  <a:extLst>
                    <a:ext uri="{9D8B030D-6E8A-4147-A177-3AD203B41FA5}">
                      <a16:colId xmlns:a16="http://schemas.microsoft.com/office/drawing/2014/main" val="20001"/>
                    </a:ext>
                  </a:extLst>
                </a:gridCol>
                <a:gridCol w="2525424">
                  <a:extLst>
                    <a:ext uri="{9D8B030D-6E8A-4147-A177-3AD203B41FA5}">
                      <a16:colId xmlns:a16="http://schemas.microsoft.com/office/drawing/2014/main" val="20002"/>
                    </a:ext>
                  </a:extLst>
                </a:gridCol>
                <a:gridCol w="930448">
                  <a:extLst>
                    <a:ext uri="{9D8B030D-6E8A-4147-A177-3AD203B41FA5}">
                      <a16:colId xmlns:a16="http://schemas.microsoft.com/office/drawing/2014/main" val="20003"/>
                    </a:ext>
                  </a:extLst>
                </a:gridCol>
                <a:gridCol w="479780">
                  <a:extLst>
                    <a:ext uri="{9D8B030D-6E8A-4147-A177-3AD203B41FA5}">
                      <a16:colId xmlns:a16="http://schemas.microsoft.com/office/drawing/2014/main" val="20004"/>
                    </a:ext>
                  </a:extLst>
                </a:gridCol>
                <a:gridCol w="643252">
                  <a:extLst>
                    <a:ext uri="{9D8B030D-6E8A-4147-A177-3AD203B41FA5}">
                      <a16:colId xmlns:a16="http://schemas.microsoft.com/office/drawing/2014/main" val="20005"/>
                    </a:ext>
                  </a:extLst>
                </a:gridCol>
                <a:gridCol w="541921">
                  <a:extLst>
                    <a:ext uri="{9D8B030D-6E8A-4147-A177-3AD203B41FA5}">
                      <a16:colId xmlns:a16="http://schemas.microsoft.com/office/drawing/2014/main" val="20006"/>
                    </a:ext>
                  </a:extLst>
                </a:gridCol>
              </a:tblGrid>
              <a:tr h="203410">
                <a:tc gridSpan="2">
                  <a:txBody>
                    <a:bodyPr/>
                    <a:lstStyle/>
                    <a:p>
                      <a:pPr>
                        <a:lnSpc>
                          <a:spcPct val="100000"/>
                        </a:lnSpc>
                      </a:pPr>
                      <a:endParaRPr sz="900">
                        <a:latin typeface="Times New Roman"/>
                        <a:cs typeface="Times New Roman"/>
                      </a:endParaRPr>
                    </a:p>
                  </a:txBody>
                  <a:tcPr marL="0" marR="0" marT="0" marB="0">
                    <a:solidFill>
                      <a:srgbClr val="F1F1F1"/>
                    </a:solidFill>
                  </a:tcPr>
                </a:tc>
                <a:tc hMerge="1">
                  <a:txBody>
                    <a:bodyPr/>
                    <a:lstStyle/>
                    <a:p>
                      <a:endParaRPr/>
                    </a:p>
                  </a:txBody>
                  <a:tcPr marL="0" marR="0" marT="0" marB="0"/>
                </a:tc>
                <a:tc>
                  <a:txBody>
                    <a:bodyPr/>
                    <a:lstStyle/>
                    <a:p>
                      <a:pPr marL="476884">
                        <a:lnSpc>
                          <a:spcPct val="100000"/>
                        </a:lnSpc>
                        <a:spcBef>
                          <a:spcPts val="55"/>
                        </a:spcBef>
                      </a:pPr>
                      <a:r>
                        <a:rPr sz="1000" b="1" spc="-5" dirty="0">
                          <a:latin typeface="Arial"/>
                          <a:cs typeface="Arial"/>
                        </a:rPr>
                        <a:t>STIP MODIFICATIONS</a:t>
                      </a:r>
                      <a:endParaRPr sz="1000">
                        <a:latin typeface="Arial"/>
                        <a:cs typeface="Arial"/>
                      </a:endParaRPr>
                    </a:p>
                  </a:txBody>
                  <a:tcPr marL="0" marR="0" marT="6158" marB="0">
                    <a:solidFill>
                      <a:srgbClr val="F1F1F1"/>
                    </a:solidFill>
                  </a:tcPr>
                </a:tc>
                <a:tc gridSpan="4">
                  <a:txBody>
                    <a:bodyPr/>
                    <a:lstStyle/>
                    <a:p>
                      <a:pPr>
                        <a:lnSpc>
                          <a:spcPct val="100000"/>
                        </a:lnSpc>
                      </a:pPr>
                      <a:endParaRPr sz="900">
                        <a:latin typeface="Times New Roman"/>
                        <a:cs typeface="Times New Roman"/>
                      </a:endParaRPr>
                    </a:p>
                  </a:txBody>
                  <a:tcPr marL="0" marR="0" marT="0" marB="0">
                    <a:solidFill>
                      <a:srgbClr val="F1F1F1"/>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40150">
                <a:tc>
                  <a:txBody>
                    <a:bodyPr/>
                    <a:lstStyle/>
                    <a:p>
                      <a:pPr marL="14604">
                        <a:lnSpc>
                          <a:spcPts val="1130"/>
                        </a:lnSpc>
                        <a:spcBef>
                          <a:spcPts val="20"/>
                        </a:spcBef>
                      </a:pPr>
                      <a:r>
                        <a:rPr sz="900" spc="-5" dirty="0">
                          <a:latin typeface="Arial Narrow"/>
                          <a:cs typeface="Arial Narrow"/>
                        </a:rPr>
                        <a:t>I-6041</a:t>
                      </a:r>
                      <a:endParaRPr sz="900">
                        <a:latin typeface="Arial Narrow"/>
                        <a:cs typeface="Arial Narrow"/>
                      </a:endParaRPr>
                    </a:p>
                  </a:txBody>
                  <a:tcPr marL="0" marR="0" marT="2239" marB="0"/>
                </a:tc>
                <a:tc>
                  <a:txBody>
                    <a:bodyPr/>
                    <a:lstStyle/>
                    <a:p>
                      <a:pPr marL="81915">
                        <a:lnSpc>
                          <a:spcPts val="1130"/>
                        </a:lnSpc>
                        <a:spcBef>
                          <a:spcPts val="20"/>
                        </a:spcBef>
                      </a:pPr>
                      <a:r>
                        <a:rPr sz="900" dirty="0">
                          <a:latin typeface="Arial Narrow"/>
                          <a:cs typeface="Arial Narrow"/>
                        </a:rPr>
                        <a:t>- </a:t>
                      </a:r>
                      <a:r>
                        <a:rPr sz="900" spc="-10" dirty="0">
                          <a:latin typeface="Arial Narrow"/>
                          <a:cs typeface="Arial Narrow"/>
                        </a:rPr>
                        <a:t>UPPER COASTAL PLAIN RURAL</a:t>
                      </a:r>
                      <a:r>
                        <a:rPr sz="900" spc="-140" dirty="0">
                          <a:latin typeface="Arial Narrow"/>
                          <a:cs typeface="Arial Narrow"/>
                        </a:rPr>
                        <a:t> </a:t>
                      </a:r>
                      <a:r>
                        <a:rPr sz="900" spc="-10" dirty="0">
                          <a:latin typeface="Arial Narrow"/>
                          <a:cs typeface="Arial Narrow"/>
                        </a:rPr>
                        <a:t>PLANNING</a:t>
                      </a:r>
                      <a:endParaRPr sz="900">
                        <a:latin typeface="Arial Narrow"/>
                        <a:cs typeface="Arial Narrow"/>
                      </a:endParaRPr>
                    </a:p>
                  </a:txBody>
                  <a:tcPr marL="0" marR="0" marT="2239" marB="0"/>
                </a:tc>
                <a:tc>
                  <a:txBody>
                    <a:bodyPr/>
                    <a:lstStyle/>
                    <a:p>
                      <a:pPr marL="80010">
                        <a:lnSpc>
                          <a:spcPts val="1130"/>
                        </a:lnSpc>
                        <a:spcBef>
                          <a:spcPts val="20"/>
                        </a:spcBef>
                      </a:pPr>
                      <a:r>
                        <a:rPr sz="900" dirty="0">
                          <a:latin typeface="Arial Narrow"/>
                          <a:cs typeface="Arial Narrow"/>
                        </a:rPr>
                        <a:t>US </a:t>
                      </a:r>
                      <a:r>
                        <a:rPr sz="900" spc="-5" dirty="0">
                          <a:latin typeface="Arial Narrow"/>
                          <a:cs typeface="Arial Narrow"/>
                        </a:rPr>
                        <a:t>64 (FUTURE </a:t>
                      </a:r>
                      <a:r>
                        <a:rPr sz="900" dirty="0">
                          <a:latin typeface="Arial Narrow"/>
                          <a:cs typeface="Arial Narrow"/>
                        </a:rPr>
                        <a:t>I-87), </a:t>
                      </a:r>
                      <a:r>
                        <a:rPr sz="900" spc="-5" dirty="0">
                          <a:latin typeface="Arial Narrow"/>
                          <a:cs typeface="Arial Narrow"/>
                        </a:rPr>
                        <a:t>SR 1233 (THOMAS</a:t>
                      </a:r>
                      <a:r>
                        <a:rPr sz="900" spc="-35" dirty="0">
                          <a:latin typeface="Arial Narrow"/>
                          <a:cs typeface="Arial Narrow"/>
                        </a:rPr>
                        <a:t> </a:t>
                      </a:r>
                      <a:r>
                        <a:rPr sz="900" spc="-10" dirty="0">
                          <a:latin typeface="Arial Narrow"/>
                          <a:cs typeface="Arial Narrow"/>
                        </a:rPr>
                        <a:t>ROAD)</a:t>
                      </a:r>
                      <a:endParaRPr sz="900">
                        <a:latin typeface="Arial Narrow"/>
                        <a:cs typeface="Arial Narrow"/>
                      </a:endParaRPr>
                    </a:p>
                  </a:txBody>
                  <a:tcPr marL="0" marR="0" marT="2239" marB="0"/>
                </a:tc>
                <a:tc>
                  <a:txBody>
                    <a:bodyPr/>
                    <a:lstStyle/>
                    <a:p>
                      <a:pPr marR="68580" algn="r">
                        <a:lnSpc>
                          <a:spcPts val="1135"/>
                        </a:lnSpc>
                        <a:spcBef>
                          <a:spcPts val="15"/>
                        </a:spcBef>
                      </a:pPr>
                      <a:r>
                        <a:rPr sz="900" dirty="0">
                          <a:latin typeface="Arial Narrow"/>
                          <a:cs typeface="Arial Narrow"/>
                        </a:rPr>
                        <a:t>C</a:t>
                      </a:r>
                      <a:r>
                        <a:rPr sz="900" spc="-10" dirty="0">
                          <a:latin typeface="Arial Narrow"/>
                          <a:cs typeface="Arial Narrow"/>
                        </a:rPr>
                        <a:t>ONS</a:t>
                      </a:r>
                      <a:r>
                        <a:rPr sz="900" dirty="0">
                          <a:latin typeface="Arial Narrow"/>
                          <a:cs typeface="Arial Narrow"/>
                        </a:rPr>
                        <a:t>TR</a:t>
                      </a:r>
                      <a:r>
                        <a:rPr sz="900" spc="-10" dirty="0">
                          <a:latin typeface="Arial Narrow"/>
                          <a:cs typeface="Arial Narrow"/>
                        </a:rPr>
                        <a:t>U</a:t>
                      </a:r>
                      <a:r>
                        <a:rPr sz="900" dirty="0">
                          <a:latin typeface="Arial Narrow"/>
                          <a:cs typeface="Arial Narrow"/>
                        </a:rPr>
                        <a:t>CTION</a:t>
                      </a:r>
                      <a:endParaRPr sz="900">
                        <a:latin typeface="Arial Narrow"/>
                        <a:cs typeface="Arial Narrow"/>
                      </a:endParaRPr>
                    </a:p>
                  </a:txBody>
                  <a:tcPr marL="0" marR="0" marT="1680" marB="0"/>
                </a:tc>
                <a:tc>
                  <a:txBody>
                    <a:bodyPr/>
                    <a:lstStyle/>
                    <a:p>
                      <a:pPr marR="3810" algn="r">
                        <a:lnSpc>
                          <a:spcPts val="1135"/>
                        </a:lnSpc>
                        <a:spcBef>
                          <a:spcPts val="15"/>
                        </a:spcBef>
                      </a:pPr>
                      <a:r>
                        <a:rPr sz="900" dirty="0">
                          <a:latin typeface="Arial Narrow"/>
                          <a:cs typeface="Arial Narrow"/>
                        </a:rPr>
                        <a:t>FY </a:t>
                      </a:r>
                      <a:r>
                        <a:rPr sz="900" spc="-5" dirty="0">
                          <a:latin typeface="Arial Narrow"/>
                          <a:cs typeface="Arial Narrow"/>
                        </a:rPr>
                        <a:t>2022</a:t>
                      </a:r>
                      <a:r>
                        <a:rPr sz="900" spc="-105" dirty="0">
                          <a:latin typeface="Arial Narrow"/>
                          <a:cs typeface="Arial Narrow"/>
                        </a:rPr>
                        <a:t> </a:t>
                      </a:r>
                      <a:r>
                        <a:rPr sz="900" dirty="0">
                          <a:latin typeface="Arial Narrow"/>
                          <a:cs typeface="Arial Narrow"/>
                        </a:rPr>
                        <a:t>-</a:t>
                      </a:r>
                      <a:endParaRPr sz="900">
                        <a:latin typeface="Arial Narrow"/>
                        <a:cs typeface="Arial Narrow"/>
                      </a:endParaRPr>
                    </a:p>
                  </a:txBody>
                  <a:tcPr marL="0" marR="0" marT="1680" marB="0"/>
                </a:tc>
                <a:tc>
                  <a:txBody>
                    <a:bodyPr/>
                    <a:lstStyle/>
                    <a:p>
                      <a:pPr marR="49530" algn="r">
                        <a:lnSpc>
                          <a:spcPts val="1135"/>
                        </a:lnSpc>
                        <a:spcBef>
                          <a:spcPts val="15"/>
                        </a:spcBef>
                      </a:pPr>
                      <a:r>
                        <a:rPr sz="900" spc="-5" dirty="0">
                          <a:latin typeface="Arial Narrow"/>
                          <a:cs typeface="Arial Narrow"/>
                        </a:rPr>
                        <a:t>$</a:t>
                      </a:r>
                      <a:r>
                        <a:rPr sz="900" spc="-10" dirty="0">
                          <a:latin typeface="Arial Narrow"/>
                          <a:cs typeface="Arial Narrow"/>
                        </a:rPr>
                        <a:t>4</a:t>
                      </a:r>
                      <a:r>
                        <a:rPr sz="900" dirty="0">
                          <a:latin typeface="Arial Narrow"/>
                          <a:cs typeface="Arial Narrow"/>
                        </a:rPr>
                        <a:t>,1</a:t>
                      </a:r>
                      <a:r>
                        <a:rPr sz="900" spc="-5" dirty="0">
                          <a:latin typeface="Arial Narrow"/>
                          <a:cs typeface="Arial Narrow"/>
                        </a:rPr>
                        <a:t>9</a:t>
                      </a:r>
                      <a:r>
                        <a:rPr sz="900" dirty="0">
                          <a:latin typeface="Arial Narrow"/>
                          <a:cs typeface="Arial Narrow"/>
                        </a:rPr>
                        <a:t>5,</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1680" marB="0"/>
                </a:tc>
                <a:tc>
                  <a:txBody>
                    <a:bodyPr/>
                    <a:lstStyle/>
                    <a:p>
                      <a:pPr marL="56515">
                        <a:lnSpc>
                          <a:spcPts val="1135"/>
                        </a:lnSpc>
                        <a:spcBef>
                          <a:spcPts val="15"/>
                        </a:spcBef>
                      </a:pPr>
                      <a:r>
                        <a:rPr sz="900" spc="-5" dirty="0">
                          <a:latin typeface="Arial Narrow"/>
                          <a:cs typeface="Arial Narrow"/>
                        </a:rPr>
                        <a:t>(NHPIM)</a:t>
                      </a:r>
                      <a:endParaRPr sz="900">
                        <a:latin typeface="Arial Narrow"/>
                        <a:cs typeface="Arial Narrow"/>
                      </a:endParaRPr>
                    </a:p>
                  </a:txBody>
                  <a:tcPr marL="0" marR="0" marT="1680" marB="0"/>
                </a:tc>
                <a:extLst>
                  <a:ext uri="{0D108BD9-81ED-4DB2-BD59-A6C34878D82A}">
                    <a16:rowId xmlns:a16="http://schemas.microsoft.com/office/drawing/2014/main" val="10001"/>
                  </a:ext>
                </a:extLst>
              </a:tr>
              <a:tr h="135340">
                <a:tc>
                  <a:txBody>
                    <a:bodyPr/>
                    <a:lstStyle/>
                    <a:p>
                      <a:pPr marL="14604">
                        <a:lnSpc>
                          <a:spcPts val="1110"/>
                        </a:lnSpc>
                      </a:pPr>
                      <a:r>
                        <a:rPr sz="900" spc="-10" dirty="0">
                          <a:latin typeface="Arial Narrow"/>
                          <a:cs typeface="Arial Narrow"/>
                        </a:rPr>
                        <a:t>EDGECOMBE</a:t>
                      </a:r>
                      <a:endParaRPr sz="900">
                        <a:latin typeface="Arial Narrow"/>
                        <a:cs typeface="Arial Narrow"/>
                      </a:endParaRPr>
                    </a:p>
                  </a:txBody>
                  <a:tcPr marL="0" marR="0" marT="0" marB="0"/>
                </a:tc>
                <a:tc>
                  <a:txBody>
                    <a:bodyPr/>
                    <a:lstStyle/>
                    <a:p>
                      <a:pPr marL="159385">
                        <a:lnSpc>
                          <a:spcPts val="1110"/>
                        </a:lnSpc>
                      </a:pPr>
                      <a:r>
                        <a:rPr sz="900" spc="-5" dirty="0">
                          <a:latin typeface="Arial Narrow"/>
                          <a:cs typeface="Arial Narrow"/>
                        </a:rPr>
                        <a:t>ORGANIZATION</a:t>
                      </a:r>
                      <a:endParaRPr sz="900">
                        <a:latin typeface="Arial Narrow"/>
                        <a:cs typeface="Arial Narrow"/>
                      </a:endParaRPr>
                    </a:p>
                  </a:txBody>
                  <a:tcPr marL="0" marR="0" marT="0" marB="0"/>
                </a:tc>
                <a:tc>
                  <a:txBody>
                    <a:bodyPr/>
                    <a:lstStyle/>
                    <a:p>
                      <a:pPr marL="80010">
                        <a:lnSpc>
                          <a:spcPts val="1110"/>
                        </a:lnSpc>
                      </a:pPr>
                      <a:r>
                        <a:rPr sz="900" spc="-10" dirty="0">
                          <a:latin typeface="Arial Narrow"/>
                          <a:cs typeface="Arial Narrow"/>
                        </a:rPr>
                        <a:t>OVERPASS </a:t>
                      </a:r>
                      <a:r>
                        <a:rPr sz="900" dirty="0">
                          <a:latin typeface="Arial Narrow"/>
                          <a:cs typeface="Arial Narrow"/>
                        </a:rPr>
                        <a:t>TO NC </a:t>
                      </a:r>
                      <a:r>
                        <a:rPr sz="900" spc="-5" dirty="0">
                          <a:latin typeface="Arial Narrow"/>
                          <a:cs typeface="Arial Narrow"/>
                        </a:rPr>
                        <a:t>33. </a:t>
                      </a:r>
                      <a:r>
                        <a:rPr sz="900" spc="-10" dirty="0">
                          <a:latin typeface="Arial Narrow"/>
                          <a:cs typeface="Arial Narrow"/>
                        </a:rPr>
                        <a:t>PAVEMENT</a:t>
                      </a:r>
                      <a:r>
                        <a:rPr sz="900" spc="-20" dirty="0">
                          <a:latin typeface="Arial Narrow"/>
                          <a:cs typeface="Arial Narrow"/>
                        </a:rPr>
                        <a:t> </a:t>
                      </a:r>
                      <a:r>
                        <a:rPr sz="900" spc="-5" dirty="0">
                          <a:latin typeface="Arial Narrow"/>
                          <a:cs typeface="Arial Narrow"/>
                        </a:rPr>
                        <a:t>REHABILITATION.</a:t>
                      </a:r>
                      <a:endParaRPr sz="900">
                        <a:latin typeface="Arial Narrow"/>
                        <a:cs typeface="Arial Narrow"/>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R="4445" algn="r">
                        <a:lnSpc>
                          <a:spcPts val="1110"/>
                        </a:lnSpc>
                      </a:pPr>
                      <a:r>
                        <a:rPr sz="900" dirty="0">
                          <a:latin typeface="Arial Narrow"/>
                          <a:cs typeface="Arial Narrow"/>
                        </a:rPr>
                        <a:t>FY </a:t>
                      </a:r>
                      <a:r>
                        <a:rPr sz="900" spc="-5" dirty="0">
                          <a:latin typeface="Arial Narrow"/>
                          <a:cs typeface="Arial Narrow"/>
                        </a:rPr>
                        <a:t>2023</a:t>
                      </a:r>
                      <a:r>
                        <a:rPr sz="900" spc="-100"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110"/>
                        </a:lnSpc>
                      </a:pPr>
                      <a:r>
                        <a:rPr sz="900" u="sng" dirty="0">
                          <a:uFill>
                            <a:solidFill>
                              <a:srgbClr val="000000"/>
                            </a:solidFill>
                          </a:uFill>
                          <a:latin typeface="Arial Narrow"/>
                          <a:cs typeface="Arial Narrow"/>
                        </a:rPr>
                        <a:t>    </a:t>
                      </a:r>
                      <a:r>
                        <a:rPr sz="900" u="sng" spc="-35" dirty="0">
                          <a:uFill>
                            <a:solidFill>
                              <a:srgbClr val="000000"/>
                            </a:solidFill>
                          </a:uFill>
                          <a:latin typeface="Arial Narrow"/>
                          <a:cs typeface="Arial Narrow"/>
                        </a:rPr>
                        <a:t> </a:t>
                      </a:r>
                      <a:r>
                        <a:rPr sz="900" u="sng" spc="-5" dirty="0">
                          <a:uFill>
                            <a:solidFill>
                              <a:srgbClr val="000000"/>
                            </a:solidFill>
                          </a:uFill>
                          <a:latin typeface="Arial Narrow"/>
                          <a:cs typeface="Arial Narrow"/>
                        </a:rPr>
                        <a:t>$4</a:t>
                      </a:r>
                      <a:r>
                        <a:rPr sz="900" u="sng" dirty="0">
                          <a:uFill>
                            <a:solidFill>
                              <a:srgbClr val="000000"/>
                            </a:solidFill>
                          </a:uFill>
                          <a:latin typeface="Arial Narrow"/>
                          <a:cs typeface="Arial Narrow"/>
                        </a:rPr>
                        <a:t>,1</a:t>
                      </a:r>
                      <a:r>
                        <a:rPr sz="900" u="sng" spc="-10" dirty="0">
                          <a:uFill>
                            <a:solidFill>
                              <a:srgbClr val="000000"/>
                            </a:solidFill>
                          </a:uFill>
                          <a:latin typeface="Arial Narrow"/>
                          <a:cs typeface="Arial Narrow"/>
                        </a:rPr>
                        <a:t>9</a:t>
                      </a:r>
                      <a:r>
                        <a:rPr sz="900" u="sng" dirty="0">
                          <a:uFill>
                            <a:solidFill>
                              <a:srgbClr val="000000"/>
                            </a:solidFill>
                          </a:uFill>
                          <a:latin typeface="Arial Narrow"/>
                          <a:cs typeface="Arial Narrow"/>
                        </a:rPr>
                        <a:t>6</a:t>
                      </a:r>
                      <a:r>
                        <a:rPr sz="900" u="sng" spc="-5" dirty="0">
                          <a:uFill>
                            <a:solidFill>
                              <a:srgbClr val="000000"/>
                            </a:solidFill>
                          </a:uFill>
                          <a:latin typeface="Arial Narrow"/>
                          <a:cs typeface="Arial Narrow"/>
                        </a:rPr>
                        <a:t>,0</a:t>
                      </a:r>
                      <a:r>
                        <a:rPr sz="900" u="sng" dirty="0">
                          <a:uFill>
                            <a:solidFill>
                              <a:srgbClr val="000000"/>
                            </a:solidFill>
                          </a:uFill>
                          <a:latin typeface="Arial Narrow"/>
                          <a:cs typeface="Arial Narrow"/>
                        </a:rPr>
                        <a:t>00</a:t>
                      </a:r>
                      <a:endParaRPr sz="900">
                        <a:latin typeface="Arial Narrow"/>
                        <a:cs typeface="Arial Narrow"/>
                      </a:endParaRPr>
                    </a:p>
                  </a:txBody>
                  <a:tcPr marL="0" marR="0" marT="0" marB="0"/>
                </a:tc>
                <a:tc>
                  <a:txBody>
                    <a:bodyPr/>
                    <a:lstStyle/>
                    <a:p>
                      <a:pPr marL="56515">
                        <a:lnSpc>
                          <a:spcPts val="1110"/>
                        </a:lnSpc>
                      </a:pPr>
                      <a:r>
                        <a:rPr sz="900" spc="-5" dirty="0">
                          <a:latin typeface="Arial Narrow"/>
                          <a:cs typeface="Arial Narrow"/>
                        </a:rPr>
                        <a:t>(NHPIM)</a:t>
                      </a:r>
                      <a:endParaRPr sz="900">
                        <a:latin typeface="Arial Narrow"/>
                        <a:cs typeface="Arial Narrow"/>
                      </a:endParaRPr>
                    </a:p>
                  </a:txBody>
                  <a:tcPr marL="0" marR="0" marT="0" marB="0"/>
                </a:tc>
                <a:extLst>
                  <a:ext uri="{0D108BD9-81ED-4DB2-BD59-A6C34878D82A}">
                    <a16:rowId xmlns:a16="http://schemas.microsoft.com/office/drawing/2014/main" val="10002"/>
                  </a:ext>
                </a:extLst>
              </a:tr>
              <a:tr h="481430">
                <a:tc>
                  <a:txBody>
                    <a:bodyPr/>
                    <a:lstStyle/>
                    <a:p>
                      <a:pPr marL="14604">
                        <a:lnSpc>
                          <a:spcPts val="1160"/>
                        </a:lnSpc>
                      </a:pPr>
                      <a:r>
                        <a:rPr sz="900" b="1" spc="-5" dirty="0">
                          <a:latin typeface="Arial Narrow"/>
                          <a:cs typeface="Arial Narrow"/>
                        </a:rPr>
                        <a:t>PROJ.CATEGORY</a:t>
                      </a:r>
                      <a:endParaRPr sz="900">
                        <a:latin typeface="Arial Narrow"/>
                        <a:cs typeface="Arial Narrow"/>
                      </a:endParaRPr>
                    </a:p>
                    <a:p>
                      <a:pPr marL="14604">
                        <a:lnSpc>
                          <a:spcPct val="100000"/>
                        </a:lnSpc>
                        <a:spcBef>
                          <a:spcPts val="15"/>
                        </a:spcBef>
                      </a:pPr>
                      <a:r>
                        <a:rPr sz="900" spc="-5" dirty="0">
                          <a:latin typeface="Arial Narrow"/>
                          <a:cs typeface="Arial Narrow"/>
                        </a:rPr>
                        <a:t>STATEWIDE</a:t>
                      </a:r>
                      <a:endParaRPr sz="900">
                        <a:latin typeface="Arial Narrow"/>
                        <a:cs typeface="Arial Narrow"/>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marL="80010" marR="652145">
                        <a:lnSpc>
                          <a:spcPts val="1180"/>
                        </a:lnSpc>
                        <a:spcBef>
                          <a:spcPts val="165"/>
                        </a:spcBef>
                      </a:pPr>
                      <a:r>
                        <a:rPr sz="900" b="1" i="1" u="heavy" dirty="0">
                          <a:uFill>
                            <a:solidFill>
                              <a:srgbClr val="000000"/>
                            </a:solidFill>
                          </a:uFill>
                          <a:latin typeface="ArialNarrow-BoldItalic"/>
                          <a:cs typeface="ArialNarrow-BoldItalic"/>
                        </a:rPr>
                        <a:t>TO </a:t>
                      </a:r>
                      <a:r>
                        <a:rPr sz="900" b="1" i="1" u="heavy" spc="-5" dirty="0">
                          <a:uFill>
                            <a:solidFill>
                              <a:srgbClr val="000000"/>
                            </a:solidFill>
                          </a:uFill>
                          <a:latin typeface="ArialNarrow-BoldItalic"/>
                          <a:cs typeface="ArialNarrow-BoldItalic"/>
                        </a:rPr>
                        <a:t>ASSIST </a:t>
                      </a:r>
                      <a:r>
                        <a:rPr sz="900" b="1" i="1" u="heavy" dirty="0">
                          <a:uFill>
                            <a:solidFill>
                              <a:srgbClr val="000000"/>
                            </a:solidFill>
                          </a:uFill>
                          <a:latin typeface="ArialNarrow-BoldItalic"/>
                          <a:cs typeface="ArialNarrow-BoldItalic"/>
                        </a:rPr>
                        <a:t>IN </a:t>
                      </a:r>
                      <a:r>
                        <a:rPr sz="900" b="1" i="1" u="heavy" spc="-5" dirty="0">
                          <a:uFill>
                            <a:solidFill>
                              <a:srgbClr val="000000"/>
                            </a:solidFill>
                          </a:uFill>
                          <a:latin typeface="ArialNarrow-BoldItalic"/>
                          <a:cs typeface="ArialNarrow-BoldItalic"/>
                        </a:rPr>
                        <a:t>BALANCING FUNDS,</a:t>
                      </a:r>
                      <a:r>
                        <a:rPr sz="900" b="1" i="1" u="heavy" spc="-80" dirty="0">
                          <a:uFill>
                            <a:solidFill>
                              <a:srgbClr val="000000"/>
                            </a:solidFill>
                          </a:uFill>
                          <a:latin typeface="ArialNarrow-BoldItalic"/>
                          <a:cs typeface="ArialNarrow-BoldItalic"/>
                        </a:rPr>
                        <a:t> </a:t>
                      </a:r>
                      <a:r>
                        <a:rPr sz="900" b="1" i="1" u="heavy" spc="-5" dirty="0">
                          <a:uFill>
                            <a:solidFill>
                              <a:srgbClr val="000000"/>
                            </a:solidFill>
                          </a:uFill>
                          <a:latin typeface="ArialNarrow-BoldItalic"/>
                          <a:cs typeface="ArialNarrow-BoldItalic"/>
                        </a:rPr>
                        <a:t>DELAY </a:t>
                      </a:r>
                      <a:r>
                        <a:rPr sz="900" b="1" i="1" spc="-5" dirty="0">
                          <a:latin typeface="ArialNarrow-BoldItalic"/>
                          <a:cs typeface="ArialNarrow-BoldItalic"/>
                        </a:rPr>
                        <a:t> </a:t>
                      </a:r>
                      <a:r>
                        <a:rPr sz="900" b="1" i="1" u="heavy" spc="-5" dirty="0">
                          <a:uFill>
                            <a:solidFill>
                              <a:srgbClr val="000000"/>
                            </a:solidFill>
                          </a:uFill>
                          <a:latin typeface="ArialNarrow-BoldItalic"/>
                          <a:cs typeface="ArialNarrow-BoldItalic"/>
                        </a:rPr>
                        <a:t>CONSTRUCTION FROM </a:t>
                      </a:r>
                      <a:r>
                        <a:rPr sz="900" b="1" i="1" u="heavy" dirty="0">
                          <a:uFill>
                            <a:solidFill>
                              <a:srgbClr val="000000"/>
                            </a:solidFill>
                          </a:uFill>
                          <a:latin typeface="ArialNarrow-BoldItalic"/>
                          <a:cs typeface="ArialNarrow-BoldItalic"/>
                        </a:rPr>
                        <a:t>FY </a:t>
                      </a:r>
                      <a:r>
                        <a:rPr sz="900" b="1" i="1" u="heavy" spc="-5" dirty="0">
                          <a:uFill>
                            <a:solidFill>
                              <a:srgbClr val="000000"/>
                            </a:solidFill>
                          </a:uFill>
                          <a:latin typeface="ArialNarrow-BoldItalic"/>
                          <a:cs typeface="ArialNarrow-BoldItalic"/>
                        </a:rPr>
                        <a:t>21 </a:t>
                      </a:r>
                      <a:r>
                        <a:rPr sz="900" b="1" i="1" u="heavy" dirty="0">
                          <a:uFill>
                            <a:solidFill>
                              <a:srgbClr val="000000"/>
                            </a:solidFill>
                          </a:uFill>
                          <a:latin typeface="ArialNarrow-BoldItalic"/>
                          <a:cs typeface="ArialNarrow-BoldItalic"/>
                        </a:rPr>
                        <a:t>TO FY</a:t>
                      </a:r>
                      <a:r>
                        <a:rPr sz="900" b="1" i="1" u="heavy" spc="-55" dirty="0">
                          <a:uFill>
                            <a:solidFill>
                              <a:srgbClr val="000000"/>
                            </a:solidFill>
                          </a:uFill>
                          <a:latin typeface="ArialNarrow-BoldItalic"/>
                          <a:cs typeface="ArialNarrow-BoldItalic"/>
                        </a:rPr>
                        <a:t> </a:t>
                      </a:r>
                      <a:r>
                        <a:rPr sz="900" b="1" i="1" u="heavy" spc="-5" dirty="0">
                          <a:uFill>
                            <a:solidFill>
                              <a:srgbClr val="000000"/>
                            </a:solidFill>
                          </a:uFill>
                          <a:latin typeface="ArialNarrow-BoldItalic"/>
                          <a:cs typeface="ArialNarrow-BoldItalic"/>
                        </a:rPr>
                        <a:t>22.</a:t>
                      </a:r>
                      <a:endParaRPr sz="900">
                        <a:latin typeface="ArialNarrow-BoldItalic"/>
                        <a:cs typeface="ArialNarrow-BoldItalic"/>
                      </a:endParaRPr>
                    </a:p>
                  </a:txBody>
                  <a:tcPr marL="0" marR="0" marT="18475" marB="0"/>
                </a:tc>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marR="49530" algn="r">
                        <a:lnSpc>
                          <a:spcPts val="1165"/>
                        </a:lnSpc>
                      </a:pPr>
                      <a:r>
                        <a:rPr sz="900" spc="-5" dirty="0">
                          <a:latin typeface="Arial Narrow"/>
                          <a:cs typeface="Arial Narrow"/>
                        </a:rPr>
                        <a:t>$</a:t>
                      </a:r>
                      <a:r>
                        <a:rPr sz="900" spc="-10" dirty="0">
                          <a:latin typeface="Arial Narrow"/>
                          <a:cs typeface="Arial Narrow"/>
                        </a:rPr>
                        <a:t>8</a:t>
                      </a:r>
                      <a:r>
                        <a:rPr sz="900" dirty="0">
                          <a:latin typeface="Arial Narrow"/>
                          <a:cs typeface="Arial Narrow"/>
                        </a:rPr>
                        <a:t>,3</a:t>
                      </a:r>
                      <a:r>
                        <a:rPr sz="900" spc="-5" dirty="0">
                          <a:latin typeface="Arial Narrow"/>
                          <a:cs typeface="Arial Narrow"/>
                        </a:rPr>
                        <a:t>9</a:t>
                      </a:r>
                      <a:r>
                        <a:rPr sz="900" dirty="0">
                          <a:latin typeface="Arial Narrow"/>
                          <a:cs typeface="Arial Narrow"/>
                        </a:rPr>
                        <a:t>1,</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a:lnSpc>
                          <a:spcPct val="100000"/>
                        </a:lnSpc>
                      </a:pPr>
                      <a:endParaRPr sz="900">
                        <a:latin typeface="Times New Roman"/>
                        <a:cs typeface="Times New Roman"/>
                      </a:endParaRPr>
                    </a:p>
                  </a:txBody>
                  <a:tcPr marL="0" marR="0" marT="0" marB="0"/>
                </a:tc>
                <a:extLst>
                  <a:ext uri="{0D108BD9-81ED-4DB2-BD59-A6C34878D82A}">
                    <a16:rowId xmlns:a16="http://schemas.microsoft.com/office/drawing/2014/main" val="10003"/>
                  </a:ext>
                </a:extLst>
              </a:tr>
              <a:tr h="333103">
                <a:tc>
                  <a:txBody>
                    <a:bodyPr/>
                    <a:lstStyle/>
                    <a:p>
                      <a:pPr>
                        <a:lnSpc>
                          <a:spcPct val="100000"/>
                        </a:lnSpc>
                        <a:spcBef>
                          <a:spcPts val="20"/>
                        </a:spcBef>
                      </a:pPr>
                      <a:endParaRPr sz="1300">
                        <a:latin typeface="Times New Roman"/>
                        <a:cs typeface="Times New Roman"/>
                      </a:endParaRPr>
                    </a:p>
                    <a:p>
                      <a:pPr marL="14604">
                        <a:lnSpc>
                          <a:spcPts val="1130"/>
                        </a:lnSpc>
                      </a:pPr>
                      <a:r>
                        <a:rPr sz="900" spc="-5" dirty="0">
                          <a:latin typeface="Arial Narrow"/>
                          <a:cs typeface="Arial Narrow"/>
                        </a:rPr>
                        <a:t>I-6041A</a:t>
                      </a:r>
                      <a:endParaRPr sz="900">
                        <a:latin typeface="Arial Narrow"/>
                        <a:cs typeface="Arial Narrow"/>
                      </a:endParaRPr>
                    </a:p>
                  </a:txBody>
                  <a:tcPr marL="0" marR="0" marT="2239" marB="0"/>
                </a:tc>
                <a:tc>
                  <a:txBody>
                    <a:bodyPr/>
                    <a:lstStyle/>
                    <a:p>
                      <a:pPr>
                        <a:lnSpc>
                          <a:spcPct val="100000"/>
                        </a:lnSpc>
                        <a:spcBef>
                          <a:spcPts val="20"/>
                        </a:spcBef>
                      </a:pPr>
                      <a:endParaRPr sz="1300">
                        <a:latin typeface="Times New Roman"/>
                        <a:cs typeface="Times New Roman"/>
                      </a:endParaRPr>
                    </a:p>
                    <a:p>
                      <a:pPr marL="81915">
                        <a:lnSpc>
                          <a:spcPts val="1130"/>
                        </a:lnSpc>
                      </a:pPr>
                      <a:r>
                        <a:rPr sz="900" dirty="0">
                          <a:latin typeface="Arial Narrow"/>
                          <a:cs typeface="Arial Narrow"/>
                        </a:rPr>
                        <a:t>- </a:t>
                      </a:r>
                      <a:r>
                        <a:rPr sz="900" spc="-10" dirty="0">
                          <a:latin typeface="Arial Narrow"/>
                          <a:cs typeface="Arial Narrow"/>
                        </a:rPr>
                        <a:t>UPPER COASTAL PLAIN RURAL</a:t>
                      </a:r>
                      <a:r>
                        <a:rPr sz="900" spc="-140" dirty="0">
                          <a:latin typeface="Arial Narrow"/>
                          <a:cs typeface="Arial Narrow"/>
                        </a:rPr>
                        <a:t> </a:t>
                      </a:r>
                      <a:r>
                        <a:rPr sz="900" spc="-10" dirty="0">
                          <a:latin typeface="Arial Narrow"/>
                          <a:cs typeface="Arial Narrow"/>
                        </a:rPr>
                        <a:t>PLANNING</a:t>
                      </a:r>
                      <a:endParaRPr sz="900">
                        <a:latin typeface="Arial Narrow"/>
                        <a:cs typeface="Arial Narrow"/>
                      </a:endParaRPr>
                    </a:p>
                  </a:txBody>
                  <a:tcPr marL="0" marR="0" marT="2239" marB="0"/>
                </a:tc>
                <a:tc>
                  <a:txBody>
                    <a:bodyPr/>
                    <a:lstStyle/>
                    <a:p>
                      <a:pPr>
                        <a:lnSpc>
                          <a:spcPct val="100000"/>
                        </a:lnSpc>
                        <a:spcBef>
                          <a:spcPts val="20"/>
                        </a:spcBef>
                      </a:pPr>
                      <a:endParaRPr sz="1300">
                        <a:latin typeface="Times New Roman"/>
                        <a:cs typeface="Times New Roman"/>
                      </a:endParaRPr>
                    </a:p>
                    <a:p>
                      <a:pPr marL="80010">
                        <a:lnSpc>
                          <a:spcPts val="1130"/>
                        </a:lnSpc>
                      </a:pPr>
                      <a:r>
                        <a:rPr sz="900" dirty="0">
                          <a:latin typeface="Arial Narrow"/>
                          <a:cs typeface="Arial Narrow"/>
                        </a:rPr>
                        <a:t>US </a:t>
                      </a:r>
                      <a:r>
                        <a:rPr sz="900" spc="-5" dirty="0">
                          <a:latin typeface="Arial Narrow"/>
                          <a:cs typeface="Arial Narrow"/>
                        </a:rPr>
                        <a:t>64 (FUTURE </a:t>
                      </a:r>
                      <a:r>
                        <a:rPr sz="900" dirty="0">
                          <a:latin typeface="Arial Narrow"/>
                          <a:cs typeface="Arial Narrow"/>
                        </a:rPr>
                        <a:t>I-87), </a:t>
                      </a:r>
                      <a:r>
                        <a:rPr sz="900" spc="-5" dirty="0">
                          <a:latin typeface="Arial Narrow"/>
                          <a:cs typeface="Arial Narrow"/>
                        </a:rPr>
                        <a:t>REHABILITATE BRIDGE</a:t>
                      </a:r>
                      <a:r>
                        <a:rPr sz="900" spc="-50" dirty="0">
                          <a:latin typeface="Arial Narrow"/>
                          <a:cs typeface="Arial Narrow"/>
                        </a:rPr>
                        <a:t> </a:t>
                      </a:r>
                      <a:r>
                        <a:rPr sz="900" spc="-5" dirty="0">
                          <a:latin typeface="Arial Narrow"/>
                          <a:cs typeface="Arial Narrow"/>
                        </a:rPr>
                        <a:t>320104,</a:t>
                      </a:r>
                      <a:endParaRPr sz="900">
                        <a:latin typeface="Arial Narrow"/>
                        <a:cs typeface="Arial Narrow"/>
                      </a:endParaRPr>
                    </a:p>
                  </a:txBody>
                  <a:tcPr marL="0" marR="0" marT="2239" marB="0"/>
                </a:tc>
                <a:tc>
                  <a:txBody>
                    <a:bodyPr/>
                    <a:lstStyle/>
                    <a:p>
                      <a:pPr>
                        <a:lnSpc>
                          <a:spcPct val="100000"/>
                        </a:lnSpc>
                        <a:spcBef>
                          <a:spcPts val="15"/>
                        </a:spcBef>
                      </a:pPr>
                      <a:endParaRPr sz="1300">
                        <a:latin typeface="Times New Roman"/>
                        <a:cs typeface="Times New Roman"/>
                      </a:endParaRPr>
                    </a:p>
                    <a:p>
                      <a:pPr marR="68580" algn="r">
                        <a:lnSpc>
                          <a:spcPts val="1135"/>
                        </a:lnSpc>
                      </a:pPr>
                      <a:r>
                        <a:rPr sz="900" dirty="0">
                          <a:latin typeface="Arial Narrow"/>
                          <a:cs typeface="Arial Narrow"/>
                        </a:rPr>
                        <a:t>C</a:t>
                      </a:r>
                      <a:r>
                        <a:rPr sz="900" spc="-10" dirty="0">
                          <a:latin typeface="Arial Narrow"/>
                          <a:cs typeface="Arial Narrow"/>
                        </a:rPr>
                        <a:t>ONS</a:t>
                      </a:r>
                      <a:r>
                        <a:rPr sz="900" dirty="0">
                          <a:latin typeface="Arial Narrow"/>
                          <a:cs typeface="Arial Narrow"/>
                        </a:rPr>
                        <a:t>TR</a:t>
                      </a:r>
                      <a:r>
                        <a:rPr sz="900" spc="-10" dirty="0">
                          <a:latin typeface="Arial Narrow"/>
                          <a:cs typeface="Arial Narrow"/>
                        </a:rPr>
                        <a:t>U</a:t>
                      </a:r>
                      <a:r>
                        <a:rPr sz="900" dirty="0">
                          <a:latin typeface="Arial Narrow"/>
                          <a:cs typeface="Arial Narrow"/>
                        </a:rPr>
                        <a:t>CTION</a:t>
                      </a:r>
                      <a:endParaRPr sz="900">
                        <a:latin typeface="Arial Narrow"/>
                        <a:cs typeface="Arial Narrow"/>
                      </a:endParaRPr>
                    </a:p>
                  </a:txBody>
                  <a:tcPr marL="0" marR="0" marT="1680" marB="0"/>
                </a:tc>
                <a:tc>
                  <a:txBody>
                    <a:bodyPr/>
                    <a:lstStyle/>
                    <a:p>
                      <a:pPr>
                        <a:lnSpc>
                          <a:spcPct val="100000"/>
                        </a:lnSpc>
                        <a:spcBef>
                          <a:spcPts val="15"/>
                        </a:spcBef>
                      </a:pPr>
                      <a:endParaRPr sz="1300">
                        <a:latin typeface="Times New Roman"/>
                        <a:cs typeface="Times New Roman"/>
                      </a:endParaRPr>
                    </a:p>
                    <a:p>
                      <a:pPr marR="3810" algn="r">
                        <a:lnSpc>
                          <a:spcPts val="1135"/>
                        </a:lnSpc>
                      </a:pPr>
                      <a:r>
                        <a:rPr sz="900" dirty="0">
                          <a:latin typeface="Arial Narrow"/>
                          <a:cs typeface="Arial Narrow"/>
                        </a:rPr>
                        <a:t>FY </a:t>
                      </a:r>
                      <a:r>
                        <a:rPr sz="900" spc="-5" dirty="0">
                          <a:latin typeface="Arial Narrow"/>
                          <a:cs typeface="Arial Narrow"/>
                        </a:rPr>
                        <a:t>2023</a:t>
                      </a:r>
                      <a:r>
                        <a:rPr sz="900" spc="-105" dirty="0">
                          <a:latin typeface="Arial Narrow"/>
                          <a:cs typeface="Arial Narrow"/>
                        </a:rPr>
                        <a:t> </a:t>
                      </a:r>
                      <a:r>
                        <a:rPr sz="900" dirty="0">
                          <a:latin typeface="Arial Narrow"/>
                          <a:cs typeface="Arial Narrow"/>
                        </a:rPr>
                        <a:t>-</a:t>
                      </a:r>
                      <a:endParaRPr sz="900">
                        <a:latin typeface="Arial Narrow"/>
                        <a:cs typeface="Arial Narrow"/>
                      </a:endParaRPr>
                    </a:p>
                  </a:txBody>
                  <a:tcPr marL="0" marR="0" marT="1680" marB="0"/>
                </a:tc>
                <a:tc>
                  <a:txBody>
                    <a:bodyPr/>
                    <a:lstStyle/>
                    <a:p>
                      <a:pPr>
                        <a:lnSpc>
                          <a:spcPct val="100000"/>
                        </a:lnSpc>
                        <a:spcBef>
                          <a:spcPts val="15"/>
                        </a:spcBef>
                      </a:pPr>
                      <a:endParaRPr sz="1300">
                        <a:latin typeface="Times New Roman"/>
                        <a:cs typeface="Times New Roman"/>
                      </a:endParaRPr>
                    </a:p>
                    <a:p>
                      <a:pPr marR="49530" algn="r">
                        <a:lnSpc>
                          <a:spcPts val="1135"/>
                        </a:lnSpc>
                      </a:pPr>
                      <a:r>
                        <a:rPr sz="900" u="sng" dirty="0">
                          <a:uFill>
                            <a:solidFill>
                              <a:srgbClr val="000000"/>
                            </a:solidFill>
                          </a:uFill>
                          <a:latin typeface="Arial Narrow"/>
                          <a:cs typeface="Arial Narrow"/>
                        </a:rPr>
                        <a:t>    </a:t>
                      </a:r>
                      <a:r>
                        <a:rPr sz="900" u="sng" spc="-35" dirty="0">
                          <a:uFill>
                            <a:solidFill>
                              <a:srgbClr val="000000"/>
                            </a:solidFill>
                          </a:uFill>
                          <a:latin typeface="Arial Narrow"/>
                          <a:cs typeface="Arial Narrow"/>
                        </a:rPr>
                        <a:t> </a:t>
                      </a:r>
                      <a:r>
                        <a:rPr sz="900" u="sng" spc="-5" dirty="0">
                          <a:uFill>
                            <a:solidFill>
                              <a:srgbClr val="000000"/>
                            </a:solidFill>
                          </a:uFill>
                          <a:latin typeface="Arial Narrow"/>
                          <a:cs typeface="Arial Narrow"/>
                        </a:rPr>
                        <a:t>$</a:t>
                      </a:r>
                      <a:r>
                        <a:rPr sz="900" u="sng" spc="-10" dirty="0">
                          <a:uFill>
                            <a:solidFill>
                              <a:srgbClr val="000000"/>
                            </a:solidFill>
                          </a:uFill>
                          <a:latin typeface="Arial Narrow"/>
                          <a:cs typeface="Arial Narrow"/>
                        </a:rPr>
                        <a:t>2</a:t>
                      </a:r>
                      <a:r>
                        <a:rPr sz="900" u="sng" dirty="0">
                          <a:uFill>
                            <a:solidFill>
                              <a:srgbClr val="000000"/>
                            </a:solidFill>
                          </a:uFill>
                          <a:latin typeface="Arial Narrow"/>
                          <a:cs typeface="Arial Narrow"/>
                        </a:rPr>
                        <a:t>,4</a:t>
                      </a:r>
                      <a:r>
                        <a:rPr sz="900" u="sng" spc="-5" dirty="0">
                          <a:uFill>
                            <a:solidFill>
                              <a:srgbClr val="000000"/>
                            </a:solidFill>
                          </a:uFill>
                          <a:latin typeface="Arial Narrow"/>
                          <a:cs typeface="Arial Narrow"/>
                        </a:rPr>
                        <a:t>0</a:t>
                      </a:r>
                      <a:r>
                        <a:rPr sz="900" u="sng" dirty="0">
                          <a:uFill>
                            <a:solidFill>
                              <a:srgbClr val="000000"/>
                            </a:solidFill>
                          </a:uFill>
                          <a:latin typeface="Arial Narrow"/>
                          <a:cs typeface="Arial Narrow"/>
                        </a:rPr>
                        <a:t>0,</a:t>
                      </a:r>
                      <a:r>
                        <a:rPr sz="900" u="sng" spc="-5" dirty="0">
                          <a:uFill>
                            <a:solidFill>
                              <a:srgbClr val="000000"/>
                            </a:solidFill>
                          </a:uFill>
                          <a:latin typeface="Arial Narrow"/>
                          <a:cs typeface="Arial Narrow"/>
                        </a:rPr>
                        <a:t>0</a:t>
                      </a:r>
                      <a:r>
                        <a:rPr sz="900" u="sng" dirty="0">
                          <a:uFill>
                            <a:solidFill>
                              <a:srgbClr val="000000"/>
                            </a:solidFill>
                          </a:uFill>
                          <a:latin typeface="Arial Narrow"/>
                          <a:cs typeface="Arial Narrow"/>
                        </a:rPr>
                        <a:t>00</a:t>
                      </a:r>
                      <a:endParaRPr sz="900">
                        <a:latin typeface="Arial Narrow"/>
                        <a:cs typeface="Arial Narrow"/>
                      </a:endParaRPr>
                    </a:p>
                  </a:txBody>
                  <a:tcPr marL="0" marR="0" marT="1680" marB="0"/>
                </a:tc>
                <a:tc>
                  <a:txBody>
                    <a:bodyPr/>
                    <a:lstStyle/>
                    <a:p>
                      <a:pPr>
                        <a:lnSpc>
                          <a:spcPct val="100000"/>
                        </a:lnSpc>
                        <a:spcBef>
                          <a:spcPts val="15"/>
                        </a:spcBef>
                      </a:pPr>
                      <a:endParaRPr sz="1300">
                        <a:latin typeface="Times New Roman"/>
                        <a:cs typeface="Times New Roman"/>
                      </a:endParaRPr>
                    </a:p>
                    <a:p>
                      <a:pPr marL="56515">
                        <a:lnSpc>
                          <a:spcPts val="1135"/>
                        </a:lnSpc>
                      </a:pPr>
                      <a:r>
                        <a:rPr sz="900" spc="-5" dirty="0">
                          <a:latin typeface="Arial Narrow"/>
                          <a:cs typeface="Arial Narrow"/>
                        </a:rPr>
                        <a:t>(NHPIM)</a:t>
                      </a:r>
                      <a:endParaRPr sz="900">
                        <a:latin typeface="Arial Narrow"/>
                        <a:cs typeface="Arial Narrow"/>
                      </a:endParaRPr>
                    </a:p>
                  </a:txBody>
                  <a:tcPr marL="0" marR="0" marT="1680" marB="0"/>
                </a:tc>
                <a:extLst>
                  <a:ext uri="{0D108BD9-81ED-4DB2-BD59-A6C34878D82A}">
                    <a16:rowId xmlns:a16="http://schemas.microsoft.com/office/drawing/2014/main" val="10004"/>
                  </a:ext>
                </a:extLst>
              </a:tr>
              <a:tr h="270009">
                <a:tc>
                  <a:txBody>
                    <a:bodyPr/>
                    <a:lstStyle/>
                    <a:p>
                      <a:pPr marL="14604">
                        <a:lnSpc>
                          <a:spcPts val="1170"/>
                        </a:lnSpc>
                      </a:pPr>
                      <a:r>
                        <a:rPr sz="900" spc="-10" dirty="0">
                          <a:latin typeface="Arial Narrow"/>
                          <a:cs typeface="Arial Narrow"/>
                        </a:rPr>
                        <a:t>EDGECOMBE</a:t>
                      </a:r>
                      <a:endParaRPr sz="900">
                        <a:latin typeface="Arial Narrow"/>
                        <a:cs typeface="Arial Narrow"/>
                      </a:endParaRPr>
                    </a:p>
                    <a:p>
                      <a:pPr marL="14604">
                        <a:lnSpc>
                          <a:spcPts val="1140"/>
                        </a:lnSpc>
                      </a:pPr>
                      <a:r>
                        <a:rPr sz="900" b="1" spc="-5" dirty="0">
                          <a:latin typeface="Arial Narrow"/>
                          <a:cs typeface="Arial Narrow"/>
                        </a:rPr>
                        <a:t>PROJ.CATEGORY</a:t>
                      </a:r>
                      <a:endParaRPr sz="900">
                        <a:latin typeface="Arial Narrow"/>
                        <a:cs typeface="Arial Narrow"/>
                      </a:endParaRPr>
                    </a:p>
                  </a:txBody>
                  <a:tcPr marL="0" marR="0" marT="0" marB="0"/>
                </a:tc>
                <a:tc>
                  <a:txBody>
                    <a:bodyPr/>
                    <a:lstStyle/>
                    <a:p>
                      <a:pPr marL="159385">
                        <a:lnSpc>
                          <a:spcPts val="1155"/>
                        </a:lnSpc>
                      </a:pPr>
                      <a:r>
                        <a:rPr sz="900" spc="-5" dirty="0">
                          <a:latin typeface="Arial Narrow"/>
                          <a:cs typeface="Arial Narrow"/>
                        </a:rPr>
                        <a:t>ORGANIZATION</a:t>
                      </a:r>
                      <a:endParaRPr sz="900">
                        <a:latin typeface="Arial Narrow"/>
                        <a:cs typeface="Arial Narrow"/>
                      </a:endParaRPr>
                    </a:p>
                  </a:txBody>
                  <a:tcPr marL="0" marR="0" marT="0" marB="0"/>
                </a:tc>
                <a:tc>
                  <a:txBody>
                    <a:bodyPr/>
                    <a:lstStyle/>
                    <a:p>
                      <a:pPr marL="80010">
                        <a:lnSpc>
                          <a:spcPts val="1145"/>
                        </a:lnSpc>
                      </a:pPr>
                      <a:r>
                        <a:rPr sz="900" spc="-5" dirty="0">
                          <a:latin typeface="Arial Narrow"/>
                          <a:cs typeface="Arial Narrow"/>
                        </a:rPr>
                        <a:t>320155, 320148, 320153, 320154, 320156,</a:t>
                      </a:r>
                      <a:r>
                        <a:rPr sz="900" spc="-15" dirty="0">
                          <a:latin typeface="Arial Narrow"/>
                          <a:cs typeface="Arial Narrow"/>
                        </a:rPr>
                        <a:t> </a:t>
                      </a:r>
                      <a:r>
                        <a:rPr sz="900" spc="-5" dirty="0">
                          <a:latin typeface="Arial Narrow"/>
                          <a:cs typeface="Arial Narrow"/>
                        </a:rPr>
                        <a:t>320157,</a:t>
                      </a:r>
                      <a:endParaRPr sz="900">
                        <a:latin typeface="Arial Narrow"/>
                        <a:cs typeface="Arial Narrow"/>
                      </a:endParaRPr>
                    </a:p>
                    <a:p>
                      <a:pPr marL="80010">
                        <a:lnSpc>
                          <a:spcPts val="1165"/>
                        </a:lnSpc>
                      </a:pPr>
                      <a:r>
                        <a:rPr sz="900" spc="-5" dirty="0">
                          <a:latin typeface="Arial Narrow"/>
                          <a:cs typeface="Arial Narrow"/>
                        </a:rPr>
                        <a:t>320320, 320325, </a:t>
                      </a:r>
                      <a:r>
                        <a:rPr sz="900" spc="-10" dirty="0">
                          <a:latin typeface="Arial Narrow"/>
                          <a:cs typeface="Arial Narrow"/>
                        </a:rPr>
                        <a:t>AND</a:t>
                      </a:r>
                      <a:r>
                        <a:rPr sz="900" spc="-5" dirty="0">
                          <a:latin typeface="Arial Narrow"/>
                          <a:cs typeface="Arial Narrow"/>
                        </a:rPr>
                        <a:t> 320326.</a:t>
                      </a:r>
                      <a:endParaRPr sz="900">
                        <a:latin typeface="Arial Narrow"/>
                        <a:cs typeface="Arial Narrow"/>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marR="49530" algn="r">
                        <a:lnSpc>
                          <a:spcPts val="1170"/>
                        </a:lnSpc>
                      </a:pPr>
                      <a:r>
                        <a:rPr sz="900" spc="-5" dirty="0">
                          <a:latin typeface="Arial Narrow"/>
                          <a:cs typeface="Arial Narrow"/>
                        </a:rPr>
                        <a:t>$</a:t>
                      </a:r>
                      <a:r>
                        <a:rPr sz="900" spc="-10" dirty="0">
                          <a:latin typeface="Arial Narrow"/>
                          <a:cs typeface="Arial Narrow"/>
                        </a:rPr>
                        <a:t>2</a:t>
                      </a:r>
                      <a:r>
                        <a:rPr sz="900" dirty="0">
                          <a:latin typeface="Arial Narrow"/>
                          <a:cs typeface="Arial Narrow"/>
                        </a:rPr>
                        <a:t>,4</a:t>
                      </a:r>
                      <a:r>
                        <a:rPr sz="900" spc="-5" dirty="0">
                          <a:latin typeface="Arial Narrow"/>
                          <a:cs typeface="Arial Narrow"/>
                        </a:rPr>
                        <a:t>0</a:t>
                      </a:r>
                      <a:r>
                        <a:rPr sz="900" dirty="0">
                          <a:latin typeface="Arial Narrow"/>
                          <a:cs typeface="Arial Narrow"/>
                        </a:rPr>
                        <a:t>0,</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a:lnSpc>
                          <a:spcPct val="100000"/>
                        </a:lnSpc>
                      </a:pPr>
                      <a:endParaRPr sz="900">
                        <a:latin typeface="Times New Roman"/>
                        <a:cs typeface="Times New Roman"/>
                      </a:endParaRPr>
                    </a:p>
                  </a:txBody>
                  <a:tcPr marL="0" marR="0" marT="0" marB="0"/>
                </a:tc>
                <a:extLst>
                  <a:ext uri="{0D108BD9-81ED-4DB2-BD59-A6C34878D82A}">
                    <a16:rowId xmlns:a16="http://schemas.microsoft.com/office/drawing/2014/main" val="10005"/>
                  </a:ext>
                </a:extLst>
              </a:tr>
              <a:tr h="147684">
                <a:tc>
                  <a:txBody>
                    <a:bodyPr/>
                    <a:lstStyle/>
                    <a:p>
                      <a:pPr marL="14604">
                        <a:lnSpc>
                          <a:spcPts val="1170"/>
                        </a:lnSpc>
                      </a:pPr>
                      <a:r>
                        <a:rPr sz="900" spc="-5" dirty="0">
                          <a:latin typeface="Arial Narrow"/>
                          <a:cs typeface="Arial Narrow"/>
                        </a:rPr>
                        <a:t>STATEWIDE</a:t>
                      </a:r>
                      <a:endParaRPr sz="900">
                        <a:latin typeface="Arial Narrow"/>
                        <a:cs typeface="Arial Narrow"/>
                      </a:endParaRPr>
                    </a:p>
                  </a:txBody>
                  <a:tcPr marL="0" marR="0" marT="0" marB="0"/>
                </a:tc>
                <a:tc>
                  <a:txBody>
                    <a:bodyPr/>
                    <a:lstStyle/>
                    <a:p>
                      <a:pPr>
                        <a:lnSpc>
                          <a:spcPct val="100000"/>
                        </a:lnSpc>
                      </a:pPr>
                      <a:endParaRPr sz="800">
                        <a:latin typeface="Times New Roman"/>
                        <a:cs typeface="Times New Roman"/>
                      </a:endParaRPr>
                    </a:p>
                  </a:txBody>
                  <a:tcPr marL="0" marR="0" marT="0" marB="0"/>
                </a:tc>
                <a:tc>
                  <a:txBody>
                    <a:bodyPr/>
                    <a:lstStyle/>
                    <a:p>
                      <a:pPr marL="80010">
                        <a:lnSpc>
                          <a:spcPts val="1125"/>
                        </a:lnSpc>
                        <a:spcBef>
                          <a:spcPts val="90"/>
                        </a:spcBef>
                      </a:pPr>
                      <a:r>
                        <a:rPr sz="900" b="1" i="1" u="heavy" dirty="0">
                          <a:uFill>
                            <a:solidFill>
                              <a:srgbClr val="000000"/>
                            </a:solidFill>
                          </a:uFill>
                          <a:latin typeface="ArialNarrow-BoldItalic"/>
                          <a:cs typeface="ArialNarrow-BoldItalic"/>
                        </a:rPr>
                        <a:t>TO </a:t>
                      </a:r>
                      <a:r>
                        <a:rPr sz="900" b="1" i="1" u="heavy" spc="-5" dirty="0">
                          <a:uFill>
                            <a:solidFill>
                              <a:srgbClr val="000000"/>
                            </a:solidFill>
                          </a:uFill>
                          <a:latin typeface="ArialNarrow-BoldItalic"/>
                          <a:cs typeface="ArialNarrow-BoldItalic"/>
                        </a:rPr>
                        <a:t>ASSIST </a:t>
                      </a:r>
                      <a:r>
                        <a:rPr sz="900" b="1" i="1" u="heavy" dirty="0">
                          <a:uFill>
                            <a:solidFill>
                              <a:srgbClr val="000000"/>
                            </a:solidFill>
                          </a:uFill>
                          <a:latin typeface="ArialNarrow-BoldItalic"/>
                          <a:cs typeface="ArialNarrow-BoldItalic"/>
                        </a:rPr>
                        <a:t>IN </a:t>
                      </a:r>
                      <a:r>
                        <a:rPr sz="900" b="1" i="1" u="heavy" spc="-5" dirty="0">
                          <a:uFill>
                            <a:solidFill>
                              <a:srgbClr val="000000"/>
                            </a:solidFill>
                          </a:uFill>
                          <a:latin typeface="ArialNarrow-BoldItalic"/>
                          <a:cs typeface="ArialNarrow-BoldItalic"/>
                        </a:rPr>
                        <a:t>BALANCING FUNDS,</a:t>
                      </a:r>
                      <a:r>
                        <a:rPr sz="900" b="1" i="1" u="heavy" spc="-20" dirty="0">
                          <a:uFill>
                            <a:solidFill>
                              <a:srgbClr val="000000"/>
                            </a:solidFill>
                          </a:uFill>
                          <a:latin typeface="ArialNarrow-BoldItalic"/>
                          <a:cs typeface="ArialNarrow-BoldItalic"/>
                        </a:rPr>
                        <a:t> </a:t>
                      </a:r>
                      <a:r>
                        <a:rPr sz="900" b="1" i="1" u="heavy" spc="-5" dirty="0">
                          <a:uFill>
                            <a:solidFill>
                              <a:srgbClr val="000000"/>
                            </a:solidFill>
                          </a:uFill>
                          <a:latin typeface="ArialNarrow-BoldItalic"/>
                          <a:cs typeface="ArialNarrow-BoldItalic"/>
                        </a:rPr>
                        <a:t>DELAY</a:t>
                      </a:r>
                      <a:endParaRPr sz="900">
                        <a:latin typeface="ArialNarrow-BoldItalic"/>
                        <a:cs typeface="ArialNarrow-BoldItalic"/>
                      </a:endParaRPr>
                    </a:p>
                  </a:txBody>
                  <a:tcPr marL="0" marR="0" marT="10077" marB="0"/>
                </a:tc>
                <a:tc>
                  <a:txBody>
                    <a:bodyPr/>
                    <a:lstStyle/>
                    <a:p>
                      <a:pPr>
                        <a:lnSpc>
                          <a:spcPct val="100000"/>
                        </a:lnSpc>
                      </a:pPr>
                      <a:endParaRPr sz="800">
                        <a:latin typeface="Times New Roman"/>
                        <a:cs typeface="Times New Roman"/>
                      </a:endParaRPr>
                    </a:p>
                  </a:txBody>
                  <a:tcPr marL="0" marR="0" marT="0" marB="0"/>
                </a:tc>
                <a:tc>
                  <a:txBody>
                    <a:bodyPr/>
                    <a:lstStyle/>
                    <a:p>
                      <a:pPr>
                        <a:lnSpc>
                          <a:spcPct val="100000"/>
                        </a:lnSpc>
                      </a:pPr>
                      <a:endParaRPr sz="800">
                        <a:latin typeface="Times New Roman"/>
                        <a:cs typeface="Times New Roman"/>
                      </a:endParaRPr>
                    </a:p>
                  </a:txBody>
                  <a:tcPr marL="0" marR="0" marT="0" marB="0"/>
                </a:tc>
                <a:tc>
                  <a:txBody>
                    <a:bodyPr/>
                    <a:lstStyle/>
                    <a:p>
                      <a:pPr>
                        <a:lnSpc>
                          <a:spcPct val="100000"/>
                        </a:lnSpc>
                      </a:pPr>
                      <a:endParaRPr sz="800">
                        <a:latin typeface="Times New Roman"/>
                        <a:cs typeface="Times New Roman"/>
                      </a:endParaRPr>
                    </a:p>
                  </a:txBody>
                  <a:tcPr marL="0" marR="0" marT="0" marB="0"/>
                </a:tc>
                <a:tc>
                  <a:txBody>
                    <a:bodyPr/>
                    <a:lstStyle/>
                    <a:p>
                      <a:pPr>
                        <a:lnSpc>
                          <a:spcPct val="100000"/>
                        </a:lnSpc>
                      </a:pPr>
                      <a:endParaRPr sz="800">
                        <a:latin typeface="Times New Roman"/>
                        <a:cs typeface="Times New Roman"/>
                      </a:endParaRPr>
                    </a:p>
                  </a:txBody>
                  <a:tcPr marL="0" marR="0" marT="0" marB="0"/>
                </a:tc>
                <a:extLst>
                  <a:ext uri="{0D108BD9-81ED-4DB2-BD59-A6C34878D82A}">
                    <a16:rowId xmlns:a16="http://schemas.microsoft.com/office/drawing/2014/main" val="10006"/>
                  </a:ext>
                </a:extLst>
              </a:tr>
              <a:tr h="265853">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marL="80010">
                        <a:lnSpc>
                          <a:spcPts val="1150"/>
                        </a:lnSpc>
                      </a:pPr>
                      <a:r>
                        <a:rPr sz="900" b="1" i="1" u="heavy" spc="-5" dirty="0">
                          <a:uFill>
                            <a:solidFill>
                              <a:srgbClr val="000000"/>
                            </a:solidFill>
                          </a:uFill>
                          <a:latin typeface="ArialNarrow-BoldItalic"/>
                          <a:cs typeface="ArialNarrow-BoldItalic"/>
                        </a:rPr>
                        <a:t>CONSTRUCTION FROM </a:t>
                      </a:r>
                      <a:r>
                        <a:rPr sz="900" b="1" i="1" u="heavy" dirty="0">
                          <a:uFill>
                            <a:solidFill>
                              <a:srgbClr val="000000"/>
                            </a:solidFill>
                          </a:uFill>
                          <a:latin typeface="ArialNarrow-BoldItalic"/>
                          <a:cs typeface="ArialNarrow-BoldItalic"/>
                        </a:rPr>
                        <a:t>FY </a:t>
                      </a:r>
                      <a:r>
                        <a:rPr sz="900" b="1" i="1" u="heavy" spc="-5" dirty="0">
                          <a:uFill>
                            <a:solidFill>
                              <a:srgbClr val="000000"/>
                            </a:solidFill>
                          </a:uFill>
                          <a:latin typeface="ArialNarrow-BoldItalic"/>
                          <a:cs typeface="ArialNarrow-BoldItalic"/>
                        </a:rPr>
                        <a:t>22 </a:t>
                      </a:r>
                      <a:r>
                        <a:rPr sz="900" b="1" i="1" u="heavy" dirty="0">
                          <a:uFill>
                            <a:solidFill>
                              <a:srgbClr val="000000"/>
                            </a:solidFill>
                          </a:uFill>
                          <a:latin typeface="ArialNarrow-BoldItalic"/>
                          <a:cs typeface="ArialNarrow-BoldItalic"/>
                        </a:rPr>
                        <a:t>TO FY</a:t>
                      </a:r>
                      <a:r>
                        <a:rPr sz="900" b="1" i="1" u="heavy" spc="-35" dirty="0">
                          <a:uFill>
                            <a:solidFill>
                              <a:srgbClr val="000000"/>
                            </a:solidFill>
                          </a:uFill>
                          <a:latin typeface="ArialNarrow-BoldItalic"/>
                          <a:cs typeface="ArialNarrow-BoldItalic"/>
                        </a:rPr>
                        <a:t> </a:t>
                      </a:r>
                      <a:r>
                        <a:rPr sz="900" b="1" i="1" u="heavy" spc="-5" dirty="0">
                          <a:uFill>
                            <a:solidFill>
                              <a:srgbClr val="000000"/>
                            </a:solidFill>
                          </a:uFill>
                          <a:latin typeface="ArialNarrow-BoldItalic"/>
                          <a:cs typeface="ArialNarrow-BoldItalic"/>
                        </a:rPr>
                        <a:t>23.</a:t>
                      </a:r>
                      <a:endParaRPr sz="900">
                        <a:latin typeface="ArialNarrow-BoldItalic"/>
                        <a:cs typeface="ArialNarrow-BoldItalic"/>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extLst>
                  <a:ext uri="{0D108BD9-81ED-4DB2-BD59-A6C34878D82A}">
                    <a16:rowId xmlns:a16="http://schemas.microsoft.com/office/drawing/2014/main" val="10007"/>
                  </a:ext>
                </a:extLst>
              </a:tr>
              <a:tr h="267630">
                <a:tc>
                  <a:txBody>
                    <a:bodyPr/>
                    <a:lstStyle/>
                    <a:p>
                      <a:pPr>
                        <a:lnSpc>
                          <a:spcPct val="100000"/>
                        </a:lnSpc>
                        <a:spcBef>
                          <a:spcPts val="10"/>
                        </a:spcBef>
                      </a:pPr>
                      <a:endParaRPr sz="900">
                        <a:latin typeface="Times New Roman"/>
                        <a:cs typeface="Times New Roman"/>
                      </a:endParaRPr>
                    </a:p>
                    <a:p>
                      <a:pPr marL="14604">
                        <a:lnSpc>
                          <a:spcPts val="1130"/>
                        </a:lnSpc>
                      </a:pPr>
                      <a:r>
                        <a:rPr sz="900" spc="-5" dirty="0">
                          <a:latin typeface="Arial Narrow"/>
                          <a:cs typeface="Arial Narrow"/>
                        </a:rPr>
                        <a:t>I-6042A</a:t>
                      </a:r>
                      <a:endParaRPr sz="900">
                        <a:latin typeface="Arial Narrow"/>
                        <a:cs typeface="Arial Narrow"/>
                      </a:endParaRPr>
                    </a:p>
                  </a:txBody>
                  <a:tcPr marL="0" marR="0" marT="1120" marB="0"/>
                </a:tc>
                <a:tc>
                  <a:txBody>
                    <a:bodyPr/>
                    <a:lstStyle/>
                    <a:p>
                      <a:pPr>
                        <a:lnSpc>
                          <a:spcPct val="100000"/>
                        </a:lnSpc>
                        <a:spcBef>
                          <a:spcPts val="10"/>
                        </a:spcBef>
                      </a:pPr>
                      <a:endParaRPr sz="900">
                        <a:latin typeface="Times New Roman"/>
                        <a:cs typeface="Times New Roman"/>
                      </a:endParaRPr>
                    </a:p>
                    <a:p>
                      <a:pPr marL="81915">
                        <a:lnSpc>
                          <a:spcPts val="1130"/>
                        </a:lnSpc>
                      </a:pPr>
                      <a:r>
                        <a:rPr sz="900" dirty="0">
                          <a:latin typeface="Arial Narrow"/>
                          <a:cs typeface="Arial Narrow"/>
                        </a:rPr>
                        <a:t>- </a:t>
                      </a:r>
                      <a:r>
                        <a:rPr sz="900" spc="-10" dirty="0">
                          <a:latin typeface="Arial Narrow"/>
                          <a:cs typeface="Arial Narrow"/>
                        </a:rPr>
                        <a:t>UPPER COASTAL PLAIN RURAL</a:t>
                      </a:r>
                      <a:r>
                        <a:rPr sz="900" spc="-165" dirty="0">
                          <a:latin typeface="Arial Narrow"/>
                          <a:cs typeface="Arial Narrow"/>
                        </a:rPr>
                        <a:t> </a:t>
                      </a:r>
                      <a:r>
                        <a:rPr sz="900" spc="-10" dirty="0">
                          <a:latin typeface="Arial Narrow"/>
                          <a:cs typeface="Arial Narrow"/>
                        </a:rPr>
                        <a:t>PLANNING</a:t>
                      </a:r>
                      <a:endParaRPr sz="900">
                        <a:latin typeface="Arial Narrow"/>
                        <a:cs typeface="Arial Narrow"/>
                      </a:endParaRPr>
                    </a:p>
                  </a:txBody>
                  <a:tcPr marL="0" marR="0" marT="1120" marB="0"/>
                </a:tc>
                <a:tc>
                  <a:txBody>
                    <a:bodyPr/>
                    <a:lstStyle/>
                    <a:p>
                      <a:pPr>
                        <a:lnSpc>
                          <a:spcPct val="100000"/>
                        </a:lnSpc>
                        <a:spcBef>
                          <a:spcPts val="10"/>
                        </a:spcBef>
                      </a:pPr>
                      <a:endParaRPr sz="900">
                        <a:latin typeface="Times New Roman"/>
                        <a:cs typeface="Times New Roman"/>
                      </a:endParaRPr>
                    </a:p>
                    <a:p>
                      <a:pPr marL="80010">
                        <a:lnSpc>
                          <a:spcPts val="1130"/>
                        </a:lnSpc>
                      </a:pPr>
                      <a:r>
                        <a:rPr sz="900" spc="-5" dirty="0">
                          <a:latin typeface="Arial Narrow"/>
                          <a:cs typeface="Arial Narrow"/>
                        </a:rPr>
                        <a:t>US 64 (FUTURE I-87), REHABILITATE BRIDGE</a:t>
                      </a:r>
                      <a:r>
                        <a:rPr sz="900" spc="-40" dirty="0">
                          <a:latin typeface="Arial Narrow"/>
                          <a:cs typeface="Arial Narrow"/>
                        </a:rPr>
                        <a:t> </a:t>
                      </a:r>
                      <a:r>
                        <a:rPr sz="900" spc="-5" dirty="0">
                          <a:latin typeface="Arial Narrow"/>
                          <a:cs typeface="Arial Narrow"/>
                        </a:rPr>
                        <a:t>320327</a:t>
                      </a:r>
                      <a:endParaRPr sz="900">
                        <a:latin typeface="Arial Narrow"/>
                        <a:cs typeface="Arial Narrow"/>
                      </a:endParaRPr>
                    </a:p>
                  </a:txBody>
                  <a:tcPr marL="0" marR="0" marT="1120" marB="0"/>
                </a:tc>
                <a:tc>
                  <a:txBody>
                    <a:bodyPr/>
                    <a:lstStyle/>
                    <a:p>
                      <a:pPr>
                        <a:lnSpc>
                          <a:spcPct val="100000"/>
                        </a:lnSpc>
                        <a:spcBef>
                          <a:spcPts val="5"/>
                        </a:spcBef>
                      </a:pPr>
                      <a:endParaRPr sz="900">
                        <a:latin typeface="Times New Roman"/>
                        <a:cs typeface="Times New Roman"/>
                      </a:endParaRPr>
                    </a:p>
                    <a:p>
                      <a:pPr marR="68580" algn="r">
                        <a:lnSpc>
                          <a:spcPts val="1135"/>
                        </a:lnSpc>
                      </a:pPr>
                      <a:r>
                        <a:rPr sz="900" spc="-5" dirty="0">
                          <a:latin typeface="Arial Narrow"/>
                          <a:cs typeface="Arial Narrow"/>
                        </a:rPr>
                        <a:t>C</a:t>
                      </a:r>
                      <a:r>
                        <a:rPr sz="900" spc="-10" dirty="0">
                          <a:latin typeface="Arial Narrow"/>
                          <a:cs typeface="Arial Narrow"/>
                        </a:rPr>
                        <a:t>ONS</a:t>
                      </a:r>
                      <a:r>
                        <a:rPr sz="900" dirty="0">
                          <a:latin typeface="Arial Narrow"/>
                          <a:cs typeface="Arial Narrow"/>
                        </a:rPr>
                        <a:t>TR</a:t>
                      </a:r>
                      <a:r>
                        <a:rPr sz="900" spc="-10" dirty="0">
                          <a:latin typeface="Arial Narrow"/>
                          <a:cs typeface="Arial Narrow"/>
                        </a:rPr>
                        <a:t>U</a:t>
                      </a:r>
                      <a:r>
                        <a:rPr sz="900" spc="-5" dirty="0">
                          <a:latin typeface="Arial Narrow"/>
                          <a:cs typeface="Arial Narrow"/>
                        </a:rPr>
                        <a:t>C</a:t>
                      </a:r>
                      <a:r>
                        <a:rPr sz="900" dirty="0">
                          <a:latin typeface="Arial Narrow"/>
                          <a:cs typeface="Arial Narrow"/>
                        </a:rPr>
                        <a:t>TI</a:t>
                      </a:r>
                      <a:r>
                        <a:rPr sz="900" spc="-5" dirty="0">
                          <a:latin typeface="Arial Narrow"/>
                          <a:cs typeface="Arial Narrow"/>
                        </a:rPr>
                        <a:t>O</a:t>
                      </a:r>
                      <a:r>
                        <a:rPr sz="900" dirty="0">
                          <a:latin typeface="Arial Narrow"/>
                          <a:cs typeface="Arial Narrow"/>
                        </a:rPr>
                        <a:t>N</a:t>
                      </a:r>
                      <a:endParaRPr sz="900">
                        <a:latin typeface="Arial Narrow"/>
                        <a:cs typeface="Arial Narrow"/>
                      </a:endParaRPr>
                    </a:p>
                  </a:txBody>
                  <a:tcPr marL="0" marR="0" marT="560" marB="0"/>
                </a:tc>
                <a:tc>
                  <a:txBody>
                    <a:bodyPr/>
                    <a:lstStyle/>
                    <a:p>
                      <a:pPr>
                        <a:lnSpc>
                          <a:spcPct val="100000"/>
                        </a:lnSpc>
                        <a:spcBef>
                          <a:spcPts val="5"/>
                        </a:spcBef>
                      </a:pPr>
                      <a:endParaRPr sz="900">
                        <a:latin typeface="Times New Roman"/>
                        <a:cs typeface="Times New Roman"/>
                      </a:endParaRPr>
                    </a:p>
                    <a:p>
                      <a:pPr marR="4445" algn="r">
                        <a:lnSpc>
                          <a:spcPts val="1135"/>
                        </a:lnSpc>
                      </a:pPr>
                      <a:r>
                        <a:rPr sz="900" dirty="0">
                          <a:latin typeface="Arial Narrow"/>
                          <a:cs typeface="Arial Narrow"/>
                        </a:rPr>
                        <a:t>FY </a:t>
                      </a:r>
                      <a:r>
                        <a:rPr sz="900" spc="-5" dirty="0">
                          <a:latin typeface="Arial Narrow"/>
                          <a:cs typeface="Arial Narrow"/>
                        </a:rPr>
                        <a:t>2023</a:t>
                      </a:r>
                      <a:r>
                        <a:rPr sz="900" spc="-100" dirty="0">
                          <a:latin typeface="Arial Narrow"/>
                          <a:cs typeface="Arial Narrow"/>
                        </a:rPr>
                        <a:t> </a:t>
                      </a:r>
                      <a:r>
                        <a:rPr sz="900" dirty="0">
                          <a:latin typeface="Arial Narrow"/>
                          <a:cs typeface="Arial Narrow"/>
                        </a:rPr>
                        <a:t>-</a:t>
                      </a:r>
                      <a:endParaRPr sz="900">
                        <a:latin typeface="Arial Narrow"/>
                        <a:cs typeface="Arial Narrow"/>
                      </a:endParaRPr>
                    </a:p>
                  </a:txBody>
                  <a:tcPr marL="0" marR="0" marT="560" marB="0"/>
                </a:tc>
                <a:tc>
                  <a:txBody>
                    <a:bodyPr/>
                    <a:lstStyle/>
                    <a:p>
                      <a:pPr>
                        <a:lnSpc>
                          <a:spcPct val="100000"/>
                        </a:lnSpc>
                        <a:spcBef>
                          <a:spcPts val="5"/>
                        </a:spcBef>
                      </a:pPr>
                      <a:endParaRPr sz="900">
                        <a:latin typeface="Times New Roman"/>
                        <a:cs typeface="Times New Roman"/>
                      </a:endParaRPr>
                    </a:p>
                    <a:p>
                      <a:pPr marR="48895" algn="r">
                        <a:lnSpc>
                          <a:spcPts val="1135"/>
                        </a:lnSpc>
                        <a:tabLst>
                          <a:tab pos="227329" algn="l"/>
                        </a:tabLst>
                      </a:pPr>
                      <a:r>
                        <a:rPr sz="900" u="sng" dirty="0">
                          <a:uFill>
                            <a:solidFill>
                              <a:srgbClr val="000000"/>
                            </a:solidFill>
                          </a:uFill>
                          <a:latin typeface="Arial Narrow"/>
                          <a:cs typeface="Arial Narrow"/>
                        </a:rPr>
                        <a:t> 	</a:t>
                      </a:r>
                      <a:r>
                        <a:rPr sz="900" u="sng" spc="-5" dirty="0">
                          <a:uFill>
                            <a:solidFill>
                              <a:srgbClr val="000000"/>
                            </a:solidFill>
                          </a:uFill>
                          <a:latin typeface="Arial Narrow"/>
                          <a:cs typeface="Arial Narrow"/>
                        </a:rPr>
                        <a:t>$5</a:t>
                      </a:r>
                      <a:r>
                        <a:rPr sz="900" u="sng" dirty="0">
                          <a:uFill>
                            <a:solidFill>
                              <a:srgbClr val="000000"/>
                            </a:solidFill>
                          </a:uFill>
                          <a:latin typeface="Arial Narrow"/>
                          <a:cs typeface="Arial Narrow"/>
                        </a:rPr>
                        <a:t>0</a:t>
                      </a:r>
                      <a:r>
                        <a:rPr sz="900" u="sng" spc="-5" dirty="0">
                          <a:uFill>
                            <a:solidFill>
                              <a:srgbClr val="000000"/>
                            </a:solidFill>
                          </a:uFill>
                          <a:latin typeface="Arial Narrow"/>
                          <a:cs typeface="Arial Narrow"/>
                        </a:rPr>
                        <a:t>0,</a:t>
                      </a:r>
                      <a:r>
                        <a:rPr sz="900" u="sng" dirty="0">
                          <a:uFill>
                            <a:solidFill>
                              <a:srgbClr val="000000"/>
                            </a:solidFill>
                          </a:uFill>
                          <a:latin typeface="Arial Narrow"/>
                          <a:cs typeface="Arial Narrow"/>
                        </a:rPr>
                        <a:t>0</a:t>
                      </a:r>
                      <a:r>
                        <a:rPr sz="900" u="sng" spc="-5" dirty="0">
                          <a:uFill>
                            <a:solidFill>
                              <a:srgbClr val="000000"/>
                            </a:solidFill>
                          </a:uFill>
                          <a:latin typeface="Arial Narrow"/>
                          <a:cs typeface="Arial Narrow"/>
                        </a:rPr>
                        <a:t>0</a:t>
                      </a:r>
                      <a:r>
                        <a:rPr sz="900" u="sng" dirty="0">
                          <a:uFill>
                            <a:solidFill>
                              <a:srgbClr val="000000"/>
                            </a:solidFill>
                          </a:uFill>
                          <a:latin typeface="Arial Narrow"/>
                          <a:cs typeface="Arial Narrow"/>
                        </a:rPr>
                        <a:t>0</a:t>
                      </a:r>
                      <a:endParaRPr sz="900">
                        <a:latin typeface="Arial Narrow"/>
                        <a:cs typeface="Arial Narrow"/>
                      </a:endParaRPr>
                    </a:p>
                  </a:txBody>
                  <a:tcPr marL="0" marR="0" marT="560" marB="0"/>
                </a:tc>
                <a:tc>
                  <a:txBody>
                    <a:bodyPr/>
                    <a:lstStyle/>
                    <a:p>
                      <a:pPr>
                        <a:lnSpc>
                          <a:spcPct val="100000"/>
                        </a:lnSpc>
                        <a:spcBef>
                          <a:spcPts val="5"/>
                        </a:spcBef>
                      </a:pPr>
                      <a:endParaRPr sz="900">
                        <a:latin typeface="Times New Roman"/>
                        <a:cs typeface="Times New Roman"/>
                      </a:endParaRPr>
                    </a:p>
                    <a:p>
                      <a:pPr marL="56515">
                        <a:lnSpc>
                          <a:spcPts val="1135"/>
                        </a:lnSpc>
                      </a:pPr>
                      <a:r>
                        <a:rPr sz="900" spc="-5" dirty="0">
                          <a:latin typeface="Arial Narrow"/>
                          <a:cs typeface="Arial Narrow"/>
                        </a:rPr>
                        <a:t>(NHPIM)</a:t>
                      </a:r>
                      <a:endParaRPr sz="900">
                        <a:latin typeface="Arial Narrow"/>
                        <a:cs typeface="Arial Narrow"/>
                      </a:endParaRPr>
                    </a:p>
                  </a:txBody>
                  <a:tcPr marL="0" marR="0" marT="560" marB="0"/>
                </a:tc>
                <a:extLst>
                  <a:ext uri="{0D108BD9-81ED-4DB2-BD59-A6C34878D82A}">
                    <a16:rowId xmlns:a16="http://schemas.microsoft.com/office/drawing/2014/main" val="10008"/>
                  </a:ext>
                </a:extLst>
              </a:tr>
              <a:tr h="135465">
                <a:tc>
                  <a:txBody>
                    <a:bodyPr/>
                    <a:lstStyle/>
                    <a:p>
                      <a:pPr marL="14604">
                        <a:lnSpc>
                          <a:spcPts val="1110"/>
                        </a:lnSpc>
                      </a:pPr>
                      <a:r>
                        <a:rPr sz="900" spc="-10" dirty="0">
                          <a:latin typeface="Arial Narrow"/>
                          <a:cs typeface="Arial Narrow"/>
                        </a:rPr>
                        <a:t>EDGECOMBE</a:t>
                      </a:r>
                      <a:endParaRPr sz="900">
                        <a:latin typeface="Arial Narrow"/>
                        <a:cs typeface="Arial Narrow"/>
                      </a:endParaRPr>
                    </a:p>
                  </a:txBody>
                  <a:tcPr marL="0" marR="0" marT="0" marB="0"/>
                </a:tc>
                <a:tc>
                  <a:txBody>
                    <a:bodyPr/>
                    <a:lstStyle/>
                    <a:p>
                      <a:pPr marL="159385">
                        <a:lnSpc>
                          <a:spcPts val="1110"/>
                        </a:lnSpc>
                      </a:pPr>
                      <a:r>
                        <a:rPr sz="900" spc="-10" dirty="0">
                          <a:latin typeface="Arial Narrow"/>
                          <a:cs typeface="Arial Narrow"/>
                        </a:rPr>
                        <a:t>ORGANIZATION</a:t>
                      </a:r>
                      <a:endParaRPr sz="900">
                        <a:latin typeface="Arial Narrow"/>
                        <a:cs typeface="Arial Narrow"/>
                      </a:endParaRPr>
                    </a:p>
                  </a:txBody>
                  <a:tcPr marL="0" marR="0" marT="0" marB="0"/>
                </a:tc>
                <a:tc>
                  <a:txBody>
                    <a:bodyPr/>
                    <a:lstStyle/>
                    <a:p>
                      <a:pPr marL="80010">
                        <a:lnSpc>
                          <a:spcPts val="1110"/>
                        </a:lnSpc>
                      </a:pPr>
                      <a:r>
                        <a:rPr sz="900" spc="-5" dirty="0">
                          <a:latin typeface="Arial Narrow"/>
                          <a:cs typeface="Arial Narrow"/>
                        </a:rPr>
                        <a:t>AND</a:t>
                      </a:r>
                      <a:r>
                        <a:rPr sz="900" spc="-15" dirty="0">
                          <a:latin typeface="Arial Narrow"/>
                          <a:cs typeface="Arial Narrow"/>
                        </a:rPr>
                        <a:t> </a:t>
                      </a:r>
                      <a:r>
                        <a:rPr sz="900" spc="-5" dirty="0">
                          <a:latin typeface="Arial Narrow"/>
                          <a:cs typeface="Arial Narrow"/>
                        </a:rPr>
                        <a:t>320328.</a:t>
                      </a:r>
                      <a:endParaRPr sz="900">
                        <a:latin typeface="Arial Narrow"/>
                        <a:cs typeface="Arial Narrow"/>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R="48895" algn="r">
                        <a:lnSpc>
                          <a:spcPts val="1110"/>
                        </a:lnSpc>
                      </a:pPr>
                      <a:r>
                        <a:rPr sz="900" spc="-5" dirty="0">
                          <a:latin typeface="Arial Narrow"/>
                          <a:cs typeface="Arial Narrow"/>
                        </a:rPr>
                        <a:t>$</a:t>
                      </a:r>
                      <a:r>
                        <a:rPr sz="900" spc="-10" dirty="0">
                          <a:latin typeface="Arial Narrow"/>
                          <a:cs typeface="Arial Narrow"/>
                        </a:rPr>
                        <a:t>5</a:t>
                      </a:r>
                      <a:r>
                        <a:rPr sz="900" dirty="0">
                          <a:latin typeface="Arial Narrow"/>
                          <a:cs typeface="Arial Narrow"/>
                        </a:rPr>
                        <a:t>0</a:t>
                      </a:r>
                      <a:r>
                        <a:rPr sz="900" spc="-5" dirty="0">
                          <a:latin typeface="Arial Narrow"/>
                          <a:cs typeface="Arial Narrow"/>
                        </a:rPr>
                        <a:t>0</a:t>
                      </a:r>
                      <a:r>
                        <a:rPr sz="900" spc="-10" dirty="0">
                          <a:latin typeface="Arial Narrow"/>
                          <a:cs typeface="Arial Narrow"/>
                        </a:rPr>
                        <a:t>,</a:t>
                      </a:r>
                      <a:r>
                        <a:rPr sz="900" dirty="0">
                          <a:latin typeface="Arial Narrow"/>
                          <a:cs typeface="Arial Narrow"/>
                        </a:rPr>
                        <a:t>0</a:t>
                      </a:r>
                      <a:r>
                        <a:rPr sz="900" spc="-5" dirty="0">
                          <a:latin typeface="Arial Narrow"/>
                          <a:cs typeface="Arial Narrow"/>
                        </a:rPr>
                        <a:t>00</a:t>
                      </a:r>
                      <a:endParaRPr sz="900">
                        <a:latin typeface="Arial Narrow"/>
                        <a:cs typeface="Arial Narrow"/>
                      </a:endParaRPr>
                    </a:p>
                  </a:txBody>
                  <a:tcPr marL="0" marR="0" marT="0" marB="0"/>
                </a:tc>
                <a:tc>
                  <a:txBody>
                    <a:bodyPr/>
                    <a:lstStyle/>
                    <a:p>
                      <a:pPr>
                        <a:lnSpc>
                          <a:spcPct val="100000"/>
                        </a:lnSpc>
                      </a:pPr>
                      <a:endParaRPr sz="700">
                        <a:latin typeface="Times New Roman"/>
                        <a:cs typeface="Times New Roman"/>
                      </a:endParaRPr>
                    </a:p>
                  </a:txBody>
                  <a:tcPr marL="0" marR="0" marT="0" marB="0"/>
                </a:tc>
                <a:extLst>
                  <a:ext uri="{0D108BD9-81ED-4DB2-BD59-A6C34878D82A}">
                    <a16:rowId xmlns:a16="http://schemas.microsoft.com/office/drawing/2014/main" val="10009"/>
                  </a:ext>
                </a:extLst>
              </a:tr>
              <a:tr h="287196">
                <a:tc>
                  <a:txBody>
                    <a:bodyPr/>
                    <a:lstStyle/>
                    <a:p>
                      <a:pPr marL="14604">
                        <a:lnSpc>
                          <a:spcPts val="1160"/>
                        </a:lnSpc>
                      </a:pPr>
                      <a:r>
                        <a:rPr sz="900" b="1" spc="-5" dirty="0">
                          <a:latin typeface="Arial Narrow"/>
                          <a:cs typeface="Arial Narrow"/>
                        </a:rPr>
                        <a:t>PROJ.CATEGORY</a:t>
                      </a:r>
                      <a:endParaRPr sz="900">
                        <a:latin typeface="Arial Narrow"/>
                        <a:cs typeface="Arial Narrow"/>
                      </a:endParaRPr>
                    </a:p>
                    <a:p>
                      <a:pPr marL="14604">
                        <a:lnSpc>
                          <a:spcPct val="100000"/>
                        </a:lnSpc>
                        <a:spcBef>
                          <a:spcPts val="15"/>
                        </a:spcBef>
                      </a:pPr>
                      <a:r>
                        <a:rPr sz="900" spc="-5" dirty="0">
                          <a:latin typeface="Arial Narrow"/>
                          <a:cs typeface="Arial Narrow"/>
                        </a:rPr>
                        <a:t>STATEWIDE</a:t>
                      </a:r>
                      <a:endParaRPr sz="900">
                        <a:latin typeface="Arial Narrow"/>
                        <a:cs typeface="Arial Narrow"/>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marL="80010" marR="651510">
                        <a:lnSpc>
                          <a:spcPts val="1180"/>
                        </a:lnSpc>
                        <a:spcBef>
                          <a:spcPts val="165"/>
                        </a:spcBef>
                      </a:pPr>
                      <a:r>
                        <a:rPr sz="900" b="1" i="1" u="heavy" dirty="0">
                          <a:uFill>
                            <a:solidFill>
                              <a:srgbClr val="000000"/>
                            </a:solidFill>
                          </a:uFill>
                          <a:latin typeface="ArialNarrow-BoldItalic"/>
                          <a:cs typeface="ArialNarrow-BoldItalic"/>
                        </a:rPr>
                        <a:t>TO </a:t>
                      </a:r>
                      <a:r>
                        <a:rPr sz="900" b="1" i="1" u="heavy" spc="-10" dirty="0">
                          <a:uFill>
                            <a:solidFill>
                              <a:srgbClr val="000000"/>
                            </a:solidFill>
                          </a:uFill>
                          <a:latin typeface="ArialNarrow-BoldItalic"/>
                          <a:cs typeface="ArialNarrow-BoldItalic"/>
                        </a:rPr>
                        <a:t>ASSIST </a:t>
                      </a:r>
                      <a:r>
                        <a:rPr sz="900" b="1" i="1" u="heavy" dirty="0">
                          <a:uFill>
                            <a:solidFill>
                              <a:srgbClr val="000000"/>
                            </a:solidFill>
                          </a:uFill>
                          <a:latin typeface="ArialNarrow-BoldItalic"/>
                          <a:cs typeface="ArialNarrow-BoldItalic"/>
                        </a:rPr>
                        <a:t>IN </a:t>
                      </a:r>
                      <a:r>
                        <a:rPr sz="900" b="1" i="1" u="heavy" spc="-5" dirty="0">
                          <a:uFill>
                            <a:solidFill>
                              <a:srgbClr val="000000"/>
                            </a:solidFill>
                          </a:uFill>
                          <a:latin typeface="ArialNarrow-BoldItalic"/>
                          <a:cs typeface="ArialNarrow-BoldItalic"/>
                        </a:rPr>
                        <a:t>BALANCING FUNDS, DELAY </a:t>
                      </a:r>
                      <a:r>
                        <a:rPr sz="900" b="1" i="1" spc="-5" dirty="0">
                          <a:latin typeface="ArialNarrow-BoldItalic"/>
                          <a:cs typeface="ArialNarrow-BoldItalic"/>
                        </a:rPr>
                        <a:t> </a:t>
                      </a:r>
                      <a:r>
                        <a:rPr sz="900" b="1" i="1" u="heavy" spc="-5" dirty="0">
                          <a:uFill>
                            <a:solidFill>
                              <a:srgbClr val="000000"/>
                            </a:solidFill>
                          </a:uFill>
                          <a:latin typeface="ArialNarrow-BoldItalic"/>
                          <a:cs typeface="ArialNarrow-BoldItalic"/>
                        </a:rPr>
                        <a:t>CONSTRUCTION FROM </a:t>
                      </a:r>
                      <a:r>
                        <a:rPr sz="900" b="1" i="1" u="heavy" dirty="0">
                          <a:uFill>
                            <a:solidFill>
                              <a:srgbClr val="000000"/>
                            </a:solidFill>
                          </a:uFill>
                          <a:latin typeface="ArialNarrow-BoldItalic"/>
                          <a:cs typeface="ArialNarrow-BoldItalic"/>
                        </a:rPr>
                        <a:t>FY </a:t>
                      </a:r>
                      <a:r>
                        <a:rPr sz="900" b="1" i="1" u="heavy" spc="-5" dirty="0">
                          <a:uFill>
                            <a:solidFill>
                              <a:srgbClr val="000000"/>
                            </a:solidFill>
                          </a:uFill>
                          <a:latin typeface="ArialNarrow-BoldItalic"/>
                          <a:cs typeface="ArialNarrow-BoldItalic"/>
                        </a:rPr>
                        <a:t>22 </a:t>
                      </a:r>
                      <a:r>
                        <a:rPr sz="900" b="1" i="1" u="heavy" dirty="0">
                          <a:uFill>
                            <a:solidFill>
                              <a:srgbClr val="000000"/>
                            </a:solidFill>
                          </a:uFill>
                          <a:latin typeface="ArialNarrow-BoldItalic"/>
                          <a:cs typeface="ArialNarrow-BoldItalic"/>
                        </a:rPr>
                        <a:t>TO FY</a:t>
                      </a:r>
                      <a:r>
                        <a:rPr sz="900" b="1" i="1" u="heavy" spc="-50" dirty="0">
                          <a:uFill>
                            <a:solidFill>
                              <a:srgbClr val="000000"/>
                            </a:solidFill>
                          </a:uFill>
                          <a:latin typeface="ArialNarrow-BoldItalic"/>
                          <a:cs typeface="ArialNarrow-BoldItalic"/>
                        </a:rPr>
                        <a:t> </a:t>
                      </a:r>
                      <a:r>
                        <a:rPr sz="900" b="1" i="1" u="heavy" spc="-5" dirty="0">
                          <a:uFill>
                            <a:solidFill>
                              <a:srgbClr val="000000"/>
                            </a:solidFill>
                          </a:uFill>
                          <a:latin typeface="ArialNarrow-BoldItalic"/>
                          <a:cs typeface="ArialNarrow-BoldItalic"/>
                        </a:rPr>
                        <a:t>23.</a:t>
                      </a:r>
                      <a:endParaRPr sz="900">
                        <a:latin typeface="ArialNarrow-BoldItalic"/>
                        <a:cs typeface="ArialNarrow-BoldItalic"/>
                      </a:endParaRPr>
                    </a:p>
                  </a:txBody>
                  <a:tcPr marL="0" marR="0" marT="18475" marB="0"/>
                </a:tc>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extLst>
                  <a:ext uri="{0D108BD9-81ED-4DB2-BD59-A6C34878D82A}">
                    <a16:rowId xmlns:a16="http://schemas.microsoft.com/office/drawing/2014/main" val="10010"/>
                  </a:ext>
                </a:extLst>
              </a:tr>
            </a:tbl>
          </a:graphicData>
        </a:graphic>
      </p:graphicFrame>
      <p:graphicFrame>
        <p:nvGraphicFramePr>
          <p:cNvPr id="6" name="object 6"/>
          <p:cNvGraphicFramePr>
            <a:graphicFrameLocks noGrp="1"/>
          </p:cNvGraphicFramePr>
          <p:nvPr>
            <p:extLst>
              <p:ext uri="{D42A27DB-BD31-4B8C-83A1-F6EECF244321}">
                <p14:modId xmlns:p14="http://schemas.microsoft.com/office/powerpoint/2010/main" val="3234397760"/>
              </p:ext>
            </p:extLst>
          </p:nvPr>
        </p:nvGraphicFramePr>
        <p:xfrm>
          <a:off x="338918" y="4536524"/>
          <a:ext cx="8028059" cy="802507"/>
        </p:xfrm>
        <a:graphic>
          <a:graphicData uri="http://schemas.openxmlformats.org/drawingml/2006/table">
            <a:tbl>
              <a:tblPr firstRow="1" bandRow="1">
                <a:tableStyleId>{2D5ABB26-0587-4C30-8999-92F81FD0307C}</a:tableStyleId>
              </a:tblPr>
              <a:tblGrid>
                <a:gridCol w="892940">
                  <a:extLst>
                    <a:ext uri="{9D8B030D-6E8A-4147-A177-3AD203B41FA5}">
                      <a16:colId xmlns:a16="http://schemas.microsoft.com/office/drawing/2014/main" val="20000"/>
                    </a:ext>
                  </a:extLst>
                </a:gridCol>
                <a:gridCol w="2082033">
                  <a:extLst>
                    <a:ext uri="{9D8B030D-6E8A-4147-A177-3AD203B41FA5}">
                      <a16:colId xmlns:a16="http://schemas.microsoft.com/office/drawing/2014/main" val="20001"/>
                    </a:ext>
                  </a:extLst>
                </a:gridCol>
                <a:gridCol w="2546697">
                  <a:extLst>
                    <a:ext uri="{9D8B030D-6E8A-4147-A177-3AD203B41FA5}">
                      <a16:colId xmlns:a16="http://schemas.microsoft.com/office/drawing/2014/main" val="20002"/>
                    </a:ext>
                  </a:extLst>
                </a:gridCol>
                <a:gridCol w="909175">
                  <a:extLst>
                    <a:ext uri="{9D8B030D-6E8A-4147-A177-3AD203B41FA5}">
                      <a16:colId xmlns:a16="http://schemas.microsoft.com/office/drawing/2014/main" val="20003"/>
                    </a:ext>
                  </a:extLst>
                </a:gridCol>
                <a:gridCol w="479780">
                  <a:extLst>
                    <a:ext uri="{9D8B030D-6E8A-4147-A177-3AD203B41FA5}">
                      <a16:colId xmlns:a16="http://schemas.microsoft.com/office/drawing/2014/main" val="20004"/>
                    </a:ext>
                  </a:extLst>
                </a:gridCol>
                <a:gridCol w="643252">
                  <a:extLst>
                    <a:ext uri="{9D8B030D-6E8A-4147-A177-3AD203B41FA5}">
                      <a16:colId xmlns:a16="http://schemas.microsoft.com/office/drawing/2014/main" val="20005"/>
                    </a:ext>
                  </a:extLst>
                </a:gridCol>
                <a:gridCol w="474182">
                  <a:extLst>
                    <a:ext uri="{9D8B030D-6E8A-4147-A177-3AD203B41FA5}">
                      <a16:colId xmlns:a16="http://schemas.microsoft.com/office/drawing/2014/main" val="20006"/>
                    </a:ext>
                  </a:extLst>
                </a:gridCol>
              </a:tblGrid>
              <a:tr h="131525">
                <a:tc>
                  <a:txBody>
                    <a:bodyPr/>
                    <a:lstStyle/>
                    <a:p>
                      <a:pPr marL="31750">
                        <a:lnSpc>
                          <a:spcPts val="1075"/>
                        </a:lnSpc>
                      </a:pPr>
                      <a:r>
                        <a:rPr sz="900" dirty="0">
                          <a:latin typeface="Arial Narrow"/>
                          <a:cs typeface="Arial Narrow"/>
                        </a:rPr>
                        <a:t>R-5718</a:t>
                      </a:r>
                      <a:endParaRPr sz="900">
                        <a:latin typeface="Arial Narrow"/>
                        <a:cs typeface="Arial Narrow"/>
                      </a:endParaRPr>
                    </a:p>
                  </a:txBody>
                  <a:tcPr marL="0" marR="0" marT="0" marB="0"/>
                </a:tc>
                <a:tc>
                  <a:txBody>
                    <a:bodyPr/>
                    <a:lstStyle/>
                    <a:p>
                      <a:pPr marL="81915">
                        <a:lnSpc>
                          <a:spcPts val="1075"/>
                        </a:lnSpc>
                      </a:pPr>
                      <a:r>
                        <a:rPr sz="900" dirty="0">
                          <a:latin typeface="Arial Narrow"/>
                          <a:cs typeface="Arial Narrow"/>
                        </a:rPr>
                        <a:t>- </a:t>
                      </a:r>
                      <a:r>
                        <a:rPr sz="900" spc="-10" dirty="0">
                          <a:latin typeface="Arial Narrow"/>
                          <a:cs typeface="Arial Narrow"/>
                        </a:rPr>
                        <a:t>UPPER COASTAL PLAIN RURAL</a:t>
                      </a:r>
                      <a:r>
                        <a:rPr sz="900" spc="-140" dirty="0">
                          <a:latin typeface="Arial Narrow"/>
                          <a:cs typeface="Arial Narrow"/>
                        </a:rPr>
                        <a:t> </a:t>
                      </a:r>
                      <a:r>
                        <a:rPr sz="900" spc="-10" dirty="0">
                          <a:latin typeface="Arial Narrow"/>
                          <a:cs typeface="Arial Narrow"/>
                        </a:rPr>
                        <a:t>PLANNING</a:t>
                      </a:r>
                      <a:endParaRPr sz="900">
                        <a:latin typeface="Arial Narrow"/>
                        <a:cs typeface="Arial Narrow"/>
                      </a:endParaRPr>
                    </a:p>
                  </a:txBody>
                  <a:tcPr marL="0" marR="0" marT="0" marB="0"/>
                </a:tc>
                <a:tc>
                  <a:txBody>
                    <a:bodyPr/>
                    <a:lstStyle/>
                    <a:p>
                      <a:pPr marL="80010">
                        <a:lnSpc>
                          <a:spcPts val="1075"/>
                        </a:lnSpc>
                      </a:pPr>
                      <a:r>
                        <a:rPr sz="900" spc="-5" dirty="0">
                          <a:latin typeface="Arial Narrow"/>
                          <a:cs typeface="Arial Narrow"/>
                        </a:rPr>
                        <a:t>SR 1003 (BUFFALO ROAD), US 70 </a:t>
                      </a:r>
                      <a:r>
                        <a:rPr sz="900" dirty="0">
                          <a:latin typeface="Arial Narrow"/>
                          <a:cs typeface="Arial Narrow"/>
                        </a:rPr>
                        <a:t>TO </a:t>
                      </a:r>
                      <a:r>
                        <a:rPr sz="900" spc="-5" dirty="0">
                          <a:latin typeface="Arial Narrow"/>
                          <a:cs typeface="Arial Narrow"/>
                        </a:rPr>
                        <a:t>SR 1934</a:t>
                      </a:r>
                      <a:r>
                        <a:rPr sz="900" spc="-35" dirty="0">
                          <a:latin typeface="Arial Narrow"/>
                          <a:cs typeface="Arial Narrow"/>
                        </a:rPr>
                        <a:t> </a:t>
                      </a:r>
                      <a:r>
                        <a:rPr sz="900" dirty="0">
                          <a:latin typeface="Arial Narrow"/>
                          <a:cs typeface="Arial Narrow"/>
                        </a:rPr>
                        <a:t>(OLD</a:t>
                      </a:r>
                      <a:endParaRPr sz="900">
                        <a:latin typeface="Arial Narrow"/>
                        <a:cs typeface="Arial Narrow"/>
                      </a:endParaRPr>
                    </a:p>
                  </a:txBody>
                  <a:tcPr marL="0" marR="0" marT="0" marB="0"/>
                </a:tc>
                <a:tc>
                  <a:txBody>
                    <a:bodyPr/>
                    <a:lstStyle/>
                    <a:p>
                      <a:pPr marL="119380">
                        <a:lnSpc>
                          <a:spcPts val="1075"/>
                        </a:lnSpc>
                      </a:pPr>
                      <a:r>
                        <a:rPr sz="900" spc="-5" dirty="0">
                          <a:latin typeface="Arial Narrow"/>
                          <a:cs typeface="Arial Narrow"/>
                        </a:rPr>
                        <a:t>RIGHT-OF-WAY</a:t>
                      </a:r>
                      <a:endParaRPr sz="900">
                        <a:latin typeface="Arial Narrow"/>
                        <a:cs typeface="Arial Narrow"/>
                      </a:endParaRPr>
                    </a:p>
                  </a:txBody>
                  <a:tcPr marL="0" marR="0" marT="0" marB="0"/>
                </a:tc>
                <a:tc>
                  <a:txBody>
                    <a:bodyPr/>
                    <a:lstStyle/>
                    <a:p>
                      <a:pPr marR="3810" algn="r">
                        <a:lnSpc>
                          <a:spcPts val="1075"/>
                        </a:lnSpc>
                      </a:pPr>
                      <a:r>
                        <a:rPr sz="900" dirty="0">
                          <a:latin typeface="Arial Narrow"/>
                          <a:cs typeface="Arial Narrow"/>
                        </a:rPr>
                        <a:t>FY </a:t>
                      </a:r>
                      <a:r>
                        <a:rPr sz="900" spc="-5" dirty="0">
                          <a:latin typeface="Arial Narrow"/>
                          <a:cs typeface="Arial Narrow"/>
                        </a:rPr>
                        <a:t>2021</a:t>
                      </a:r>
                      <a:r>
                        <a:rPr sz="900" spc="-10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8895" algn="r">
                        <a:lnSpc>
                          <a:spcPts val="1075"/>
                        </a:lnSpc>
                      </a:pPr>
                      <a:r>
                        <a:rPr sz="900" spc="-5" dirty="0">
                          <a:latin typeface="Arial Narrow"/>
                          <a:cs typeface="Arial Narrow"/>
                        </a:rPr>
                        <a:t>$</a:t>
                      </a:r>
                      <a:r>
                        <a:rPr sz="900" spc="-10" dirty="0">
                          <a:latin typeface="Arial Narrow"/>
                          <a:cs typeface="Arial Narrow"/>
                        </a:rPr>
                        <a:t>5</a:t>
                      </a:r>
                      <a:r>
                        <a:rPr sz="900" dirty="0">
                          <a:latin typeface="Arial Narrow"/>
                          <a:cs typeface="Arial Narrow"/>
                        </a:rPr>
                        <a:t>6</a:t>
                      </a:r>
                      <a:r>
                        <a:rPr sz="900" spc="-5" dirty="0">
                          <a:latin typeface="Arial Narrow"/>
                          <a:cs typeface="Arial Narrow"/>
                        </a:rPr>
                        <a:t>0</a:t>
                      </a:r>
                      <a:r>
                        <a:rPr sz="900" spc="-10" dirty="0">
                          <a:latin typeface="Arial Narrow"/>
                          <a:cs typeface="Arial Narrow"/>
                        </a:rPr>
                        <a:t>,</a:t>
                      </a:r>
                      <a:r>
                        <a:rPr sz="900" dirty="0">
                          <a:latin typeface="Arial Narrow"/>
                          <a:cs typeface="Arial Narrow"/>
                        </a:rPr>
                        <a:t>0</a:t>
                      </a:r>
                      <a:r>
                        <a:rPr sz="900" spc="-5" dirty="0">
                          <a:latin typeface="Arial Narrow"/>
                          <a:cs typeface="Arial Narrow"/>
                        </a:rPr>
                        <a:t>00</a:t>
                      </a:r>
                      <a:endParaRPr sz="900">
                        <a:latin typeface="Arial Narrow"/>
                        <a:cs typeface="Arial Narrow"/>
                      </a:endParaRPr>
                    </a:p>
                  </a:txBody>
                  <a:tcPr marL="0" marR="0" marT="0" marB="0"/>
                </a:tc>
                <a:tc>
                  <a:txBody>
                    <a:bodyPr/>
                    <a:lstStyle/>
                    <a:p>
                      <a:pPr marL="56515">
                        <a:lnSpc>
                          <a:spcPts val="107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00"/>
                  </a:ext>
                </a:extLst>
              </a:tr>
              <a:tr h="135075">
                <a:tc>
                  <a:txBody>
                    <a:bodyPr/>
                    <a:lstStyle/>
                    <a:p>
                      <a:pPr marL="31750">
                        <a:lnSpc>
                          <a:spcPts val="1105"/>
                        </a:lnSpc>
                      </a:pPr>
                      <a:r>
                        <a:rPr sz="900" spc="-5" dirty="0">
                          <a:latin typeface="Arial Narrow"/>
                          <a:cs typeface="Arial Narrow"/>
                        </a:rPr>
                        <a:t>JOHNSTON</a:t>
                      </a:r>
                      <a:endParaRPr sz="900">
                        <a:latin typeface="Arial Narrow"/>
                        <a:cs typeface="Arial Narrow"/>
                      </a:endParaRPr>
                    </a:p>
                  </a:txBody>
                  <a:tcPr marL="0" marR="0" marT="0" marB="0"/>
                </a:tc>
                <a:tc>
                  <a:txBody>
                    <a:bodyPr/>
                    <a:lstStyle/>
                    <a:p>
                      <a:pPr marL="159385">
                        <a:lnSpc>
                          <a:spcPts val="1105"/>
                        </a:lnSpc>
                      </a:pPr>
                      <a:r>
                        <a:rPr sz="900" spc="-5" dirty="0">
                          <a:latin typeface="Arial Narrow"/>
                          <a:cs typeface="Arial Narrow"/>
                        </a:rPr>
                        <a:t>ORGANIZATION</a:t>
                      </a:r>
                      <a:endParaRPr sz="900">
                        <a:latin typeface="Arial Narrow"/>
                        <a:cs typeface="Arial Narrow"/>
                      </a:endParaRPr>
                    </a:p>
                  </a:txBody>
                  <a:tcPr marL="0" marR="0" marT="0" marB="0"/>
                </a:tc>
                <a:tc>
                  <a:txBody>
                    <a:bodyPr/>
                    <a:lstStyle/>
                    <a:p>
                      <a:pPr marL="80010">
                        <a:lnSpc>
                          <a:spcPts val="1105"/>
                        </a:lnSpc>
                      </a:pPr>
                      <a:r>
                        <a:rPr sz="900" spc="-5" dirty="0">
                          <a:latin typeface="Arial Narrow"/>
                          <a:cs typeface="Arial Narrow"/>
                        </a:rPr>
                        <a:t>BEULAH ROAD). WIDEN </a:t>
                      </a:r>
                      <a:r>
                        <a:rPr sz="900" dirty="0">
                          <a:latin typeface="Arial Narrow"/>
                          <a:cs typeface="Arial Narrow"/>
                        </a:rPr>
                        <a:t>TO </a:t>
                      </a:r>
                      <a:r>
                        <a:rPr sz="900" spc="-5" dirty="0">
                          <a:latin typeface="Arial Narrow"/>
                          <a:cs typeface="Arial Narrow"/>
                        </a:rPr>
                        <a:t>THREE</a:t>
                      </a:r>
                      <a:r>
                        <a:rPr sz="900" spc="-40" dirty="0">
                          <a:latin typeface="Arial Narrow"/>
                          <a:cs typeface="Arial Narrow"/>
                        </a:rPr>
                        <a:t> </a:t>
                      </a:r>
                      <a:r>
                        <a:rPr sz="900" spc="-10" dirty="0">
                          <a:latin typeface="Arial Narrow"/>
                          <a:cs typeface="Arial Narrow"/>
                        </a:rPr>
                        <a:t>LANES.</a:t>
                      </a:r>
                      <a:endParaRPr sz="900">
                        <a:latin typeface="Arial Narrow"/>
                        <a:cs typeface="Arial Narrow"/>
                      </a:endParaRPr>
                    </a:p>
                  </a:txBody>
                  <a:tcPr marL="0" marR="0" marT="0" marB="0"/>
                </a:tc>
                <a:tc>
                  <a:txBody>
                    <a:bodyPr/>
                    <a:lstStyle/>
                    <a:p>
                      <a:pPr marL="119380">
                        <a:lnSpc>
                          <a:spcPts val="1105"/>
                        </a:lnSpc>
                      </a:pPr>
                      <a:r>
                        <a:rPr sz="900" spc="-5" dirty="0">
                          <a:latin typeface="Arial Narrow"/>
                          <a:cs typeface="Arial Narrow"/>
                        </a:rPr>
                        <a:t>UTILITIES</a:t>
                      </a:r>
                      <a:endParaRPr sz="900">
                        <a:latin typeface="Arial Narrow"/>
                        <a:cs typeface="Arial Narrow"/>
                      </a:endParaRPr>
                    </a:p>
                  </a:txBody>
                  <a:tcPr marL="0" marR="0" marT="0" marB="0"/>
                </a:tc>
                <a:tc>
                  <a:txBody>
                    <a:bodyPr/>
                    <a:lstStyle/>
                    <a:p>
                      <a:pPr marR="3810" algn="r">
                        <a:lnSpc>
                          <a:spcPts val="1105"/>
                        </a:lnSpc>
                      </a:pPr>
                      <a:r>
                        <a:rPr sz="900" dirty="0">
                          <a:latin typeface="Arial Narrow"/>
                          <a:cs typeface="Arial Narrow"/>
                        </a:rPr>
                        <a:t>FY </a:t>
                      </a:r>
                      <a:r>
                        <a:rPr sz="900" spc="-5" dirty="0">
                          <a:latin typeface="Arial Narrow"/>
                          <a:cs typeface="Arial Narrow"/>
                        </a:rPr>
                        <a:t>2021</a:t>
                      </a:r>
                      <a:r>
                        <a:rPr sz="900" spc="-10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105"/>
                        </a:lnSpc>
                      </a:pPr>
                      <a:r>
                        <a:rPr sz="900" spc="-5" dirty="0">
                          <a:latin typeface="Arial Narrow"/>
                          <a:cs typeface="Arial Narrow"/>
                        </a:rPr>
                        <a:t>$</a:t>
                      </a:r>
                      <a:r>
                        <a:rPr sz="900" spc="-10" dirty="0">
                          <a:latin typeface="Arial Narrow"/>
                          <a:cs typeface="Arial Narrow"/>
                        </a:rPr>
                        <a:t>6</a:t>
                      </a:r>
                      <a:r>
                        <a:rPr sz="900" dirty="0">
                          <a:latin typeface="Arial Narrow"/>
                          <a:cs typeface="Arial Narrow"/>
                        </a:rPr>
                        <a:t>7,</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marL="56515">
                        <a:lnSpc>
                          <a:spcPts val="110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01"/>
                  </a:ext>
                </a:extLst>
              </a:tr>
              <a:tr h="143387">
                <a:tc>
                  <a:txBody>
                    <a:bodyPr/>
                    <a:lstStyle/>
                    <a:p>
                      <a:pPr marL="31750">
                        <a:lnSpc>
                          <a:spcPts val="1160"/>
                        </a:lnSpc>
                      </a:pPr>
                      <a:r>
                        <a:rPr sz="900" b="1" spc="-5" dirty="0">
                          <a:latin typeface="Arial Narrow"/>
                          <a:cs typeface="Arial Narrow"/>
                        </a:rPr>
                        <a:t>PROJ.CATEGORY</a:t>
                      </a:r>
                      <a:endParaRPr sz="900">
                        <a:latin typeface="Arial Narrow"/>
                        <a:cs typeface="Arial Narrow"/>
                      </a:endParaRPr>
                    </a:p>
                  </a:txBody>
                  <a:tcPr marL="0" marR="0" marT="0" marB="0"/>
                </a:tc>
                <a:tc>
                  <a:txBody>
                    <a:bodyPr/>
                    <a:lstStyle/>
                    <a:p>
                      <a:pPr>
                        <a:lnSpc>
                          <a:spcPct val="100000"/>
                        </a:lnSpc>
                      </a:pPr>
                      <a:endParaRPr sz="800">
                        <a:latin typeface="Times New Roman"/>
                        <a:cs typeface="Times New Roman"/>
                      </a:endParaRPr>
                    </a:p>
                  </a:txBody>
                  <a:tcPr marL="0" marR="0" marT="0" marB="0"/>
                </a:tc>
                <a:tc>
                  <a:txBody>
                    <a:bodyPr/>
                    <a:lstStyle/>
                    <a:p>
                      <a:pPr marL="80010">
                        <a:lnSpc>
                          <a:spcPts val="1065"/>
                        </a:lnSpc>
                        <a:spcBef>
                          <a:spcPts val="114"/>
                        </a:spcBef>
                      </a:pPr>
                      <a:r>
                        <a:rPr sz="900" b="1" i="1" u="heavy" dirty="0">
                          <a:uFill>
                            <a:solidFill>
                              <a:srgbClr val="000000"/>
                            </a:solidFill>
                          </a:uFill>
                          <a:latin typeface="ArialNarrow-BoldItalic"/>
                          <a:cs typeface="ArialNarrow-BoldItalic"/>
                        </a:rPr>
                        <a:t>TO </a:t>
                      </a:r>
                      <a:r>
                        <a:rPr sz="900" b="1" i="1" u="heavy" spc="-5" dirty="0">
                          <a:uFill>
                            <a:solidFill>
                              <a:srgbClr val="000000"/>
                            </a:solidFill>
                          </a:uFill>
                          <a:latin typeface="ArialNarrow-BoldItalic"/>
                          <a:cs typeface="ArialNarrow-BoldItalic"/>
                        </a:rPr>
                        <a:t>ASSIST </a:t>
                      </a:r>
                      <a:r>
                        <a:rPr sz="900" b="1" i="1" u="heavy" dirty="0">
                          <a:uFill>
                            <a:solidFill>
                              <a:srgbClr val="000000"/>
                            </a:solidFill>
                          </a:uFill>
                          <a:latin typeface="ArialNarrow-BoldItalic"/>
                          <a:cs typeface="ArialNarrow-BoldItalic"/>
                        </a:rPr>
                        <a:t>IN </a:t>
                      </a:r>
                      <a:r>
                        <a:rPr sz="900" b="1" i="1" u="heavy" spc="-5" dirty="0">
                          <a:uFill>
                            <a:solidFill>
                              <a:srgbClr val="000000"/>
                            </a:solidFill>
                          </a:uFill>
                          <a:latin typeface="ArialNarrow-BoldItalic"/>
                          <a:cs typeface="ArialNarrow-BoldItalic"/>
                        </a:rPr>
                        <a:t>BALANCING FUNDS, DELAY</a:t>
                      </a:r>
                      <a:r>
                        <a:rPr sz="900" b="1" i="1" u="heavy" spc="-45" dirty="0">
                          <a:uFill>
                            <a:solidFill>
                              <a:srgbClr val="000000"/>
                            </a:solidFill>
                          </a:uFill>
                          <a:latin typeface="ArialNarrow-BoldItalic"/>
                          <a:cs typeface="ArialNarrow-BoldItalic"/>
                        </a:rPr>
                        <a:t> </a:t>
                      </a:r>
                      <a:r>
                        <a:rPr sz="900" b="1" i="1" u="heavy" spc="-5" dirty="0">
                          <a:uFill>
                            <a:solidFill>
                              <a:srgbClr val="000000"/>
                            </a:solidFill>
                          </a:uFill>
                          <a:latin typeface="ArialNarrow-BoldItalic"/>
                          <a:cs typeface="ArialNarrow-BoldItalic"/>
                        </a:rPr>
                        <a:t>RIGHT-OF-</a:t>
                      </a:r>
                      <a:endParaRPr sz="900">
                        <a:latin typeface="ArialNarrow-BoldItalic"/>
                        <a:cs typeface="ArialNarrow-BoldItalic"/>
                      </a:endParaRPr>
                    </a:p>
                  </a:txBody>
                  <a:tcPr marL="0" marR="0" marT="12875" marB="0"/>
                </a:tc>
                <a:tc>
                  <a:txBody>
                    <a:bodyPr/>
                    <a:lstStyle/>
                    <a:p>
                      <a:pPr marL="119380">
                        <a:lnSpc>
                          <a:spcPts val="1165"/>
                        </a:lnSpc>
                      </a:pPr>
                      <a:r>
                        <a:rPr sz="900" spc="-5" dirty="0">
                          <a:latin typeface="Arial Narrow"/>
                          <a:cs typeface="Arial Narrow"/>
                        </a:rPr>
                        <a:t>CONSTRUCTION</a:t>
                      </a:r>
                      <a:endParaRPr sz="900">
                        <a:latin typeface="Arial Narrow"/>
                        <a:cs typeface="Arial Narrow"/>
                      </a:endParaRPr>
                    </a:p>
                  </a:txBody>
                  <a:tcPr marL="0" marR="0" marT="0" marB="0"/>
                </a:tc>
                <a:tc>
                  <a:txBody>
                    <a:bodyPr/>
                    <a:lstStyle/>
                    <a:p>
                      <a:pPr marR="4445" algn="r">
                        <a:lnSpc>
                          <a:spcPts val="1165"/>
                        </a:lnSpc>
                      </a:pPr>
                      <a:r>
                        <a:rPr sz="900" dirty="0">
                          <a:latin typeface="Arial Narrow"/>
                          <a:cs typeface="Arial Narrow"/>
                        </a:rPr>
                        <a:t>FY </a:t>
                      </a:r>
                      <a:r>
                        <a:rPr sz="900" spc="-5" dirty="0">
                          <a:latin typeface="Arial Narrow"/>
                          <a:cs typeface="Arial Narrow"/>
                        </a:rPr>
                        <a:t>2023</a:t>
                      </a:r>
                      <a:r>
                        <a:rPr sz="900" spc="-100"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165"/>
                        </a:lnSpc>
                      </a:pPr>
                      <a:r>
                        <a:rPr sz="900" spc="-5" dirty="0">
                          <a:latin typeface="Arial Narrow"/>
                          <a:cs typeface="Arial Narrow"/>
                        </a:rPr>
                        <a:t>$2</a:t>
                      </a:r>
                      <a:r>
                        <a:rPr sz="900" dirty="0">
                          <a:latin typeface="Arial Narrow"/>
                          <a:cs typeface="Arial Narrow"/>
                        </a:rPr>
                        <a:t>,2</a:t>
                      </a:r>
                      <a:r>
                        <a:rPr sz="900" spc="-10" dirty="0">
                          <a:latin typeface="Arial Narrow"/>
                          <a:cs typeface="Arial Narrow"/>
                        </a:rPr>
                        <a:t>0</a:t>
                      </a:r>
                      <a:r>
                        <a:rPr sz="900" dirty="0">
                          <a:latin typeface="Arial Narrow"/>
                          <a:cs typeface="Arial Narrow"/>
                        </a:rPr>
                        <a:t>4</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marL="56515">
                        <a:lnSpc>
                          <a:spcPts val="1165"/>
                        </a:lnSpc>
                      </a:pPr>
                      <a:r>
                        <a:rPr sz="900" spc="-5" dirty="0">
                          <a:latin typeface="Arial Narrow"/>
                          <a:cs typeface="Arial Narrow"/>
                        </a:rPr>
                        <a:t>(BG5200)</a:t>
                      </a:r>
                      <a:endParaRPr sz="900">
                        <a:latin typeface="Arial Narrow"/>
                        <a:cs typeface="Arial Narrow"/>
                      </a:endParaRPr>
                    </a:p>
                  </a:txBody>
                  <a:tcPr marL="0" marR="0" marT="0" marB="0"/>
                </a:tc>
                <a:extLst>
                  <a:ext uri="{0D108BD9-81ED-4DB2-BD59-A6C34878D82A}">
                    <a16:rowId xmlns:a16="http://schemas.microsoft.com/office/drawing/2014/main" val="10002"/>
                  </a:ext>
                </a:extLst>
              </a:tr>
              <a:tr h="133073">
                <a:tc>
                  <a:txBody>
                    <a:bodyPr/>
                    <a:lstStyle/>
                    <a:p>
                      <a:pPr marL="31750">
                        <a:lnSpc>
                          <a:spcPts val="1090"/>
                        </a:lnSpc>
                      </a:pPr>
                      <a:r>
                        <a:rPr sz="900" spc="-5" dirty="0">
                          <a:latin typeface="Arial Narrow"/>
                          <a:cs typeface="Arial Narrow"/>
                        </a:rPr>
                        <a:t>DIVISION</a:t>
                      </a:r>
                      <a:endParaRPr sz="900">
                        <a:latin typeface="Arial Narrow"/>
                        <a:cs typeface="Arial Narrow"/>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80010">
                        <a:lnSpc>
                          <a:spcPts val="1080"/>
                        </a:lnSpc>
                        <a:spcBef>
                          <a:spcPts val="5"/>
                        </a:spcBef>
                      </a:pPr>
                      <a:r>
                        <a:rPr sz="900" b="1" i="1" u="heavy" spc="-5" dirty="0">
                          <a:uFill>
                            <a:solidFill>
                              <a:srgbClr val="000000"/>
                            </a:solidFill>
                          </a:uFill>
                          <a:latin typeface="ArialNarrow-BoldItalic"/>
                          <a:cs typeface="ArialNarrow-BoldItalic"/>
                        </a:rPr>
                        <a:t>WAY FROM </a:t>
                      </a:r>
                      <a:r>
                        <a:rPr sz="900" b="1" i="1" u="heavy" dirty="0">
                          <a:uFill>
                            <a:solidFill>
                              <a:srgbClr val="000000"/>
                            </a:solidFill>
                          </a:uFill>
                          <a:latin typeface="ArialNarrow-BoldItalic"/>
                          <a:cs typeface="ArialNarrow-BoldItalic"/>
                        </a:rPr>
                        <a:t>FY </a:t>
                      </a:r>
                      <a:r>
                        <a:rPr sz="900" b="1" i="1" u="heavy" spc="-5" dirty="0">
                          <a:uFill>
                            <a:solidFill>
                              <a:srgbClr val="000000"/>
                            </a:solidFill>
                          </a:uFill>
                          <a:latin typeface="ArialNarrow-BoldItalic"/>
                          <a:cs typeface="ArialNarrow-BoldItalic"/>
                        </a:rPr>
                        <a:t>20 </a:t>
                      </a:r>
                      <a:r>
                        <a:rPr sz="900" b="1" i="1" u="heavy" dirty="0">
                          <a:uFill>
                            <a:solidFill>
                              <a:srgbClr val="000000"/>
                            </a:solidFill>
                          </a:uFill>
                          <a:latin typeface="ArialNarrow-BoldItalic"/>
                          <a:cs typeface="ArialNarrow-BoldItalic"/>
                        </a:rPr>
                        <a:t>TO FY</a:t>
                      </a:r>
                      <a:r>
                        <a:rPr sz="900" b="1" i="1" u="heavy" spc="-30" dirty="0">
                          <a:uFill>
                            <a:solidFill>
                              <a:srgbClr val="000000"/>
                            </a:solidFill>
                          </a:uFill>
                          <a:latin typeface="ArialNarrow-BoldItalic"/>
                          <a:cs typeface="ArialNarrow-BoldItalic"/>
                        </a:rPr>
                        <a:t> </a:t>
                      </a:r>
                      <a:r>
                        <a:rPr sz="900" b="1" i="1" u="heavy" spc="-5" dirty="0">
                          <a:uFill>
                            <a:solidFill>
                              <a:srgbClr val="000000"/>
                            </a:solidFill>
                          </a:uFill>
                          <a:latin typeface="ArialNarrow-BoldItalic"/>
                          <a:cs typeface="ArialNarrow-BoldItalic"/>
                        </a:rPr>
                        <a:t>21.</a:t>
                      </a:r>
                      <a:endParaRPr sz="900">
                        <a:latin typeface="ArialNarrow-BoldItalic"/>
                        <a:cs typeface="ArialNarrow-BoldItalic"/>
                      </a:endParaRPr>
                    </a:p>
                  </a:txBody>
                  <a:tcPr marL="0" marR="0" marT="560" marB="0"/>
                </a:tc>
                <a:tc>
                  <a:txBody>
                    <a:bodyPr/>
                    <a:lstStyle/>
                    <a:p>
                      <a:pPr>
                        <a:lnSpc>
                          <a:spcPct val="100000"/>
                        </a:lnSpc>
                      </a:pPr>
                      <a:endParaRPr sz="700">
                        <a:latin typeface="Times New Roman"/>
                        <a:cs typeface="Times New Roman"/>
                      </a:endParaRPr>
                    </a:p>
                  </a:txBody>
                  <a:tcPr marL="0" marR="0" marT="0" marB="0"/>
                </a:tc>
                <a:tc>
                  <a:txBody>
                    <a:bodyPr/>
                    <a:lstStyle/>
                    <a:p>
                      <a:pPr marR="3810" algn="r">
                        <a:lnSpc>
                          <a:spcPts val="1090"/>
                        </a:lnSpc>
                      </a:pPr>
                      <a:r>
                        <a:rPr sz="900" dirty="0">
                          <a:latin typeface="Arial Narrow"/>
                          <a:cs typeface="Arial Narrow"/>
                        </a:rPr>
                        <a:t>FY </a:t>
                      </a:r>
                      <a:r>
                        <a:rPr sz="900" spc="-5" dirty="0">
                          <a:latin typeface="Arial Narrow"/>
                          <a:cs typeface="Arial Narrow"/>
                        </a:rPr>
                        <a:t>2024</a:t>
                      </a:r>
                      <a:r>
                        <a:rPr sz="900" spc="-10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090"/>
                        </a:lnSpc>
                      </a:pPr>
                      <a:r>
                        <a:rPr sz="900" spc="-5" dirty="0">
                          <a:latin typeface="Arial Narrow"/>
                          <a:cs typeface="Arial Narrow"/>
                        </a:rPr>
                        <a:t>$</a:t>
                      </a:r>
                      <a:r>
                        <a:rPr sz="900" spc="-10" dirty="0">
                          <a:latin typeface="Arial Narrow"/>
                          <a:cs typeface="Arial Narrow"/>
                        </a:rPr>
                        <a:t>2</a:t>
                      </a:r>
                      <a:r>
                        <a:rPr sz="900" dirty="0">
                          <a:latin typeface="Arial Narrow"/>
                          <a:cs typeface="Arial Narrow"/>
                        </a:rPr>
                        <a:t>,2</a:t>
                      </a:r>
                      <a:r>
                        <a:rPr sz="900" spc="-5" dirty="0">
                          <a:latin typeface="Arial Narrow"/>
                          <a:cs typeface="Arial Narrow"/>
                        </a:rPr>
                        <a:t>0</a:t>
                      </a:r>
                      <a:r>
                        <a:rPr sz="900" dirty="0">
                          <a:latin typeface="Arial Narrow"/>
                          <a:cs typeface="Arial Narrow"/>
                        </a:rPr>
                        <a:t>4,</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marL="56515">
                        <a:lnSpc>
                          <a:spcPts val="1090"/>
                        </a:lnSpc>
                      </a:pPr>
                      <a:r>
                        <a:rPr sz="900" spc="-5" dirty="0">
                          <a:latin typeface="Arial Narrow"/>
                          <a:cs typeface="Arial Narrow"/>
                        </a:rPr>
                        <a:t>(BG5200)</a:t>
                      </a:r>
                      <a:endParaRPr sz="900">
                        <a:latin typeface="Arial Narrow"/>
                        <a:cs typeface="Arial Narrow"/>
                      </a:endParaRPr>
                    </a:p>
                  </a:txBody>
                  <a:tcPr marL="0" marR="0" marT="0" marB="0"/>
                </a:tc>
                <a:extLst>
                  <a:ext uri="{0D108BD9-81ED-4DB2-BD59-A6C34878D82A}">
                    <a16:rowId xmlns:a16="http://schemas.microsoft.com/office/drawing/2014/main" val="10003"/>
                  </a:ext>
                </a:extLst>
              </a:tr>
              <a:tr h="127922">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R="3810" algn="r">
                        <a:lnSpc>
                          <a:spcPts val="1045"/>
                        </a:lnSpc>
                      </a:pPr>
                      <a:r>
                        <a:rPr sz="900" dirty="0">
                          <a:latin typeface="Arial Narrow"/>
                          <a:cs typeface="Arial Narrow"/>
                        </a:rPr>
                        <a:t>FY </a:t>
                      </a:r>
                      <a:r>
                        <a:rPr sz="900" spc="-5" dirty="0">
                          <a:latin typeface="Arial Narrow"/>
                          <a:cs typeface="Arial Narrow"/>
                        </a:rPr>
                        <a:t>2025</a:t>
                      </a:r>
                      <a:r>
                        <a:rPr sz="900" spc="-10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045"/>
                        </a:lnSpc>
                      </a:pPr>
                      <a:r>
                        <a:rPr sz="900" u="sng" dirty="0">
                          <a:uFill>
                            <a:solidFill>
                              <a:srgbClr val="000000"/>
                            </a:solidFill>
                          </a:uFill>
                          <a:latin typeface="Arial Narrow"/>
                          <a:cs typeface="Arial Narrow"/>
                        </a:rPr>
                        <a:t>    </a:t>
                      </a:r>
                      <a:r>
                        <a:rPr sz="900" u="sng" spc="-35" dirty="0">
                          <a:uFill>
                            <a:solidFill>
                              <a:srgbClr val="000000"/>
                            </a:solidFill>
                          </a:uFill>
                          <a:latin typeface="Arial Narrow"/>
                          <a:cs typeface="Arial Narrow"/>
                        </a:rPr>
                        <a:t> </a:t>
                      </a:r>
                      <a:r>
                        <a:rPr sz="900" u="sng" spc="-5" dirty="0">
                          <a:uFill>
                            <a:solidFill>
                              <a:srgbClr val="000000"/>
                            </a:solidFill>
                          </a:uFill>
                          <a:latin typeface="Arial Narrow"/>
                          <a:cs typeface="Arial Narrow"/>
                        </a:rPr>
                        <a:t>$</a:t>
                      </a:r>
                      <a:r>
                        <a:rPr sz="900" u="sng" spc="-10" dirty="0">
                          <a:uFill>
                            <a:solidFill>
                              <a:srgbClr val="000000"/>
                            </a:solidFill>
                          </a:uFill>
                          <a:latin typeface="Arial Narrow"/>
                          <a:cs typeface="Arial Narrow"/>
                        </a:rPr>
                        <a:t>2</a:t>
                      </a:r>
                      <a:r>
                        <a:rPr sz="900" u="sng" dirty="0">
                          <a:uFill>
                            <a:solidFill>
                              <a:srgbClr val="000000"/>
                            </a:solidFill>
                          </a:uFill>
                          <a:latin typeface="Arial Narrow"/>
                          <a:cs typeface="Arial Narrow"/>
                        </a:rPr>
                        <a:t>,2</a:t>
                      </a:r>
                      <a:r>
                        <a:rPr sz="900" u="sng" spc="-5" dirty="0">
                          <a:uFill>
                            <a:solidFill>
                              <a:srgbClr val="000000"/>
                            </a:solidFill>
                          </a:uFill>
                          <a:latin typeface="Arial Narrow"/>
                          <a:cs typeface="Arial Narrow"/>
                        </a:rPr>
                        <a:t>0</a:t>
                      </a:r>
                      <a:r>
                        <a:rPr sz="900" u="sng" dirty="0">
                          <a:uFill>
                            <a:solidFill>
                              <a:srgbClr val="000000"/>
                            </a:solidFill>
                          </a:uFill>
                          <a:latin typeface="Arial Narrow"/>
                          <a:cs typeface="Arial Narrow"/>
                        </a:rPr>
                        <a:t>4,</a:t>
                      </a:r>
                      <a:r>
                        <a:rPr sz="900" u="sng" spc="-5" dirty="0">
                          <a:uFill>
                            <a:solidFill>
                              <a:srgbClr val="000000"/>
                            </a:solidFill>
                          </a:uFill>
                          <a:latin typeface="Arial Narrow"/>
                          <a:cs typeface="Arial Narrow"/>
                        </a:rPr>
                        <a:t>0</a:t>
                      </a:r>
                      <a:r>
                        <a:rPr sz="900" u="sng" dirty="0">
                          <a:uFill>
                            <a:solidFill>
                              <a:srgbClr val="000000"/>
                            </a:solidFill>
                          </a:uFill>
                          <a:latin typeface="Arial Narrow"/>
                          <a:cs typeface="Arial Narrow"/>
                        </a:rPr>
                        <a:t>00</a:t>
                      </a:r>
                      <a:endParaRPr sz="900">
                        <a:latin typeface="Arial Narrow"/>
                        <a:cs typeface="Arial Narrow"/>
                      </a:endParaRPr>
                    </a:p>
                  </a:txBody>
                  <a:tcPr marL="0" marR="0" marT="0" marB="0"/>
                </a:tc>
                <a:tc>
                  <a:txBody>
                    <a:bodyPr/>
                    <a:lstStyle/>
                    <a:p>
                      <a:pPr marL="56515">
                        <a:lnSpc>
                          <a:spcPts val="1045"/>
                        </a:lnSpc>
                      </a:pPr>
                      <a:r>
                        <a:rPr sz="900" spc="-5" dirty="0">
                          <a:latin typeface="Arial Narrow"/>
                          <a:cs typeface="Arial Narrow"/>
                        </a:rPr>
                        <a:t>(BG5200)</a:t>
                      </a:r>
                      <a:endParaRPr sz="900">
                        <a:latin typeface="Arial Narrow"/>
                        <a:cs typeface="Arial Narrow"/>
                      </a:endParaRPr>
                    </a:p>
                  </a:txBody>
                  <a:tcPr marL="0" marR="0" marT="0" marB="0"/>
                </a:tc>
                <a:extLst>
                  <a:ext uri="{0D108BD9-81ED-4DB2-BD59-A6C34878D82A}">
                    <a16:rowId xmlns:a16="http://schemas.microsoft.com/office/drawing/2014/main" val="10004"/>
                  </a:ext>
                </a:extLst>
              </a:tr>
              <a:tr h="131525">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R="49530" algn="r">
                        <a:lnSpc>
                          <a:spcPts val="1075"/>
                        </a:lnSpc>
                      </a:pPr>
                      <a:r>
                        <a:rPr sz="900" spc="-5" dirty="0">
                          <a:latin typeface="Arial Narrow"/>
                          <a:cs typeface="Arial Narrow"/>
                        </a:rPr>
                        <a:t>$</a:t>
                      </a:r>
                      <a:r>
                        <a:rPr sz="900" spc="-10" dirty="0">
                          <a:latin typeface="Arial Narrow"/>
                          <a:cs typeface="Arial Narrow"/>
                        </a:rPr>
                        <a:t>7</a:t>
                      </a:r>
                      <a:r>
                        <a:rPr sz="900" dirty="0">
                          <a:latin typeface="Arial Narrow"/>
                          <a:cs typeface="Arial Narrow"/>
                        </a:rPr>
                        <a:t>,2</a:t>
                      </a:r>
                      <a:r>
                        <a:rPr sz="900" spc="-5" dirty="0">
                          <a:latin typeface="Arial Narrow"/>
                          <a:cs typeface="Arial Narrow"/>
                        </a:rPr>
                        <a:t>3</a:t>
                      </a:r>
                      <a:r>
                        <a:rPr sz="900" dirty="0">
                          <a:latin typeface="Arial Narrow"/>
                          <a:cs typeface="Arial Narrow"/>
                        </a:rPr>
                        <a:t>9,</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a:lnSpc>
                          <a:spcPct val="100000"/>
                        </a:lnSpc>
                      </a:pPr>
                      <a:endParaRPr sz="700" dirty="0">
                        <a:latin typeface="Times New Roman"/>
                        <a:cs typeface="Times New Roman"/>
                      </a:endParaRPr>
                    </a:p>
                  </a:txBody>
                  <a:tcPr marL="0" marR="0" marT="0" marB="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6759634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txBox="1"/>
          <p:nvPr/>
        </p:nvSpPr>
        <p:spPr>
          <a:xfrm>
            <a:off x="440752" y="6262662"/>
            <a:ext cx="1649839" cy="365916"/>
          </a:xfrm>
          <a:prstGeom prst="rect">
            <a:avLst/>
          </a:prstGeom>
        </p:spPr>
        <p:txBody>
          <a:bodyPr vert="horz" wrap="square" lIns="0" tIns="3919" rIns="0" bIns="0" rtlCol="0">
            <a:spAutoFit/>
          </a:bodyPr>
          <a:lstStyle/>
          <a:p>
            <a:pPr marL="11196">
              <a:spcBef>
                <a:spcPts val="31"/>
              </a:spcBef>
            </a:pPr>
            <a:r>
              <a:rPr sz="882" b="1" dirty="0">
                <a:latin typeface="Arial Narrow"/>
                <a:cs typeface="Arial Narrow"/>
              </a:rPr>
              <a:t>* </a:t>
            </a:r>
            <a:r>
              <a:rPr sz="882" b="1" spc="-4" dirty="0">
                <a:latin typeface="Arial Narrow"/>
                <a:cs typeface="Arial Narrow"/>
              </a:rPr>
              <a:t>INDICATES FEDERAL</a:t>
            </a:r>
            <a:r>
              <a:rPr sz="882" b="1" spc="-75" dirty="0">
                <a:latin typeface="Arial Narrow"/>
                <a:cs typeface="Arial Narrow"/>
              </a:rPr>
              <a:t> </a:t>
            </a:r>
            <a:r>
              <a:rPr sz="882" b="1" spc="-4" dirty="0">
                <a:latin typeface="Arial Narrow"/>
                <a:cs typeface="Arial Narrow"/>
              </a:rPr>
              <a:t>AMENDMENT</a:t>
            </a:r>
            <a:endParaRPr sz="882">
              <a:latin typeface="Arial Narrow"/>
              <a:cs typeface="Arial Narrow"/>
            </a:endParaRPr>
          </a:p>
          <a:p>
            <a:pPr marL="11756">
              <a:spcBef>
                <a:spcPts val="573"/>
              </a:spcBef>
            </a:pPr>
            <a:r>
              <a:rPr sz="970" b="1" spc="-9" dirty="0">
                <a:latin typeface="Arial"/>
                <a:cs typeface="Arial"/>
              </a:rPr>
              <a:t>Thursday, </a:t>
            </a:r>
            <a:r>
              <a:rPr sz="970" b="1" dirty="0">
                <a:latin typeface="Arial"/>
                <a:cs typeface="Arial"/>
              </a:rPr>
              <a:t>May 7,</a:t>
            </a:r>
            <a:r>
              <a:rPr sz="970" b="1" spc="-18" dirty="0">
                <a:latin typeface="Arial"/>
                <a:cs typeface="Arial"/>
              </a:rPr>
              <a:t> </a:t>
            </a:r>
            <a:r>
              <a:rPr sz="970" b="1" spc="-4" dirty="0">
                <a:latin typeface="Arial"/>
                <a:cs typeface="Arial"/>
              </a:rPr>
              <a:t>2020</a:t>
            </a:r>
            <a:endParaRPr sz="970">
              <a:latin typeface="Arial"/>
              <a:cs typeface="Arial"/>
            </a:endParaRPr>
          </a:p>
        </p:txBody>
      </p:sp>
      <p:sp>
        <p:nvSpPr>
          <p:cNvPr id="11" name="object 11"/>
          <p:cNvSpPr txBox="1">
            <a:spLocks noGrp="1"/>
          </p:cNvSpPr>
          <p:nvPr>
            <p:ph type="sldNum" sz="quarter" idx="7"/>
          </p:nvPr>
        </p:nvSpPr>
        <p:spPr>
          <a:xfrm>
            <a:off x="8861679" y="7343565"/>
            <a:ext cx="231140" cy="181609"/>
          </a:xfrm>
          <a:prstGeom prst="rect">
            <a:avLst/>
          </a:prstGeom>
        </p:spPr>
        <p:txBody>
          <a:bodyPr vert="horz" wrap="square" lIns="0" tIns="0" rIns="0" bIns="0" rtlCol="0">
            <a:spAutoFit/>
          </a:bodyPr>
          <a:lstStyle>
            <a:defPPr>
              <a:defRPr lang="en-US"/>
            </a:defPPr>
            <a:lvl1pPr marL="0" algn="l" defTabSz="914400" rtl="0" eaLnBrk="1" latinLnBrk="0" hangingPunct="1">
              <a:defRPr sz="1100" b="1" i="0" kern="1200">
                <a:solidFill>
                  <a:schemeClr val="tx1"/>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3589">
              <a:lnSpc>
                <a:spcPts val="1159"/>
              </a:lnSpc>
            </a:pPr>
            <a:fld id="{81D60167-4931-47E6-BA6A-407CBD079E47}" type="slidenum">
              <a:rPr lang="en-US" spc="-5" smtClean="0"/>
              <a:pPr marL="38100">
                <a:lnSpc>
                  <a:spcPts val="1315"/>
                </a:lnSpc>
              </a:pPr>
              <a:t>14</a:t>
            </a:fld>
            <a:endParaRPr spc="-4" dirty="0"/>
          </a:p>
        </p:txBody>
      </p:sp>
      <p:sp>
        <p:nvSpPr>
          <p:cNvPr id="2" name="object 2"/>
          <p:cNvSpPr txBox="1"/>
          <p:nvPr/>
        </p:nvSpPr>
        <p:spPr>
          <a:xfrm>
            <a:off x="3312480" y="447434"/>
            <a:ext cx="2107225" cy="394938"/>
          </a:xfrm>
          <a:prstGeom prst="rect">
            <a:avLst/>
          </a:prstGeom>
        </p:spPr>
        <p:txBody>
          <a:bodyPr vert="horz" wrap="square" lIns="0" tIns="11197" rIns="0" bIns="0" rtlCol="0">
            <a:spAutoFit/>
          </a:bodyPr>
          <a:lstStyle/>
          <a:p>
            <a:pPr marL="418742" marR="4479" indent="-407546">
              <a:lnSpc>
                <a:spcPct val="136000"/>
              </a:lnSpc>
              <a:spcBef>
                <a:spcPts val="88"/>
              </a:spcBef>
            </a:pPr>
            <a:r>
              <a:rPr sz="970" b="1" spc="-4" dirty="0">
                <a:latin typeface="Arial"/>
                <a:cs typeface="Arial"/>
              </a:rPr>
              <a:t>REVISIONS </a:t>
            </a:r>
            <a:r>
              <a:rPr sz="970" b="1" spc="-9" dirty="0">
                <a:latin typeface="Arial"/>
                <a:cs typeface="Arial"/>
              </a:rPr>
              <a:t>TO THE </a:t>
            </a:r>
            <a:r>
              <a:rPr sz="970" b="1" spc="-4" dirty="0">
                <a:latin typeface="Arial"/>
                <a:cs typeface="Arial"/>
              </a:rPr>
              <a:t>2020-2029 STIP  </a:t>
            </a:r>
            <a:r>
              <a:rPr sz="970" b="1" spc="-9" dirty="0">
                <a:latin typeface="Arial"/>
                <a:cs typeface="Arial"/>
              </a:rPr>
              <a:t>HIGHWAY</a:t>
            </a:r>
            <a:r>
              <a:rPr sz="970" b="1" spc="-4" dirty="0">
                <a:latin typeface="Arial"/>
                <a:cs typeface="Arial"/>
              </a:rPr>
              <a:t> </a:t>
            </a:r>
            <a:r>
              <a:rPr sz="970" b="1" spc="-9" dirty="0">
                <a:latin typeface="Arial"/>
                <a:cs typeface="Arial"/>
              </a:rPr>
              <a:t>PROGRAM</a:t>
            </a:r>
            <a:endParaRPr sz="970">
              <a:latin typeface="Arial"/>
              <a:cs typeface="Arial"/>
            </a:endParaRPr>
          </a:p>
        </p:txBody>
      </p:sp>
      <p:sp>
        <p:nvSpPr>
          <p:cNvPr id="3" name="object 3"/>
          <p:cNvSpPr txBox="1"/>
          <p:nvPr/>
        </p:nvSpPr>
        <p:spPr>
          <a:xfrm>
            <a:off x="7662635" y="196211"/>
            <a:ext cx="714352" cy="309263"/>
          </a:xfrm>
          <a:prstGeom prst="rect">
            <a:avLst/>
          </a:prstGeom>
        </p:spPr>
        <p:txBody>
          <a:bodyPr vert="horz" wrap="square" lIns="0" tIns="26872" rIns="0" bIns="0" rtlCol="0">
            <a:spAutoFit/>
          </a:bodyPr>
          <a:lstStyle/>
          <a:p>
            <a:pPr marL="11196" marR="4479" indent="106925">
              <a:lnSpc>
                <a:spcPts val="1058"/>
              </a:lnSpc>
              <a:spcBef>
                <a:spcPts val="212"/>
              </a:spcBef>
            </a:pPr>
            <a:r>
              <a:rPr sz="970" b="1" spc="-4" dirty="0">
                <a:latin typeface="Arial"/>
                <a:cs typeface="Arial"/>
              </a:rPr>
              <a:t>ITEM N  (H</a:t>
            </a:r>
            <a:r>
              <a:rPr sz="970" b="1" spc="-40" dirty="0">
                <a:latin typeface="Arial"/>
                <a:cs typeface="Arial"/>
              </a:rPr>
              <a:t>A</a:t>
            </a:r>
            <a:r>
              <a:rPr sz="970" b="1" spc="-13" dirty="0">
                <a:latin typeface="Arial"/>
                <a:cs typeface="Arial"/>
              </a:rPr>
              <a:t>N</a:t>
            </a:r>
            <a:r>
              <a:rPr sz="970" b="1" dirty="0">
                <a:latin typeface="Arial"/>
                <a:cs typeface="Arial"/>
              </a:rPr>
              <a:t>DO</a:t>
            </a:r>
            <a:r>
              <a:rPr sz="970" b="1" spc="-13" dirty="0">
                <a:latin typeface="Arial"/>
                <a:cs typeface="Arial"/>
              </a:rPr>
              <a:t>UT</a:t>
            </a:r>
            <a:r>
              <a:rPr sz="970" b="1" dirty="0">
                <a:latin typeface="Arial"/>
                <a:cs typeface="Arial"/>
              </a:rPr>
              <a:t>)</a:t>
            </a:r>
            <a:endParaRPr sz="970">
              <a:latin typeface="Arial"/>
              <a:cs typeface="Arial"/>
            </a:endParaRPr>
          </a:p>
        </p:txBody>
      </p:sp>
      <p:sp>
        <p:nvSpPr>
          <p:cNvPr id="4" name="object 4"/>
          <p:cNvSpPr txBox="1"/>
          <p:nvPr/>
        </p:nvSpPr>
        <p:spPr>
          <a:xfrm>
            <a:off x="340260" y="943950"/>
            <a:ext cx="8048213" cy="153229"/>
          </a:xfrm>
          <a:prstGeom prst="rect">
            <a:avLst/>
          </a:prstGeom>
          <a:ln w="3175">
            <a:solidFill>
              <a:srgbClr val="A6A6A6"/>
            </a:solidFill>
          </a:ln>
        </p:spPr>
        <p:txBody>
          <a:bodyPr vert="horz" wrap="square" lIns="0" tIns="3919" rIns="0" bIns="0" rtlCol="0">
            <a:spAutoFit/>
          </a:bodyPr>
          <a:lstStyle/>
          <a:p>
            <a:pPr marL="6158" algn="ctr">
              <a:spcBef>
                <a:spcPts val="31"/>
              </a:spcBef>
            </a:pPr>
            <a:r>
              <a:rPr sz="970" dirty="0">
                <a:solidFill>
                  <a:srgbClr val="404040"/>
                </a:solidFill>
                <a:latin typeface="Calibri"/>
                <a:cs typeface="Calibri"/>
              </a:rPr>
              <a:t>UPPER </a:t>
            </a:r>
            <a:r>
              <a:rPr sz="970" spc="-4" dirty="0">
                <a:solidFill>
                  <a:srgbClr val="404040"/>
                </a:solidFill>
                <a:latin typeface="Calibri"/>
                <a:cs typeface="Calibri"/>
              </a:rPr>
              <a:t>COASTAL </a:t>
            </a:r>
            <a:r>
              <a:rPr sz="970" dirty="0">
                <a:solidFill>
                  <a:srgbClr val="404040"/>
                </a:solidFill>
                <a:latin typeface="Calibri"/>
                <a:cs typeface="Calibri"/>
              </a:rPr>
              <a:t>PLAIN RURAL </a:t>
            </a:r>
            <a:r>
              <a:rPr sz="970" spc="-4" dirty="0">
                <a:solidFill>
                  <a:srgbClr val="404040"/>
                </a:solidFill>
                <a:latin typeface="Calibri"/>
                <a:cs typeface="Calibri"/>
              </a:rPr>
              <a:t>PLANNING</a:t>
            </a:r>
            <a:r>
              <a:rPr sz="970" spc="4" dirty="0">
                <a:solidFill>
                  <a:srgbClr val="404040"/>
                </a:solidFill>
                <a:latin typeface="Calibri"/>
                <a:cs typeface="Calibri"/>
              </a:rPr>
              <a:t> </a:t>
            </a:r>
            <a:r>
              <a:rPr sz="970" spc="-4" dirty="0">
                <a:solidFill>
                  <a:srgbClr val="404040"/>
                </a:solidFill>
                <a:latin typeface="Calibri"/>
                <a:cs typeface="Calibri"/>
              </a:rPr>
              <a:t>ORGANIZATION</a:t>
            </a:r>
            <a:endParaRPr sz="970">
              <a:latin typeface="Calibri"/>
              <a:cs typeface="Calibri"/>
            </a:endParaRPr>
          </a:p>
        </p:txBody>
      </p:sp>
      <p:sp>
        <p:nvSpPr>
          <p:cNvPr id="5" name="object 5"/>
          <p:cNvSpPr txBox="1"/>
          <p:nvPr/>
        </p:nvSpPr>
        <p:spPr>
          <a:xfrm>
            <a:off x="338918" y="1279932"/>
            <a:ext cx="8084602" cy="155490"/>
          </a:xfrm>
          <a:prstGeom prst="rect">
            <a:avLst/>
          </a:prstGeom>
          <a:solidFill>
            <a:srgbClr val="F1F1F1"/>
          </a:solidFill>
        </p:spPr>
        <p:txBody>
          <a:bodyPr vert="horz" wrap="square" lIns="0" tIns="6158" rIns="0" bIns="0" rtlCol="0">
            <a:spAutoFit/>
          </a:bodyPr>
          <a:lstStyle/>
          <a:p>
            <a:pPr marR="26311" algn="ctr">
              <a:spcBef>
                <a:spcPts val="48"/>
              </a:spcBef>
            </a:pPr>
            <a:r>
              <a:rPr sz="970" b="1" spc="-4" dirty="0">
                <a:latin typeface="Arial"/>
                <a:cs typeface="Arial"/>
              </a:rPr>
              <a:t>STIP MODIFICATIONS</a:t>
            </a:r>
            <a:endParaRPr sz="970">
              <a:latin typeface="Arial"/>
              <a:cs typeface="Arial"/>
            </a:endParaRPr>
          </a:p>
        </p:txBody>
      </p:sp>
      <p:sp>
        <p:nvSpPr>
          <p:cNvPr id="6" name="object 6"/>
          <p:cNvSpPr txBox="1"/>
          <p:nvPr/>
        </p:nvSpPr>
        <p:spPr>
          <a:xfrm>
            <a:off x="3359394" y="1474508"/>
            <a:ext cx="2474478" cy="826557"/>
          </a:xfrm>
          <a:prstGeom prst="rect">
            <a:avLst/>
          </a:prstGeom>
        </p:spPr>
        <p:txBody>
          <a:bodyPr vert="horz" wrap="square" lIns="0" tIns="12875" rIns="0" bIns="0" rtlCol="0">
            <a:spAutoFit/>
          </a:bodyPr>
          <a:lstStyle/>
          <a:p>
            <a:pPr marL="11196" marR="4479">
              <a:lnSpc>
                <a:spcPct val="98600"/>
              </a:lnSpc>
              <a:spcBef>
                <a:spcPts val="101"/>
              </a:spcBef>
            </a:pPr>
            <a:r>
              <a:rPr sz="882" dirty="0">
                <a:latin typeface="Arial Narrow"/>
                <a:cs typeface="Arial Narrow"/>
              </a:rPr>
              <a:t>US </a:t>
            </a:r>
            <a:r>
              <a:rPr sz="882" spc="-4" dirty="0">
                <a:latin typeface="Arial Narrow"/>
                <a:cs typeface="Arial Narrow"/>
              </a:rPr>
              <a:t>301, </a:t>
            </a:r>
            <a:r>
              <a:rPr sz="882" dirty="0">
                <a:latin typeface="Arial Narrow"/>
                <a:cs typeface="Arial Narrow"/>
              </a:rPr>
              <a:t>US </a:t>
            </a:r>
            <a:r>
              <a:rPr sz="882" spc="-4" dirty="0">
                <a:latin typeface="Arial Narrow"/>
                <a:cs typeface="Arial Narrow"/>
              </a:rPr>
              <a:t>301 AT NC 581. CONSTRUCT </a:t>
            </a:r>
            <a:r>
              <a:rPr sz="882" dirty="0">
                <a:latin typeface="Arial Narrow"/>
                <a:cs typeface="Arial Narrow"/>
              </a:rPr>
              <a:t>A </a:t>
            </a:r>
            <a:r>
              <a:rPr sz="882" spc="-9" dirty="0">
                <a:latin typeface="Arial Narrow"/>
                <a:cs typeface="Arial Narrow"/>
              </a:rPr>
              <a:t>REDUCED  </a:t>
            </a:r>
            <a:r>
              <a:rPr sz="882" spc="-4" dirty="0">
                <a:latin typeface="Arial Narrow"/>
                <a:cs typeface="Arial Narrow"/>
              </a:rPr>
              <a:t>CONFLICT INTERSECTION WITH TRUCK BULB-OUTS AT  THE </a:t>
            </a:r>
            <a:r>
              <a:rPr sz="882" spc="-9" dirty="0">
                <a:latin typeface="Arial Narrow"/>
                <a:cs typeface="Arial Narrow"/>
              </a:rPr>
              <a:t>ADJACENT </a:t>
            </a:r>
            <a:r>
              <a:rPr sz="882" spc="-4" dirty="0">
                <a:latin typeface="Arial Narrow"/>
                <a:cs typeface="Arial Narrow"/>
              </a:rPr>
              <a:t>U-TURN</a:t>
            </a:r>
            <a:r>
              <a:rPr sz="882" spc="-9" dirty="0">
                <a:latin typeface="Arial Narrow"/>
                <a:cs typeface="Arial Narrow"/>
              </a:rPr>
              <a:t> </a:t>
            </a:r>
            <a:r>
              <a:rPr sz="882" spc="-4" dirty="0">
                <a:latin typeface="Arial Narrow"/>
                <a:cs typeface="Arial Narrow"/>
              </a:rPr>
              <a:t>POINTS.</a:t>
            </a:r>
            <a:endParaRPr sz="882">
              <a:latin typeface="Arial Narrow"/>
              <a:cs typeface="Arial Narrow"/>
            </a:endParaRPr>
          </a:p>
          <a:p>
            <a:pPr marL="11196" marR="85092">
              <a:lnSpc>
                <a:spcPts val="1031"/>
              </a:lnSpc>
              <a:spcBef>
                <a:spcPts val="207"/>
              </a:spcBef>
            </a:pPr>
            <a:r>
              <a:rPr sz="882" b="1" i="1" u="heavy" dirty="0">
                <a:uFill>
                  <a:solidFill>
                    <a:srgbClr val="000000"/>
                  </a:solidFill>
                </a:uFill>
                <a:latin typeface="ArialNarrow-BoldItalic"/>
                <a:cs typeface="ArialNarrow-BoldItalic"/>
              </a:rPr>
              <a:t>TO </a:t>
            </a:r>
            <a:r>
              <a:rPr sz="882" b="1" i="1" u="heavy" spc="-4" dirty="0">
                <a:uFill>
                  <a:solidFill>
                    <a:srgbClr val="000000"/>
                  </a:solidFill>
                </a:uFill>
                <a:latin typeface="ArialNarrow-BoldItalic"/>
                <a:cs typeface="ArialNarrow-BoldItalic"/>
              </a:rPr>
              <a:t>ASSIST </a:t>
            </a:r>
            <a:r>
              <a:rPr sz="882" b="1" i="1" u="heavy" dirty="0">
                <a:uFill>
                  <a:solidFill>
                    <a:srgbClr val="000000"/>
                  </a:solidFill>
                </a:uFill>
                <a:latin typeface="ArialNarrow-BoldItalic"/>
                <a:cs typeface="ArialNarrow-BoldItalic"/>
              </a:rPr>
              <a:t>IN </a:t>
            </a:r>
            <a:r>
              <a:rPr sz="882" b="1" i="1" u="heavy" spc="-4" dirty="0">
                <a:uFill>
                  <a:solidFill>
                    <a:srgbClr val="000000"/>
                  </a:solidFill>
                </a:uFill>
                <a:latin typeface="ArialNarrow-BoldItalic"/>
                <a:cs typeface="ArialNarrow-BoldItalic"/>
              </a:rPr>
              <a:t>BALANCING FUNDS, DELAY RIGHT-OF- </a:t>
            </a:r>
            <a:r>
              <a:rPr sz="882" b="1" i="1" spc="-4" dirty="0">
                <a:latin typeface="ArialNarrow-BoldItalic"/>
                <a:cs typeface="ArialNarrow-BoldItalic"/>
              </a:rPr>
              <a:t> </a:t>
            </a:r>
            <a:r>
              <a:rPr sz="882" b="1" i="1" u="heavy" spc="-4" dirty="0">
                <a:uFill>
                  <a:solidFill>
                    <a:srgbClr val="000000"/>
                  </a:solidFill>
                </a:uFill>
                <a:latin typeface="ArialNarrow-BoldItalic"/>
                <a:cs typeface="ArialNarrow-BoldItalic"/>
              </a:rPr>
              <a:t>WAY FROM </a:t>
            </a:r>
            <a:r>
              <a:rPr sz="882" b="1" i="1" u="heavy" dirty="0">
                <a:uFill>
                  <a:solidFill>
                    <a:srgbClr val="000000"/>
                  </a:solidFill>
                </a:uFill>
                <a:latin typeface="ArialNarrow-BoldItalic"/>
                <a:cs typeface="ArialNarrow-BoldItalic"/>
              </a:rPr>
              <a:t>FY </a:t>
            </a:r>
            <a:r>
              <a:rPr sz="882" b="1" i="1" u="heavy" spc="-4" dirty="0">
                <a:uFill>
                  <a:solidFill>
                    <a:srgbClr val="000000"/>
                  </a:solidFill>
                </a:uFill>
                <a:latin typeface="ArialNarrow-BoldItalic"/>
                <a:cs typeface="ArialNarrow-BoldItalic"/>
              </a:rPr>
              <a:t>20 </a:t>
            </a:r>
            <a:r>
              <a:rPr sz="882" b="1" i="1" u="heavy" dirty="0">
                <a:uFill>
                  <a:solidFill>
                    <a:srgbClr val="000000"/>
                  </a:solidFill>
                </a:uFill>
                <a:latin typeface="ArialNarrow-BoldItalic"/>
                <a:cs typeface="ArialNarrow-BoldItalic"/>
              </a:rPr>
              <a:t>TO FY </a:t>
            </a:r>
            <a:r>
              <a:rPr sz="882" b="1" i="1" u="heavy" spc="-4" dirty="0">
                <a:uFill>
                  <a:solidFill>
                    <a:srgbClr val="000000"/>
                  </a:solidFill>
                </a:uFill>
                <a:latin typeface="ArialNarrow-BoldItalic"/>
                <a:cs typeface="ArialNarrow-BoldItalic"/>
              </a:rPr>
              <a:t>21 AND CONSTRUCTION </a:t>
            </a:r>
            <a:r>
              <a:rPr sz="882" b="1" i="1" spc="-4" dirty="0">
                <a:latin typeface="ArialNarrow-BoldItalic"/>
                <a:cs typeface="ArialNarrow-BoldItalic"/>
              </a:rPr>
              <a:t> </a:t>
            </a:r>
            <a:r>
              <a:rPr sz="882" b="1" i="1" u="heavy" spc="-4" dirty="0">
                <a:uFill>
                  <a:solidFill>
                    <a:srgbClr val="000000"/>
                  </a:solidFill>
                </a:uFill>
                <a:latin typeface="ArialNarrow-BoldItalic"/>
                <a:cs typeface="ArialNarrow-BoldItalic"/>
              </a:rPr>
              <a:t>FROM </a:t>
            </a:r>
            <a:r>
              <a:rPr sz="882" b="1" i="1" u="heavy" dirty="0">
                <a:uFill>
                  <a:solidFill>
                    <a:srgbClr val="000000"/>
                  </a:solidFill>
                </a:uFill>
                <a:latin typeface="ArialNarrow-BoldItalic"/>
                <a:cs typeface="ArialNarrow-BoldItalic"/>
              </a:rPr>
              <a:t>FY </a:t>
            </a:r>
            <a:r>
              <a:rPr sz="882" b="1" i="1" u="heavy" spc="-4" dirty="0">
                <a:uFill>
                  <a:solidFill>
                    <a:srgbClr val="000000"/>
                  </a:solidFill>
                </a:uFill>
                <a:latin typeface="ArialNarrow-BoldItalic"/>
                <a:cs typeface="ArialNarrow-BoldItalic"/>
              </a:rPr>
              <a:t>21 </a:t>
            </a:r>
            <a:r>
              <a:rPr sz="882" b="1" i="1" u="heavy" dirty="0">
                <a:uFill>
                  <a:solidFill>
                    <a:srgbClr val="000000"/>
                  </a:solidFill>
                </a:uFill>
                <a:latin typeface="ArialNarrow-BoldItalic"/>
                <a:cs typeface="ArialNarrow-BoldItalic"/>
              </a:rPr>
              <a:t>TO FY</a:t>
            </a:r>
            <a:r>
              <a:rPr sz="882" b="1" i="1" u="heavy" spc="-22" dirty="0">
                <a:uFill>
                  <a:solidFill>
                    <a:srgbClr val="000000"/>
                  </a:solidFill>
                </a:uFill>
                <a:latin typeface="ArialNarrow-BoldItalic"/>
                <a:cs typeface="ArialNarrow-BoldItalic"/>
              </a:rPr>
              <a:t> </a:t>
            </a:r>
            <a:r>
              <a:rPr sz="882" b="1" i="1" u="heavy" spc="-4" dirty="0">
                <a:uFill>
                  <a:solidFill>
                    <a:srgbClr val="000000"/>
                  </a:solidFill>
                </a:uFill>
                <a:latin typeface="ArialNarrow-BoldItalic"/>
                <a:cs typeface="ArialNarrow-BoldItalic"/>
              </a:rPr>
              <a:t>22.</a:t>
            </a:r>
            <a:endParaRPr sz="882">
              <a:latin typeface="ArialNarrow-BoldItalic"/>
              <a:cs typeface="ArialNarrow-BoldItalic"/>
            </a:endParaRPr>
          </a:p>
        </p:txBody>
      </p:sp>
      <p:sp>
        <p:nvSpPr>
          <p:cNvPr id="7" name="object 7"/>
          <p:cNvSpPr txBox="1"/>
          <p:nvPr/>
        </p:nvSpPr>
        <p:spPr>
          <a:xfrm>
            <a:off x="5941137" y="1473948"/>
            <a:ext cx="2274617" cy="418534"/>
          </a:xfrm>
          <a:prstGeom prst="rect">
            <a:avLst/>
          </a:prstGeom>
        </p:spPr>
        <p:txBody>
          <a:bodyPr vert="horz" wrap="square" lIns="0" tIns="11197" rIns="0" bIns="0" rtlCol="0">
            <a:spAutoFit/>
          </a:bodyPr>
          <a:lstStyle/>
          <a:p>
            <a:pPr marL="11196">
              <a:spcBef>
                <a:spcPts val="88"/>
              </a:spcBef>
              <a:tabLst>
                <a:tab pos="882829" algn="l"/>
                <a:tab pos="1506465" algn="l"/>
              </a:tabLst>
            </a:pPr>
            <a:r>
              <a:rPr sz="882" spc="-4" dirty="0">
                <a:latin typeface="Arial Narrow"/>
                <a:cs typeface="Arial Narrow"/>
              </a:rPr>
              <a:t>RIGHT-OF-WAY	</a:t>
            </a:r>
            <a:r>
              <a:rPr sz="882" dirty="0">
                <a:latin typeface="Arial Narrow"/>
                <a:cs typeface="Arial Narrow"/>
              </a:rPr>
              <a:t>FY</a:t>
            </a:r>
            <a:r>
              <a:rPr sz="882" spc="-4" dirty="0">
                <a:latin typeface="Arial Narrow"/>
                <a:cs typeface="Arial Narrow"/>
              </a:rPr>
              <a:t> 2021 </a:t>
            </a:r>
            <a:r>
              <a:rPr sz="882" dirty="0">
                <a:latin typeface="Arial Narrow"/>
                <a:cs typeface="Arial Narrow"/>
              </a:rPr>
              <a:t>-	</a:t>
            </a:r>
            <a:r>
              <a:rPr sz="882" spc="-4" dirty="0">
                <a:latin typeface="Arial Narrow"/>
                <a:cs typeface="Arial Narrow"/>
              </a:rPr>
              <a:t>$100,000  </a:t>
            </a:r>
            <a:r>
              <a:rPr sz="882" spc="119" dirty="0">
                <a:latin typeface="Arial Narrow"/>
                <a:cs typeface="Arial Narrow"/>
              </a:rPr>
              <a:t> </a:t>
            </a:r>
            <a:r>
              <a:rPr sz="882" spc="-4" dirty="0">
                <a:latin typeface="Arial Narrow"/>
                <a:cs typeface="Arial Narrow"/>
              </a:rPr>
              <a:t>(HSIP)</a:t>
            </a:r>
            <a:endParaRPr sz="882">
              <a:latin typeface="Arial Narrow"/>
              <a:cs typeface="Arial Narrow"/>
            </a:endParaRPr>
          </a:p>
          <a:p>
            <a:pPr marL="11196">
              <a:tabLst>
                <a:tab pos="882829" algn="l"/>
                <a:tab pos="1506465" algn="l"/>
              </a:tabLst>
            </a:pPr>
            <a:r>
              <a:rPr sz="882" spc="-4" dirty="0">
                <a:latin typeface="Arial Narrow"/>
                <a:cs typeface="Arial Narrow"/>
              </a:rPr>
              <a:t>CONSTRUCTION	</a:t>
            </a:r>
            <a:r>
              <a:rPr sz="882" dirty="0">
                <a:latin typeface="Arial Narrow"/>
                <a:cs typeface="Arial Narrow"/>
              </a:rPr>
              <a:t>FY</a:t>
            </a:r>
            <a:r>
              <a:rPr sz="882" spc="-9" dirty="0">
                <a:latin typeface="Arial Narrow"/>
                <a:cs typeface="Arial Narrow"/>
              </a:rPr>
              <a:t> </a:t>
            </a:r>
            <a:r>
              <a:rPr sz="882" spc="-4" dirty="0">
                <a:latin typeface="Arial Narrow"/>
                <a:cs typeface="Arial Narrow"/>
              </a:rPr>
              <a:t>2022</a:t>
            </a:r>
            <a:r>
              <a:rPr sz="882" dirty="0">
                <a:latin typeface="Arial Narrow"/>
                <a:cs typeface="Arial Narrow"/>
              </a:rPr>
              <a:t> -</a:t>
            </a:r>
            <a:r>
              <a:rPr sz="882" u="sng" dirty="0">
                <a:uFill>
                  <a:solidFill>
                    <a:srgbClr val="000000"/>
                  </a:solidFill>
                </a:uFill>
                <a:latin typeface="Arial Narrow"/>
                <a:cs typeface="Arial Narrow"/>
              </a:rPr>
              <a:t> 	</a:t>
            </a:r>
            <a:r>
              <a:rPr sz="882" u="sng" spc="-4" dirty="0">
                <a:uFill>
                  <a:solidFill>
                    <a:srgbClr val="000000"/>
                  </a:solidFill>
                </a:uFill>
                <a:latin typeface="Arial Narrow"/>
                <a:cs typeface="Arial Narrow"/>
              </a:rPr>
              <a:t>$854,000</a:t>
            </a:r>
            <a:r>
              <a:rPr sz="882" spc="-4" dirty="0">
                <a:latin typeface="Arial Narrow"/>
                <a:cs typeface="Arial Narrow"/>
              </a:rPr>
              <a:t>  </a:t>
            </a:r>
            <a:r>
              <a:rPr sz="882" spc="137" dirty="0">
                <a:latin typeface="Arial Narrow"/>
                <a:cs typeface="Arial Narrow"/>
              </a:rPr>
              <a:t> </a:t>
            </a:r>
            <a:r>
              <a:rPr sz="882" spc="-4" dirty="0">
                <a:latin typeface="Arial Narrow"/>
                <a:cs typeface="Arial Narrow"/>
              </a:rPr>
              <a:t>(HSIP)</a:t>
            </a:r>
            <a:endParaRPr sz="882">
              <a:latin typeface="Arial Narrow"/>
              <a:cs typeface="Arial Narrow"/>
            </a:endParaRPr>
          </a:p>
          <a:p>
            <a:pPr marL="1506465">
              <a:spcBef>
                <a:spcPts val="4"/>
              </a:spcBef>
            </a:pPr>
            <a:r>
              <a:rPr sz="882" spc="-4" dirty="0">
                <a:latin typeface="Arial Narrow"/>
                <a:cs typeface="Arial Narrow"/>
              </a:rPr>
              <a:t>$954,000</a:t>
            </a:r>
            <a:endParaRPr sz="882">
              <a:latin typeface="Arial Narrow"/>
              <a:cs typeface="Arial Narrow"/>
            </a:endParaRPr>
          </a:p>
        </p:txBody>
      </p:sp>
      <p:sp>
        <p:nvSpPr>
          <p:cNvPr id="8" name="object 8"/>
          <p:cNvSpPr txBox="1"/>
          <p:nvPr/>
        </p:nvSpPr>
        <p:spPr>
          <a:xfrm>
            <a:off x="341146" y="1474508"/>
            <a:ext cx="815122" cy="554275"/>
          </a:xfrm>
          <a:prstGeom prst="rect">
            <a:avLst/>
          </a:prstGeom>
        </p:spPr>
        <p:txBody>
          <a:bodyPr vert="horz" wrap="square" lIns="0" tIns="11197" rIns="0" bIns="0" rtlCol="0">
            <a:spAutoFit/>
          </a:bodyPr>
          <a:lstStyle/>
          <a:p>
            <a:pPr marL="11196">
              <a:spcBef>
                <a:spcPts val="88"/>
              </a:spcBef>
            </a:pPr>
            <a:r>
              <a:rPr sz="882" dirty="0">
                <a:latin typeface="Arial Narrow"/>
                <a:cs typeface="Arial Narrow"/>
              </a:rPr>
              <a:t>W-5804A</a:t>
            </a:r>
            <a:endParaRPr sz="882">
              <a:latin typeface="Arial Narrow"/>
              <a:cs typeface="Arial Narrow"/>
            </a:endParaRPr>
          </a:p>
          <a:p>
            <a:pPr marL="11196" marR="4479">
              <a:lnSpc>
                <a:spcPct val="100299"/>
              </a:lnSpc>
            </a:pPr>
            <a:r>
              <a:rPr sz="882" spc="-9" dirty="0">
                <a:latin typeface="Arial Narrow"/>
                <a:cs typeface="Arial Narrow"/>
              </a:rPr>
              <a:t>WILSON  </a:t>
            </a:r>
            <a:r>
              <a:rPr sz="882" b="1" spc="-9" dirty="0">
                <a:latin typeface="Arial Narrow"/>
                <a:cs typeface="Arial Narrow"/>
              </a:rPr>
              <a:t>P</a:t>
            </a:r>
            <a:r>
              <a:rPr sz="882" b="1" dirty="0">
                <a:latin typeface="Arial Narrow"/>
                <a:cs typeface="Arial Narrow"/>
              </a:rPr>
              <a:t>R</a:t>
            </a:r>
            <a:r>
              <a:rPr sz="882" b="1" spc="-4" dirty="0">
                <a:latin typeface="Arial Narrow"/>
                <a:cs typeface="Arial Narrow"/>
              </a:rPr>
              <a:t>OJ.</a:t>
            </a:r>
            <a:r>
              <a:rPr sz="882" b="1" spc="-9" dirty="0">
                <a:latin typeface="Arial Narrow"/>
                <a:cs typeface="Arial Narrow"/>
              </a:rPr>
              <a:t>C</a:t>
            </a:r>
            <a:r>
              <a:rPr sz="882" b="1" dirty="0">
                <a:latin typeface="Arial Narrow"/>
                <a:cs typeface="Arial Narrow"/>
              </a:rPr>
              <a:t>AT</a:t>
            </a:r>
            <a:r>
              <a:rPr sz="882" b="1" spc="-9" dirty="0">
                <a:latin typeface="Arial Narrow"/>
                <a:cs typeface="Arial Narrow"/>
              </a:rPr>
              <a:t>E</a:t>
            </a:r>
            <a:r>
              <a:rPr sz="882" b="1" spc="-4" dirty="0">
                <a:latin typeface="Arial Narrow"/>
                <a:cs typeface="Arial Narrow"/>
              </a:rPr>
              <a:t>G</a:t>
            </a:r>
            <a:r>
              <a:rPr sz="882" b="1" spc="-9" dirty="0">
                <a:latin typeface="Arial Narrow"/>
                <a:cs typeface="Arial Narrow"/>
              </a:rPr>
              <a:t>O</a:t>
            </a:r>
            <a:r>
              <a:rPr sz="882" b="1" dirty="0">
                <a:latin typeface="Arial Narrow"/>
                <a:cs typeface="Arial Narrow"/>
              </a:rPr>
              <a:t>RY  </a:t>
            </a:r>
            <a:r>
              <a:rPr sz="882" spc="-9" dirty="0">
                <a:latin typeface="Arial Narrow"/>
                <a:cs typeface="Arial Narrow"/>
              </a:rPr>
              <a:t>REGIONAL</a:t>
            </a:r>
            <a:endParaRPr sz="882">
              <a:latin typeface="Arial Narrow"/>
              <a:cs typeface="Arial Narrow"/>
            </a:endParaRPr>
          </a:p>
        </p:txBody>
      </p:sp>
      <p:sp>
        <p:nvSpPr>
          <p:cNvPr id="9" name="object 9"/>
          <p:cNvSpPr txBox="1"/>
          <p:nvPr/>
        </p:nvSpPr>
        <p:spPr>
          <a:xfrm>
            <a:off x="1278927" y="1474508"/>
            <a:ext cx="1961668" cy="272874"/>
          </a:xfrm>
          <a:prstGeom prst="rect">
            <a:avLst/>
          </a:prstGeom>
        </p:spPr>
        <p:txBody>
          <a:bodyPr vert="horz" wrap="square" lIns="0" tIns="16235" rIns="0" bIns="0" rtlCol="0">
            <a:spAutoFit/>
          </a:bodyPr>
          <a:lstStyle/>
          <a:p>
            <a:pPr marL="78934" marR="4479" indent="-68298">
              <a:lnSpc>
                <a:spcPts val="1049"/>
              </a:lnSpc>
              <a:spcBef>
                <a:spcPts val="128"/>
              </a:spcBef>
            </a:pPr>
            <a:r>
              <a:rPr sz="882" dirty="0">
                <a:latin typeface="Arial Narrow"/>
                <a:cs typeface="Arial Narrow"/>
              </a:rPr>
              <a:t>- </a:t>
            </a:r>
            <a:r>
              <a:rPr sz="882" spc="-9" dirty="0">
                <a:latin typeface="Arial Narrow"/>
                <a:cs typeface="Arial Narrow"/>
              </a:rPr>
              <a:t>UPPER COASTAL PLAIN RURAL PLANNING  </a:t>
            </a:r>
            <a:r>
              <a:rPr sz="882" spc="-4" dirty="0">
                <a:latin typeface="Arial Narrow"/>
                <a:cs typeface="Arial Narrow"/>
              </a:rPr>
              <a:t>ORGANIZATION</a:t>
            </a:r>
            <a:endParaRPr sz="882">
              <a:latin typeface="Arial Narrow"/>
              <a:cs typeface="Arial Narrow"/>
            </a:endParaRPr>
          </a:p>
        </p:txBody>
      </p:sp>
    </p:spTree>
    <p:extLst>
      <p:ext uri="{BB962C8B-B14F-4D97-AF65-F5344CB8AC3E}">
        <p14:creationId xmlns:p14="http://schemas.microsoft.com/office/powerpoint/2010/main" val="41888636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1"/>
          <p:cNvSpPr txBox="1"/>
          <p:nvPr/>
        </p:nvSpPr>
        <p:spPr>
          <a:xfrm>
            <a:off x="440752" y="6262662"/>
            <a:ext cx="1649839" cy="365916"/>
          </a:xfrm>
          <a:prstGeom prst="rect">
            <a:avLst/>
          </a:prstGeom>
        </p:spPr>
        <p:txBody>
          <a:bodyPr vert="horz" wrap="square" lIns="0" tIns="3919" rIns="0" bIns="0" rtlCol="0">
            <a:spAutoFit/>
          </a:bodyPr>
          <a:lstStyle/>
          <a:p>
            <a:pPr marL="11196">
              <a:spcBef>
                <a:spcPts val="31"/>
              </a:spcBef>
            </a:pPr>
            <a:r>
              <a:rPr sz="882" b="1" dirty="0">
                <a:latin typeface="Arial Narrow"/>
                <a:cs typeface="Arial Narrow"/>
              </a:rPr>
              <a:t>* </a:t>
            </a:r>
            <a:r>
              <a:rPr sz="882" b="1" spc="-4" dirty="0">
                <a:latin typeface="Arial Narrow"/>
                <a:cs typeface="Arial Narrow"/>
              </a:rPr>
              <a:t>INDICATES FEDERAL</a:t>
            </a:r>
            <a:r>
              <a:rPr sz="882" b="1" spc="-75" dirty="0">
                <a:latin typeface="Arial Narrow"/>
                <a:cs typeface="Arial Narrow"/>
              </a:rPr>
              <a:t> </a:t>
            </a:r>
            <a:r>
              <a:rPr sz="882" b="1" spc="-4" dirty="0">
                <a:latin typeface="Arial Narrow"/>
                <a:cs typeface="Arial Narrow"/>
              </a:rPr>
              <a:t>AMENDMENT</a:t>
            </a:r>
            <a:endParaRPr sz="882">
              <a:latin typeface="Arial Narrow"/>
              <a:cs typeface="Arial Narrow"/>
            </a:endParaRPr>
          </a:p>
          <a:p>
            <a:pPr marL="11756">
              <a:spcBef>
                <a:spcPts val="573"/>
              </a:spcBef>
            </a:pPr>
            <a:r>
              <a:rPr sz="970" b="1" spc="-9" dirty="0">
                <a:latin typeface="Arial"/>
                <a:cs typeface="Arial"/>
              </a:rPr>
              <a:t>Thursday, </a:t>
            </a:r>
            <a:r>
              <a:rPr sz="970" b="1" spc="-4" dirty="0">
                <a:latin typeface="Arial"/>
                <a:cs typeface="Arial"/>
              </a:rPr>
              <a:t>June </a:t>
            </a:r>
            <a:r>
              <a:rPr sz="970" b="1" dirty="0">
                <a:latin typeface="Arial"/>
                <a:cs typeface="Arial"/>
              </a:rPr>
              <a:t>4,</a:t>
            </a:r>
            <a:r>
              <a:rPr sz="970" b="1" spc="9" dirty="0">
                <a:latin typeface="Arial"/>
                <a:cs typeface="Arial"/>
              </a:rPr>
              <a:t> </a:t>
            </a:r>
            <a:r>
              <a:rPr sz="970" b="1" spc="-4" dirty="0">
                <a:latin typeface="Arial"/>
                <a:cs typeface="Arial"/>
              </a:rPr>
              <a:t>2020</a:t>
            </a:r>
            <a:endParaRPr sz="970">
              <a:latin typeface="Arial"/>
              <a:cs typeface="Arial"/>
            </a:endParaRPr>
          </a:p>
        </p:txBody>
      </p:sp>
      <p:sp>
        <p:nvSpPr>
          <p:cNvPr id="12" name="object 12"/>
          <p:cNvSpPr txBox="1"/>
          <p:nvPr/>
        </p:nvSpPr>
        <p:spPr>
          <a:xfrm>
            <a:off x="7916800" y="6474327"/>
            <a:ext cx="273200" cy="143757"/>
          </a:xfrm>
          <a:prstGeom prst="rect">
            <a:avLst/>
          </a:prstGeom>
        </p:spPr>
        <p:txBody>
          <a:bodyPr vert="horz" wrap="square" lIns="0" tIns="0" rIns="0" bIns="0" rtlCol="0">
            <a:spAutoFit/>
          </a:bodyPr>
          <a:lstStyle/>
          <a:p>
            <a:pPr marL="33589">
              <a:lnSpc>
                <a:spcPts val="1159"/>
              </a:lnSpc>
            </a:pPr>
            <a:r>
              <a:rPr sz="970" b="1" spc="-4" dirty="0">
                <a:latin typeface="Arial"/>
                <a:cs typeface="Arial"/>
              </a:rPr>
              <a:t>189</a:t>
            </a:r>
            <a:endParaRPr sz="970">
              <a:latin typeface="Arial"/>
              <a:cs typeface="Arial"/>
            </a:endParaRPr>
          </a:p>
        </p:txBody>
      </p:sp>
      <p:sp>
        <p:nvSpPr>
          <p:cNvPr id="2" name="object 2"/>
          <p:cNvSpPr txBox="1"/>
          <p:nvPr/>
        </p:nvSpPr>
        <p:spPr>
          <a:xfrm>
            <a:off x="3312480" y="447434"/>
            <a:ext cx="2107225" cy="394938"/>
          </a:xfrm>
          <a:prstGeom prst="rect">
            <a:avLst/>
          </a:prstGeom>
        </p:spPr>
        <p:txBody>
          <a:bodyPr vert="horz" wrap="square" lIns="0" tIns="11197" rIns="0" bIns="0" rtlCol="0">
            <a:spAutoFit/>
          </a:bodyPr>
          <a:lstStyle/>
          <a:p>
            <a:pPr marL="418742" marR="4479" indent="-407546">
              <a:lnSpc>
                <a:spcPct val="136000"/>
              </a:lnSpc>
              <a:spcBef>
                <a:spcPts val="88"/>
              </a:spcBef>
            </a:pPr>
            <a:r>
              <a:rPr sz="970" b="1" spc="-4" dirty="0">
                <a:latin typeface="Arial"/>
                <a:cs typeface="Arial"/>
              </a:rPr>
              <a:t>REVISIONS </a:t>
            </a:r>
            <a:r>
              <a:rPr sz="970" b="1" spc="-9" dirty="0">
                <a:latin typeface="Arial"/>
                <a:cs typeface="Arial"/>
              </a:rPr>
              <a:t>TO THE </a:t>
            </a:r>
            <a:r>
              <a:rPr sz="970" b="1" spc="-4" dirty="0">
                <a:latin typeface="Arial"/>
                <a:cs typeface="Arial"/>
              </a:rPr>
              <a:t>2020-2029 STIP  </a:t>
            </a:r>
            <a:r>
              <a:rPr sz="970" b="1" spc="-9" dirty="0">
                <a:latin typeface="Arial"/>
                <a:cs typeface="Arial"/>
              </a:rPr>
              <a:t>HIGHWAY</a:t>
            </a:r>
            <a:r>
              <a:rPr sz="970" b="1" spc="-4" dirty="0">
                <a:latin typeface="Arial"/>
                <a:cs typeface="Arial"/>
              </a:rPr>
              <a:t> </a:t>
            </a:r>
            <a:r>
              <a:rPr sz="970" b="1" spc="-9" dirty="0">
                <a:latin typeface="Arial"/>
                <a:cs typeface="Arial"/>
              </a:rPr>
              <a:t>PROGRAM</a:t>
            </a:r>
            <a:endParaRPr sz="970">
              <a:latin typeface="Arial"/>
              <a:cs typeface="Arial"/>
            </a:endParaRPr>
          </a:p>
        </p:txBody>
      </p:sp>
      <p:sp>
        <p:nvSpPr>
          <p:cNvPr id="3" name="object 3"/>
          <p:cNvSpPr txBox="1"/>
          <p:nvPr/>
        </p:nvSpPr>
        <p:spPr>
          <a:xfrm>
            <a:off x="7662635" y="196211"/>
            <a:ext cx="714352" cy="309263"/>
          </a:xfrm>
          <a:prstGeom prst="rect">
            <a:avLst/>
          </a:prstGeom>
        </p:spPr>
        <p:txBody>
          <a:bodyPr vert="horz" wrap="square" lIns="0" tIns="26872" rIns="0" bIns="0" rtlCol="0">
            <a:spAutoFit/>
          </a:bodyPr>
          <a:lstStyle/>
          <a:p>
            <a:pPr marL="11196" marR="4479" indent="106925">
              <a:lnSpc>
                <a:spcPts val="1058"/>
              </a:lnSpc>
              <a:spcBef>
                <a:spcPts val="212"/>
              </a:spcBef>
            </a:pPr>
            <a:r>
              <a:rPr sz="970" b="1" spc="-4" dirty="0">
                <a:latin typeface="Arial"/>
                <a:cs typeface="Arial"/>
              </a:rPr>
              <a:t>ITEM N  (H</a:t>
            </a:r>
            <a:r>
              <a:rPr sz="970" b="1" spc="-40" dirty="0">
                <a:latin typeface="Arial"/>
                <a:cs typeface="Arial"/>
              </a:rPr>
              <a:t>A</a:t>
            </a:r>
            <a:r>
              <a:rPr sz="970" b="1" spc="-13" dirty="0">
                <a:latin typeface="Arial"/>
                <a:cs typeface="Arial"/>
              </a:rPr>
              <a:t>N</a:t>
            </a:r>
            <a:r>
              <a:rPr sz="970" b="1" dirty="0">
                <a:latin typeface="Arial"/>
                <a:cs typeface="Arial"/>
              </a:rPr>
              <a:t>DO</a:t>
            </a:r>
            <a:r>
              <a:rPr sz="970" b="1" spc="-13" dirty="0">
                <a:latin typeface="Arial"/>
                <a:cs typeface="Arial"/>
              </a:rPr>
              <a:t>UT</a:t>
            </a:r>
            <a:r>
              <a:rPr sz="970" b="1" dirty="0">
                <a:latin typeface="Arial"/>
                <a:cs typeface="Arial"/>
              </a:rPr>
              <a:t>)</a:t>
            </a:r>
            <a:endParaRPr sz="970">
              <a:latin typeface="Arial"/>
              <a:cs typeface="Arial"/>
            </a:endParaRPr>
          </a:p>
        </p:txBody>
      </p:sp>
      <p:sp>
        <p:nvSpPr>
          <p:cNvPr id="4" name="object 4"/>
          <p:cNvSpPr txBox="1"/>
          <p:nvPr/>
        </p:nvSpPr>
        <p:spPr>
          <a:xfrm>
            <a:off x="340260" y="943950"/>
            <a:ext cx="8048213" cy="153229"/>
          </a:xfrm>
          <a:prstGeom prst="rect">
            <a:avLst/>
          </a:prstGeom>
          <a:ln w="3175">
            <a:solidFill>
              <a:srgbClr val="A6A6A6"/>
            </a:solidFill>
          </a:ln>
        </p:spPr>
        <p:txBody>
          <a:bodyPr vert="horz" wrap="square" lIns="0" tIns="3919" rIns="0" bIns="0" rtlCol="0">
            <a:spAutoFit/>
          </a:bodyPr>
          <a:lstStyle/>
          <a:p>
            <a:pPr marL="6158" algn="ctr">
              <a:spcBef>
                <a:spcPts val="31"/>
              </a:spcBef>
            </a:pPr>
            <a:r>
              <a:rPr sz="970" dirty="0">
                <a:solidFill>
                  <a:srgbClr val="404040"/>
                </a:solidFill>
                <a:latin typeface="Calibri"/>
                <a:cs typeface="Calibri"/>
              </a:rPr>
              <a:t>UPPER </a:t>
            </a:r>
            <a:r>
              <a:rPr sz="970" spc="-4" dirty="0">
                <a:solidFill>
                  <a:srgbClr val="404040"/>
                </a:solidFill>
                <a:latin typeface="Calibri"/>
                <a:cs typeface="Calibri"/>
              </a:rPr>
              <a:t>COASTAL </a:t>
            </a:r>
            <a:r>
              <a:rPr sz="970" dirty="0">
                <a:solidFill>
                  <a:srgbClr val="404040"/>
                </a:solidFill>
                <a:latin typeface="Calibri"/>
                <a:cs typeface="Calibri"/>
              </a:rPr>
              <a:t>PLAIN RURAL </a:t>
            </a:r>
            <a:r>
              <a:rPr sz="970" spc="-4" dirty="0">
                <a:solidFill>
                  <a:srgbClr val="404040"/>
                </a:solidFill>
                <a:latin typeface="Calibri"/>
                <a:cs typeface="Calibri"/>
              </a:rPr>
              <a:t>PLANNING</a:t>
            </a:r>
            <a:r>
              <a:rPr sz="970" spc="4" dirty="0">
                <a:solidFill>
                  <a:srgbClr val="404040"/>
                </a:solidFill>
                <a:latin typeface="Calibri"/>
                <a:cs typeface="Calibri"/>
              </a:rPr>
              <a:t> </a:t>
            </a:r>
            <a:r>
              <a:rPr sz="970" spc="-4" dirty="0">
                <a:solidFill>
                  <a:srgbClr val="404040"/>
                </a:solidFill>
                <a:latin typeface="Calibri"/>
                <a:cs typeface="Calibri"/>
              </a:rPr>
              <a:t>ORGANIZATION</a:t>
            </a:r>
            <a:endParaRPr sz="970">
              <a:latin typeface="Calibri"/>
              <a:cs typeface="Calibri"/>
            </a:endParaRPr>
          </a:p>
        </p:txBody>
      </p:sp>
      <p:sp>
        <p:nvSpPr>
          <p:cNvPr id="5" name="object 5"/>
          <p:cNvSpPr txBox="1"/>
          <p:nvPr/>
        </p:nvSpPr>
        <p:spPr>
          <a:xfrm>
            <a:off x="3359394" y="1218441"/>
            <a:ext cx="2448726" cy="1070471"/>
          </a:xfrm>
          <a:prstGeom prst="rect">
            <a:avLst/>
          </a:prstGeom>
        </p:spPr>
        <p:txBody>
          <a:bodyPr vert="horz" wrap="square" lIns="0" tIns="67740" rIns="0" bIns="0" rtlCol="0">
            <a:spAutoFit/>
          </a:bodyPr>
          <a:lstStyle/>
          <a:p>
            <a:pPr marL="515591">
              <a:spcBef>
                <a:spcPts val="533"/>
              </a:spcBef>
            </a:pPr>
            <a:r>
              <a:rPr sz="970" b="1" spc="-4" dirty="0">
                <a:latin typeface="Arial"/>
                <a:cs typeface="Arial"/>
              </a:rPr>
              <a:t>STIP </a:t>
            </a:r>
            <a:r>
              <a:rPr sz="970" b="1" spc="-9" dirty="0">
                <a:latin typeface="Arial"/>
                <a:cs typeface="Arial"/>
              </a:rPr>
              <a:t>ADDITIONS</a:t>
            </a:r>
            <a:endParaRPr sz="970">
              <a:latin typeface="Arial"/>
              <a:cs typeface="Arial"/>
            </a:endParaRPr>
          </a:p>
          <a:p>
            <a:pPr marL="11196" marR="270951">
              <a:lnSpc>
                <a:spcPts val="1049"/>
              </a:lnSpc>
              <a:spcBef>
                <a:spcPts val="449"/>
              </a:spcBef>
            </a:pPr>
            <a:r>
              <a:rPr sz="882" spc="-9" dirty="0">
                <a:latin typeface="Arial Narrow"/>
                <a:cs typeface="Arial Narrow"/>
              </a:rPr>
              <a:t>VARIOUS, </a:t>
            </a:r>
            <a:r>
              <a:rPr sz="882" spc="-4" dirty="0">
                <a:latin typeface="Arial Narrow"/>
                <a:cs typeface="Arial Narrow"/>
              </a:rPr>
              <a:t>SAFETY IMPROVEMENTS AT VARIOUS  LOCATIONS IN DIVISION</a:t>
            </a:r>
            <a:r>
              <a:rPr sz="882" spc="-22" dirty="0">
                <a:latin typeface="Arial Narrow"/>
                <a:cs typeface="Arial Narrow"/>
              </a:rPr>
              <a:t> </a:t>
            </a:r>
            <a:r>
              <a:rPr sz="882" dirty="0">
                <a:latin typeface="Arial Narrow"/>
                <a:cs typeface="Arial Narrow"/>
              </a:rPr>
              <a:t>4.</a:t>
            </a:r>
            <a:endParaRPr sz="882">
              <a:latin typeface="Arial Narrow"/>
              <a:cs typeface="Arial Narrow"/>
            </a:endParaRPr>
          </a:p>
          <a:p>
            <a:pPr marL="11196" marR="4479">
              <a:lnSpc>
                <a:spcPct val="97800"/>
              </a:lnSpc>
              <a:spcBef>
                <a:spcPts val="132"/>
              </a:spcBef>
            </a:pPr>
            <a:r>
              <a:rPr sz="882" b="1" i="1" u="heavy" spc="-4" dirty="0">
                <a:uFill>
                  <a:solidFill>
                    <a:srgbClr val="000000"/>
                  </a:solidFill>
                </a:uFill>
                <a:latin typeface="ArialNarrow-BoldItalic"/>
                <a:cs typeface="ArialNarrow-BoldItalic"/>
              </a:rPr>
              <a:t>PROJECT ADDED </a:t>
            </a:r>
            <a:r>
              <a:rPr sz="882" b="1" i="1" u="heavy" dirty="0">
                <a:uFill>
                  <a:solidFill>
                    <a:srgbClr val="000000"/>
                  </a:solidFill>
                </a:uFill>
                <a:latin typeface="ArialNarrow-BoldItalic"/>
                <a:cs typeface="ArialNarrow-BoldItalic"/>
              </a:rPr>
              <a:t>AT </a:t>
            </a:r>
            <a:r>
              <a:rPr sz="882" b="1" i="1" u="heavy" spc="-9" dirty="0">
                <a:uFill>
                  <a:solidFill>
                    <a:srgbClr val="000000"/>
                  </a:solidFill>
                </a:uFill>
                <a:latin typeface="ArialNarrow-BoldItalic"/>
                <a:cs typeface="ArialNarrow-BoldItalic"/>
              </a:rPr>
              <a:t>REQUEST </a:t>
            </a:r>
            <a:r>
              <a:rPr sz="882" b="1" i="1" u="heavy" spc="-4" dirty="0">
                <a:uFill>
                  <a:solidFill>
                    <a:srgbClr val="000000"/>
                  </a:solidFill>
                </a:uFill>
                <a:latin typeface="ArialNarrow-BoldItalic"/>
                <a:cs typeface="ArialNarrow-BoldItalic"/>
              </a:rPr>
              <a:t>OF TRANSPORTATION </a:t>
            </a:r>
            <a:r>
              <a:rPr sz="882" b="1" i="1" spc="-4" dirty="0">
                <a:latin typeface="ArialNarrow-BoldItalic"/>
                <a:cs typeface="ArialNarrow-BoldItalic"/>
              </a:rPr>
              <a:t> </a:t>
            </a:r>
            <a:r>
              <a:rPr sz="882" b="1" i="1" u="heavy" spc="-4" dirty="0">
                <a:uFill>
                  <a:solidFill>
                    <a:srgbClr val="000000"/>
                  </a:solidFill>
                </a:uFill>
                <a:latin typeface="ArialNarrow-BoldItalic"/>
                <a:cs typeface="ArialNarrow-BoldItalic"/>
              </a:rPr>
              <a:t>MOBILITY AND SAFETY; INDIVIDUAL </a:t>
            </a:r>
            <a:r>
              <a:rPr sz="882" b="1" i="1" u="heavy" spc="-9" dirty="0">
                <a:uFill>
                  <a:solidFill>
                    <a:srgbClr val="000000"/>
                  </a:solidFill>
                </a:uFill>
                <a:latin typeface="ArialNarrow-BoldItalic"/>
                <a:cs typeface="ArialNarrow-BoldItalic"/>
              </a:rPr>
              <a:t>PROJECTS </a:t>
            </a:r>
            <a:r>
              <a:rPr sz="882" b="1" i="1" u="heavy" spc="-4" dirty="0">
                <a:uFill>
                  <a:solidFill>
                    <a:srgbClr val="000000"/>
                  </a:solidFill>
                </a:uFill>
                <a:latin typeface="ArialNarrow-BoldItalic"/>
                <a:cs typeface="ArialNarrow-BoldItalic"/>
              </a:rPr>
              <a:t>AND </a:t>
            </a:r>
            <a:r>
              <a:rPr sz="882" b="1" i="1" spc="-4" dirty="0">
                <a:latin typeface="ArialNarrow-BoldItalic"/>
                <a:cs typeface="ArialNarrow-BoldItalic"/>
              </a:rPr>
              <a:t> </a:t>
            </a:r>
            <a:r>
              <a:rPr sz="882" b="1" i="1" u="heavy" spc="-4" dirty="0">
                <a:uFill>
                  <a:solidFill>
                    <a:srgbClr val="000000"/>
                  </a:solidFill>
                </a:uFill>
                <a:latin typeface="ArialNarrow-BoldItalic"/>
                <a:cs typeface="ArialNarrow-BoldItalic"/>
              </a:rPr>
              <a:t>FUNDING </a:t>
            </a:r>
            <a:r>
              <a:rPr sz="882" b="1" i="1" u="heavy" dirty="0">
                <a:uFill>
                  <a:solidFill>
                    <a:srgbClr val="000000"/>
                  </a:solidFill>
                </a:uFill>
                <a:latin typeface="ArialNarrow-BoldItalic"/>
                <a:cs typeface="ArialNarrow-BoldItalic"/>
              </a:rPr>
              <a:t>TO </a:t>
            </a:r>
            <a:r>
              <a:rPr sz="882" b="1" i="1" u="heavy" spc="-4" dirty="0">
                <a:uFill>
                  <a:solidFill>
                    <a:srgbClr val="000000"/>
                  </a:solidFill>
                </a:uFill>
                <a:latin typeface="ArialNarrow-BoldItalic"/>
                <a:cs typeface="ArialNarrow-BoldItalic"/>
              </a:rPr>
              <a:t>BE </a:t>
            </a:r>
            <a:r>
              <a:rPr sz="882" b="1" i="1" u="heavy" spc="-9" dirty="0">
                <a:uFill>
                  <a:solidFill>
                    <a:srgbClr val="000000"/>
                  </a:solidFill>
                </a:uFill>
                <a:latin typeface="ArialNarrow-BoldItalic"/>
                <a:cs typeface="ArialNarrow-BoldItalic"/>
              </a:rPr>
              <a:t>REQUESTED </a:t>
            </a:r>
            <a:r>
              <a:rPr sz="882" b="1" i="1" u="heavy" spc="-4" dirty="0">
                <a:uFill>
                  <a:solidFill>
                    <a:srgbClr val="000000"/>
                  </a:solidFill>
                </a:uFill>
                <a:latin typeface="ArialNarrow-BoldItalic"/>
                <a:cs typeface="ArialNarrow-BoldItalic"/>
              </a:rPr>
              <a:t>IN THE FUTURE AS </a:t>
            </a:r>
            <a:r>
              <a:rPr sz="882" b="1" i="1" spc="-4" dirty="0">
                <a:latin typeface="ArialNarrow-BoldItalic"/>
                <a:cs typeface="ArialNarrow-BoldItalic"/>
              </a:rPr>
              <a:t> </a:t>
            </a:r>
            <a:r>
              <a:rPr sz="882" b="1" i="1" u="heavy" spc="-9" dirty="0">
                <a:uFill>
                  <a:solidFill>
                    <a:srgbClr val="000000"/>
                  </a:solidFill>
                </a:uFill>
                <a:latin typeface="ArialNarrow-BoldItalic"/>
                <a:cs typeface="ArialNarrow-BoldItalic"/>
              </a:rPr>
              <a:t>NEEDED.</a:t>
            </a:r>
            <a:endParaRPr sz="882">
              <a:latin typeface="ArialNarrow-BoldItalic"/>
              <a:cs typeface="ArialNarrow-BoldItalic"/>
            </a:endParaRPr>
          </a:p>
        </p:txBody>
      </p:sp>
      <p:sp>
        <p:nvSpPr>
          <p:cNvPr id="6" name="object 6"/>
          <p:cNvSpPr txBox="1"/>
          <p:nvPr/>
        </p:nvSpPr>
        <p:spPr>
          <a:xfrm>
            <a:off x="341146" y="1474508"/>
            <a:ext cx="815122" cy="1499086"/>
          </a:xfrm>
          <a:prstGeom prst="rect">
            <a:avLst/>
          </a:prstGeom>
        </p:spPr>
        <p:txBody>
          <a:bodyPr vert="horz" wrap="square" lIns="0" tIns="11197" rIns="0" bIns="0" rtlCol="0">
            <a:spAutoFit/>
          </a:bodyPr>
          <a:lstStyle/>
          <a:p>
            <a:pPr marL="11196" marR="203773">
              <a:spcBef>
                <a:spcPts val="88"/>
              </a:spcBef>
            </a:pPr>
            <a:r>
              <a:rPr sz="882" dirty="0">
                <a:latin typeface="Arial Narrow"/>
                <a:cs typeface="Arial Narrow"/>
              </a:rPr>
              <a:t>* </a:t>
            </a:r>
            <a:r>
              <a:rPr sz="882" spc="-4" dirty="0">
                <a:latin typeface="Arial Narrow"/>
                <a:cs typeface="Arial Narrow"/>
              </a:rPr>
              <a:t>HS-2004  </a:t>
            </a:r>
            <a:r>
              <a:rPr sz="882" spc="-9" dirty="0">
                <a:latin typeface="Arial Narrow"/>
                <a:cs typeface="Arial Narrow"/>
              </a:rPr>
              <a:t>E</a:t>
            </a:r>
            <a:r>
              <a:rPr sz="882" spc="-4" dirty="0">
                <a:latin typeface="Arial Narrow"/>
                <a:cs typeface="Arial Narrow"/>
              </a:rPr>
              <a:t>DG</a:t>
            </a:r>
            <a:r>
              <a:rPr sz="882" spc="-9" dirty="0">
                <a:latin typeface="Arial Narrow"/>
                <a:cs typeface="Arial Narrow"/>
              </a:rPr>
              <a:t>EC</a:t>
            </a:r>
            <a:r>
              <a:rPr sz="882" spc="-4" dirty="0">
                <a:latin typeface="Arial Narrow"/>
                <a:cs typeface="Arial Narrow"/>
              </a:rPr>
              <a:t>O</a:t>
            </a:r>
            <a:r>
              <a:rPr sz="882" spc="-9" dirty="0">
                <a:latin typeface="Arial Narrow"/>
                <a:cs typeface="Arial Narrow"/>
              </a:rPr>
              <a:t>MB</a:t>
            </a:r>
            <a:r>
              <a:rPr sz="882" dirty="0">
                <a:latin typeface="Arial Narrow"/>
                <a:cs typeface="Arial Narrow"/>
              </a:rPr>
              <a:t>E  </a:t>
            </a:r>
            <a:r>
              <a:rPr sz="882" spc="-4" dirty="0">
                <a:latin typeface="Arial Narrow"/>
                <a:cs typeface="Arial Narrow"/>
              </a:rPr>
              <a:t>HALIFAX  JOHNSTON  NASH  </a:t>
            </a:r>
            <a:r>
              <a:rPr sz="882" spc="-9" dirty="0">
                <a:latin typeface="Arial Narrow"/>
                <a:cs typeface="Arial Narrow"/>
              </a:rPr>
              <a:t>WAYNE  </a:t>
            </a:r>
            <a:r>
              <a:rPr sz="882" spc="-4" dirty="0">
                <a:latin typeface="Arial Narrow"/>
                <a:cs typeface="Arial Narrow"/>
              </a:rPr>
              <a:t>WILSON</a:t>
            </a:r>
            <a:endParaRPr sz="882">
              <a:latin typeface="Arial Narrow"/>
              <a:cs typeface="Arial Narrow"/>
            </a:endParaRPr>
          </a:p>
          <a:p>
            <a:pPr marL="11196" marR="4479">
              <a:lnSpc>
                <a:spcPct val="99400"/>
              </a:lnSpc>
              <a:spcBef>
                <a:spcPts val="18"/>
              </a:spcBef>
            </a:pPr>
            <a:r>
              <a:rPr sz="882" b="1" spc="-9" dirty="0">
                <a:latin typeface="Arial Narrow"/>
                <a:cs typeface="Arial Narrow"/>
              </a:rPr>
              <a:t>P</a:t>
            </a:r>
            <a:r>
              <a:rPr sz="882" b="1" dirty="0">
                <a:latin typeface="Arial Narrow"/>
                <a:cs typeface="Arial Narrow"/>
              </a:rPr>
              <a:t>R</a:t>
            </a:r>
            <a:r>
              <a:rPr sz="882" b="1" spc="-4" dirty="0">
                <a:latin typeface="Arial Narrow"/>
                <a:cs typeface="Arial Narrow"/>
              </a:rPr>
              <a:t>OJ.</a:t>
            </a:r>
            <a:r>
              <a:rPr sz="882" b="1" spc="-9" dirty="0">
                <a:latin typeface="Arial Narrow"/>
                <a:cs typeface="Arial Narrow"/>
              </a:rPr>
              <a:t>C</a:t>
            </a:r>
            <a:r>
              <a:rPr sz="882" b="1" dirty="0">
                <a:latin typeface="Arial Narrow"/>
                <a:cs typeface="Arial Narrow"/>
              </a:rPr>
              <a:t>AT</a:t>
            </a:r>
            <a:r>
              <a:rPr sz="882" b="1" spc="-9" dirty="0">
                <a:latin typeface="Arial Narrow"/>
                <a:cs typeface="Arial Narrow"/>
              </a:rPr>
              <a:t>E</a:t>
            </a:r>
            <a:r>
              <a:rPr sz="882" b="1" spc="-4" dirty="0">
                <a:latin typeface="Arial Narrow"/>
                <a:cs typeface="Arial Narrow"/>
              </a:rPr>
              <a:t>G</a:t>
            </a:r>
            <a:r>
              <a:rPr sz="882" b="1" spc="-9" dirty="0">
                <a:latin typeface="Arial Narrow"/>
                <a:cs typeface="Arial Narrow"/>
              </a:rPr>
              <a:t>O</a:t>
            </a:r>
            <a:r>
              <a:rPr sz="882" b="1" dirty="0">
                <a:latin typeface="Arial Narrow"/>
                <a:cs typeface="Arial Narrow"/>
              </a:rPr>
              <a:t>RY  </a:t>
            </a:r>
            <a:r>
              <a:rPr sz="882" spc="-4" dirty="0">
                <a:latin typeface="Arial Narrow"/>
                <a:cs typeface="Arial Narrow"/>
              </a:rPr>
              <a:t>STATEWIDE  </a:t>
            </a:r>
            <a:r>
              <a:rPr sz="882" spc="-9" dirty="0">
                <a:latin typeface="Arial Narrow"/>
                <a:cs typeface="Arial Narrow"/>
              </a:rPr>
              <a:t>REGIONAL  </a:t>
            </a:r>
            <a:r>
              <a:rPr sz="882" spc="-4" dirty="0">
                <a:latin typeface="Arial Narrow"/>
                <a:cs typeface="Arial Narrow"/>
              </a:rPr>
              <a:t>DIVISION</a:t>
            </a:r>
            <a:endParaRPr sz="882">
              <a:latin typeface="Arial Narrow"/>
              <a:cs typeface="Arial Narrow"/>
            </a:endParaRPr>
          </a:p>
        </p:txBody>
      </p:sp>
      <p:sp>
        <p:nvSpPr>
          <p:cNvPr id="7" name="object 7"/>
          <p:cNvSpPr txBox="1"/>
          <p:nvPr/>
        </p:nvSpPr>
        <p:spPr>
          <a:xfrm>
            <a:off x="1278927" y="1474508"/>
            <a:ext cx="2017652" cy="1401388"/>
          </a:xfrm>
          <a:prstGeom prst="rect">
            <a:avLst/>
          </a:prstGeom>
        </p:spPr>
        <p:txBody>
          <a:bodyPr vert="horz" wrap="square" lIns="0" tIns="16235" rIns="0" bIns="0" rtlCol="0">
            <a:spAutoFit/>
          </a:bodyPr>
          <a:lstStyle/>
          <a:p>
            <a:pPr marL="78934" marR="14555" indent="-68298">
              <a:lnSpc>
                <a:spcPts val="1049"/>
              </a:lnSpc>
              <a:spcBef>
                <a:spcPts val="128"/>
              </a:spcBef>
              <a:buChar char="-"/>
              <a:tabLst>
                <a:tab pos="79494" algn="l"/>
              </a:tabLst>
            </a:pPr>
            <a:r>
              <a:rPr sz="882" spc="-9" dirty="0">
                <a:latin typeface="Arial Narrow"/>
                <a:cs typeface="Arial Narrow"/>
              </a:rPr>
              <a:t>ROCKY MOUNT METROPOLITAN PLANNING  </a:t>
            </a:r>
            <a:r>
              <a:rPr sz="882" spc="-4" dirty="0">
                <a:latin typeface="Arial Narrow"/>
                <a:cs typeface="Arial Narrow"/>
              </a:rPr>
              <a:t>ORGANIZATION</a:t>
            </a:r>
            <a:endParaRPr sz="882">
              <a:latin typeface="Arial Narrow"/>
              <a:cs typeface="Arial Narrow"/>
            </a:endParaRPr>
          </a:p>
          <a:p>
            <a:pPr marL="78934" marR="4479" indent="-68298">
              <a:lnSpc>
                <a:spcPts val="1040"/>
              </a:lnSpc>
              <a:spcBef>
                <a:spcPts val="172"/>
              </a:spcBef>
              <a:buChar char="-"/>
              <a:tabLst>
                <a:tab pos="79494" algn="l"/>
              </a:tabLst>
            </a:pPr>
            <a:r>
              <a:rPr sz="882" spc="-9" dirty="0">
                <a:latin typeface="Arial Narrow"/>
                <a:cs typeface="Arial Narrow"/>
              </a:rPr>
              <a:t>GOLDSBORO URBAN AREA  METROPOLITAN PLANNING</a:t>
            </a:r>
            <a:r>
              <a:rPr sz="882" spc="13" dirty="0">
                <a:latin typeface="Arial Narrow"/>
                <a:cs typeface="Arial Narrow"/>
              </a:rPr>
              <a:t> </a:t>
            </a:r>
            <a:r>
              <a:rPr sz="882" spc="-9" dirty="0">
                <a:latin typeface="Arial Narrow"/>
                <a:cs typeface="Arial Narrow"/>
              </a:rPr>
              <a:t>ORGANIZATION</a:t>
            </a:r>
            <a:endParaRPr sz="882">
              <a:latin typeface="Arial Narrow"/>
              <a:cs typeface="Arial Narrow"/>
            </a:endParaRPr>
          </a:p>
          <a:p>
            <a:pPr marL="78934" marR="487600" indent="-68298">
              <a:lnSpc>
                <a:spcPts val="1040"/>
              </a:lnSpc>
              <a:spcBef>
                <a:spcPts val="190"/>
              </a:spcBef>
              <a:buChar char="-"/>
              <a:tabLst>
                <a:tab pos="79494" algn="l"/>
              </a:tabLst>
            </a:pPr>
            <a:r>
              <a:rPr sz="882" spc="-9" dirty="0">
                <a:latin typeface="Arial Narrow"/>
                <a:cs typeface="Arial Narrow"/>
              </a:rPr>
              <a:t>PEANUT BELT RURAL PLANNING  </a:t>
            </a:r>
            <a:r>
              <a:rPr sz="882" spc="-4" dirty="0">
                <a:latin typeface="Arial Narrow"/>
                <a:cs typeface="Arial Narrow"/>
              </a:rPr>
              <a:t>ORGANIZATION</a:t>
            </a:r>
            <a:endParaRPr sz="882">
              <a:latin typeface="Arial Narrow"/>
              <a:cs typeface="Arial Narrow"/>
            </a:endParaRPr>
          </a:p>
          <a:p>
            <a:pPr marL="78934" marR="190897" indent="-68298">
              <a:lnSpc>
                <a:spcPts val="1040"/>
              </a:lnSpc>
              <a:spcBef>
                <a:spcPts val="176"/>
              </a:spcBef>
              <a:buChar char="-"/>
              <a:tabLst>
                <a:tab pos="79494" algn="l"/>
              </a:tabLst>
            </a:pPr>
            <a:r>
              <a:rPr sz="882" spc="-9" dirty="0">
                <a:latin typeface="Arial Narrow"/>
                <a:cs typeface="Arial Narrow"/>
              </a:rPr>
              <a:t>EASTERN CAROLINA RURAL PLANNING  ORGANIZATION</a:t>
            </a:r>
            <a:endParaRPr sz="882">
              <a:latin typeface="Arial Narrow"/>
              <a:cs typeface="Arial Narrow"/>
            </a:endParaRPr>
          </a:p>
          <a:p>
            <a:pPr marL="78934" marR="60460" indent="-68298">
              <a:lnSpc>
                <a:spcPts val="1040"/>
              </a:lnSpc>
              <a:spcBef>
                <a:spcPts val="180"/>
              </a:spcBef>
              <a:buChar char="-"/>
              <a:tabLst>
                <a:tab pos="79494" algn="l"/>
              </a:tabLst>
            </a:pPr>
            <a:r>
              <a:rPr sz="882" spc="-9" dirty="0">
                <a:latin typeface="Arial Narrow"/>
                <a:cs typeface="Arial Narrow"/>
              </a:rPr>
              <a:t>UPPER COASTAL PLAIN RURAL PLANNING  </a:t>
            </a:r>
            <a:r>
              <a:rPr sz="882" spc="-4" dirty="0">
                <a:latin typeface="Arial Narrow"/>
                <a:cs typeface="Arial Narrow"/>
              </a:rPr>
              <a:t>ORGANIZATION</a:t>
            </a:r>
            <a:endParaRPr sz="882">
              <a:latin typeface="Arial Narrow"/>
              <a:cs typeface="Arial Narrow"/>
            </a:endParaRPr>
          </a:p>
        </p:txBody>
      </p:sp>
      <p:sp>
        <p:nvSpPr>
          <p:cNvPr id="8" name="object 8"/>
          <p:cNvSpPr txBox="1"/>
          <p:nvPr/>
        </p:nvSpPr>
        <p:spPr>
          <a:xfrm>
            <a:off x="3359394" y="3545188"/>
            <a:ext cx="2265659" cy="685977"/>
          </a:xfrm>
          <a:prstGeom prst="rect">
            <a:avLst/>
          </a:prstGeom>
        </p:spPr>
        <p:txBody>
          <a:bodyPr vert="horz" wrap="square" lIns="0" tIns="17355" rIns="0" bIns="0" rtlCol="0">
            <a:spAutoFit/>
          </a:bodyPr>
          <a:lstStyle/>
          <a:p>
            <a:pPr marL="11196" marR="4479">
              <a:lnSpc>
                <a:spcPts val="1040"/>
              </a:lnSpc>
              <a:spcBef>
                <a:spcPts val="137"/>
              </a:spcBef>
            </a:pPr>
            <a:r>
              <a:rPr sz="882" spc="-9" dirty="0">
                <a:latin typeface="Arial Narrow"/>
                <a:cs typeface="Arial Narrow"/>
              </a:rPr>
              <a:t>VARIOUS, </a:t>
            </a:r>
            <a:r>
              <a:rPr sz="882" spc="-4" dirty="0">
                <a:latin typeface="Arial Narrow"/>
                <a:cs typeface="Arial Narrow"/>
              </a:rPr>
              <a:t>TRAFFIC SEPARATION STUDY  IMPLEMENTATION </a:t>
            </a:r>
            <a:r>
              <a:rPr sz="882" spc="-9" dirty="0">
                <a:latin typeface="Arial Narrow"/>
                <a:cs typeface="Arial Narrow"/>
              </a:rPr>
              <a:t>AND </a:t>
            </a:r>
            <a:r>
              <a:rPr sz="882" spc="-4" dirty="0">
                <a:latin typeface="Arial Narrow"/>
                <a:cs typeface="Arial Narrow"/>
              </a:rPr>
              <a:t>CLOSURES </a:t>
            </a:r>
            <a:r>
              <a:rPr sz="882" dirty="0">
                <a:latin typeface="Arial Narrow"/>
                <a:cs typeface="Arial Narrow"/>
              </a:rPr>
              <a:t>IN </a:t>
            </a:r>
            <a:r>
              <a:rPr sz="882" spc="-4" dirty="0">
                <a:latin typeface="Arial Narrow"/>
                <a:cs typeface="Arial Narrow"/>
              </a:rPr>
              <a:t>DIVISION</a:t>
            </a:r>
            <a:r>
              <a:rPr sz="882" spc="-62" dirty="0">
                <a:latin typeface="Arial Narrow"/>
                <a:cs typeface="Arial Narrow"/>
              </a:rPr>
              <a:t> </a:t>
            </a:r>
            <a:r>
              <a:rPr sz="882" spc="-4" dirty="0">
                <a:latin typeface="Arial Narrow"/>
                <a:cs typeface="Arial Narrow"/>
              </a:rPr>
              <a:t>4.</a:t>
            </a:r>
            <a:endParaRPr sz="882">
              <a:latin typeface="Arial Narrow"/>
              <a:cs typeface="Arial Narrow"/>
            </a:endParaRPr>
          </a:p>
          <a:p>
            <a:pPr marL="11196" marR="4479">
              <a:lnSpc>
                <a:spcPct val="97800"/>
              </a:lnSpc>
              <a:spcBef>
                <a:spcPts val="145"/>
              </a:spcBef>
            </a:pPr>
            <a:r>
              <a:rPr sz="882" b="1" i="1" u="heavy" spc="-9" dirty="0">
                <a:uFill>
                  <a:solidFill>
                    <a:srgbClr val="000000"/>
                  </a:solidFill>
                </a:uFill>
                <a:latin typeface="ArialNarrow-BoldItalic"/>
                <a:cs typeface="ArialNarrow-BoldItalic"/>
              </a:rPr>
              <a:t>PROJECT </a:t>
            </a:r>
            <a:r>
              <a:rPr sz="882" b="1" i="1" u="heavy" spc="-4" dirty="0">
                <a:uFill>
                  <a:solidFill>
                    <a:srgbClr val="000000"/>
                  </a:solidFill>
                </a:uFill>
                <a:latin typeface="ArialNarrow-BoldItalic"/>
                <a:cs typeface="ArialNarrow-BoldItalic"/>
              </a:rPr>
              <a:t>ADDED </a:t>
            </a:r>
            <a:r>
              <a:rPr sz="882" b="1" i="1" u="heavy" dirty="0">
                <a:uFill>
                  <a:solidFill>
                    <a:srgbClr val="000000"/>
                  </a:solidFill>
                </a:uFill>
                <a:latin typeface="ArialNarrow-BoldItalic"/>
                <a:cs typeface="ArialNarrow-BoldItalic"/>
              </a:rPr>
              <a:t>AT </a:t>
            </a:r>
            <a:r>
              <a:rPr sz="882" b="1" i="1" u="heavy" spc="-9" dirty="0">
                <a:uFill>
                  <a:solidFill>
                    <a:srgbClr val="000000"/>
                  </a:solidFill>
                </a:uFill>
                <a:latin typeface="ArialNarrow-BoldItalic"/>
                <a:cs typeface="ArialNarrow-BoldItalic"/>
              </a:rPr>
              <a:t>REQUEST </a:t>
            </a:r>
            <a:r>
              <a:rPr sz="882" b="1" i="1" u="heavy" spc="-4" dirty="0">
                <a:uFill>
                  <a:solidFill>
                    <a:srgbClr val="000000"/>
                  </a:solidFill>
                </a:uFill>
                <a:latin typeface="ArialNarrow-BoldItalic"/>
                <a:cs typeface="ArialNarrow-BoldItalic"/>
              </a:rPr>
              <a:t>OF RAIL DIVISION; </a:t>
            </a:r>
            <a:r>
              <a:rPr sz="882" b="1" i="1" spc="-4" dirty="0">
                <a:latin typeface="ArialNarrow-BoldItalic"/>
                <a:cs typeface="ArialNarrow-BoldItalic"/>
              </a:rPr>
              <a:t> </a:t>
            </a:r>
            <a:r>
              <a:rPr sz="882" b="1" i="1" u="heavy" spc="-4" dirty="0">
                <a:uFill>
                  <a:solidFill>
                    <a:srgbClr val="000000"/>
                  </a:solidFill>
                </a:uFill>
                <a:latin typeface="ArialNarrow-BoldItalic"/>
                <a:cs typeface="ArialNarrow-BoldItalic"/>
              </a:rPr>
              <a:t>INDIVIDUAL PROJECTS AND FUNDING </a:t>
            </a:r>
            <a:r>
              <a:rPr sz="882" b="1" i="1" u="heavy" dirty="0">
                <a:uFill>
                  <a:solidFill>
                    <a:srgbClr val="000000"/>
                  </a:solidFill>
                </a:uFill>
                <a:latin typeface="ArialNarrow-BoldItalic"/>
                <a:cs typeface="ArialNarrow-BoldItalic"/>
              </a:rPr>
              <a:t>TO </a:t>
            </a:r>
            <a:r>
              <a:rPr sz="882" b="1" i="1" u="heavy" spc="-4" dirty="0">
                <a:uFill>
                  <a:solidFill>
                    <a:srgbClr val="000000"/>
                  </a:solidFill>
                </a:uFill>
                <a:latin typeface="ArialNarrow-BoldItalic"/>
                <a:cs typeface="ArialNarrow-BoldItalic"/>
              </a:rPr>
              <a:t>BE </a:t>
            </a:r>
            <a:r>
              <a:rPr sz="882" b="1" i="1" spc="-4" dirty="0">
                <a:latin typeface="ArialNarrow-BoldItalic"/>
                <a:cs typeface="ArialNarrow-BoldItalic"/>
              </a:rPr>
              <a:t> </a:t>
            </a:r>
            <a:r>
              <a:rPr sz="882" b="1" i="1" u="heavy" spc="-9" dirty="0">
                <a:uFill>
                  <a:solidFill>
                    <a:srgbClr val="000000"/>
                  </a:solidFill>
                </a:uFill>
                <a:latin typeface="ArialNarrow-BoldItalic"/>
                <a:cs typeface="ArialNarrow-BoldItalic"/>
              </a:rPr>
              <a:t>REQUESTED </a:t>
            </a:r>
            <a:r>
              <a:rPr sz="882" b="1" i="1" u="heavy" spc="-4" dirty="0">
                <a:uFill>
                  <a:solidFill>
                    <a:srgbClr val="000000"/>
                  </a:solidFill>
                </a:uFill>
                <a:latin typeface="ArialNarrow-BoldItalic"/>
                <a:cs typeface="ArialNarrow-BoldItalic"/>
              </a:rPr>
              <a:t>IN </a:t>
            </a:r>
            <a:r>
              <a:rPr sz="882" b="1" i="1" u="heavy" dirty="0">
                <a:uFill>
                  <a:solidFill>
                    <a:srgbClr val="000000"/>
                  </a:solidFill>
                </a:uFill>
                <a:latin typeface="ArialNarrow-BoldItalic"/>
                <a:cs typeface="ArialNarrow-BoldItalic"/>
              </a:rPr>
              <a:t>THE </a:t>
            </a:r>
            <a:r>
              <a:rPr sz="882" b="1" i="1" u="heavy" spc="-4" dirty="0">
                <a:uFill>
                  <a:solidFill>
                    <a:srgbClr val="000000"/>
                  </a:solidFill>
                </a:uFill>
                <a:latin typeface="ArialNarrow-BoldItalic"/>
                <a:cs typeface="ArialNarrow-BoldItalic"/>
              </a:rPr>
              <a:t>FUTURE AS</a:t>
            </a:r>
            <a:r>
              <a:rPr sz="882" b="1" i="1" u="heavy" spc="-35" dirty="0">
                <a:uFill>
                  <a:solidFill>
                    <a:srgbClr val="000000"/>
                  </a:solidFill>
                </a:uFill>
                <a:latin typeface="ArialNarrow-BoldItalic"/>
                <a:cs typeface="ArialNarrow-BoldItalic"/>
              </a:rPr>
              <a:t> </a:t>
            </a:r>
            <a:r>
              <a:rPr sz="882" b="1" i="1" u="heavy" spc="-9" dirty="0">
                <a:uFill>
                  <a:solidFill>
                    <a:srgbClr val="000000"/>
                  </a:solidFill>
                </a:uFill>
                <a:latin typeface="ArialNarrow-BoldItalic"/>
                <a:cs typeface="ArialNarrow-BoldItalic"/>
              </a:rPr>
              <a:t>NEEDED.</a:t>
            </a:r>
            <a:endParaRPr sz="882">
              <a:latin typeface="ArialNarrow-BoldItalic"/>
              <a:cs typeface="ArialNarrow-BoldItalic"/>
            </a:endParaRPr>
          </a:p>
        </p:txBody>
      </p:sp>
      <p:sp>
        <p:nvSpPr>
          <p:cNvPr id="9" name="object 9"/>
          <p:cNvSpPr txBox="1"/>
          <p:nvPr/>
        </p:nvSpPr>
        <p:spPr>
          <a:xfrm>
            <a:off x="341146" y="3545188"/>
            <a:ext cx="815122" cy="1232987"/>
          </a:xfrm>
          <a:prstGeom prst="rect">
            <a:avLst/>
          </a:prstGeom>
        </p:spPr>
        <p:txBody>
          <a:bodyPr vert="horz" wrap="square" lIns="0" tIns="11197" rIns="0" bIns="0" rtlCol="0">
            <a:spAutoFit/>
          </a:bodyPr>
          <a:lstStyle/>
          <a:p>
            <a:pPr marL="11196" marR="203773">
              <a:spcBef>
                <a:spcPts val="88"/>
              </a:spcBef>
            </a:pPr>
            <a:r>
              <a:rPr sz="882" dirty="0">
                <a:latin typeface="Arial Narrow"/>
                <a:cs typeface="Arial Narrow"/>
              </a:rPr>
              <a:t>* </a:t>
            </a:r>
            <a:r>
              <a:rPr sz="882" spc="-4" dirty="0">
                <a:latin typeface="Arial Narrow"/>
                <a:cs typeface="Arial Narrow"/>
              </a:rPr>
              <a:t>RC-2004  </a:t>
            </a:r>
            <a:r>
              <a:rPr sz="882" spc="-9" dirty="0">
                <a:latin typeface="Arial Narrow"/>
                <a:cs typeface="Arial Narrow"/>
              </a:rPr>
              <a:t>E</a:t>
            </a:r>
            <a:r>
              <a:rPr sz="882" dirty="0">
                <a:latin typeface="Arial Narrow"/>
                <a:cs typeface="Arial Narrow"/>
              </a:rPr>
              <a:t>D</a:t>
            </a:r>
            <a:r>
              <a:rPr sz="882" spc="-4" dirty="0">
                <a:latin typeface="Arial Narrow"/>
                <a:cs typeface="Arial Narrow"/>
              </a:rPr>
              <a:t>G</a:t>
            </a:r>
            <a:r>
              <a:rPr sz="882" spc="-9" dirty="0">
                <a:latin typeface="Arial Narrow"/>
                <a:cs typeface="Arial Narrow"/>
              </a:rPr>
              <a:t>EC</a:t>
            </a:r>
            <a:r>
              <a:rPr sz="882" spc="-4" dirty="0">
                <a:latin typeface="Arial Narrow"/>
                <a:cs typeface="Arial Narrow"/>
              </a:rPr>
              <a:t>OM</a:t>
            </a:r>
            <a:r>
              <a:rPr sz="882" spc="-9" dirty="0">
                <a:latin typeface="Arial Narrow"/>
                <a:cs typeface="Arial Narrow"/>
              </a:rPr>
              <a:t>B</a:t>
            </a:r>
            <a:r>
              <a:rPr sz="882" dirty="0">
                <a:latin typeface="Arial Narrow"/>
                <a:cs typeface="Arial Narrow"/>
              </a:rPr>
              <a:t>E  </a:t>
            </a:r>
            <a:r>
              <a:rPr sz="882" spc="-4" dirty="0">
                <a:latin typeface="Arial Narrow"/>
                <a:cs typeface="Arial Narrow"/>
              </a:rPr>
              <a:t>HALIFAX  JOHNSTON  NASH  </a:t>
            </a:r>
            <a:r>
              <a:rPr sz="882" spc="-9" dirty="0">
                <a:latin typeface="Arial Narrow"/>
                <a:cs typeface="Arial Narrow"/>
              </a:rPr>
              <a:t>WAYNE  </a:t>
            </a:r>
            <a:r>
              <a:rPr sz="882" spc="-4" dirty="0">
                <a:latin typeface="Arial Narrow"/>
                <a:cs typeface="Arial Narrow"/>
              </a:rPr>
              <a:t>WILSON</a:t>
            </a:r>
            <a:endParaRPr sz="882">
              <a:latin typeface="Arial Narrow"/>
              <a:cs typeface="Arial Narrow"/>
            </a:endParaRPr>
          </a:p>
          <a:p>
            <a:pPr marL="11196">
              <a:spcBef>
                <a:spcPts val="13"/>
              </a:spcBef>
            </a:pPr>
            <a:r>
              <a:rPr sz="882" b="1" spc="-9" dirty="0">
                <a:latin typeface="Arial Narrow"/>
                <a:cs typeface="Arial Narrow"/>
              </a:rPr>
              <a:t>P</a:t>
            </a:r>
            <a:r>
              <a:rPr sz="882" b="1" dirty="0">
                <a:latin typeface="Arial Narrow"/>
                <a:cs typeface="Arial Narrow"/>
              </a:rPr>
              <a:t>R</a:t>
            </a:r>
            <a:r>
              <a:rPr sz="882" b="1" spc="-4" dirty="0">
                <a:latin typeface="Arial Narrow"/>
                <a:cs typeface="Arial Narrow"/>
              </a:rPr>
              <a:t>OJ.</a:t>
            </a:r>
            <a:r>
              <a:rPr sz="882" b="1" spc="-9" dirty="0">
                <a:latin typeface="Arial Narrow"/>
                <a:cs typeface="Arial Narrow"/>
              </a:rPr>
              <a:t>C</a:t>
            </a:r>
            <a:r>
              <a:rPr sz="882" b="1" dirty="0">
                <a:latin typeface="Arial Narrow"/>
                <a:cs typeface="Arial Narrow"/>
              </a:rPr>
              <a:t>AT</a:t>
            </a:r>
            <a:r>
              <a:rPr sz="882" b="1" spc="-9" dirty="0">
                <a:latin typeface="Arial Narrow"/>
                <a:cs typeface="Arial Narrow"/>
              </a:rPr>
              <a:t>E</a:t>
            </a:r>
            <a:r>
              <a:rPr sz="882" b="1" spc="-4" dirty="0">
                <a:latin typeface="Arial Narrow"/>
                <a:cs typeface="Arial Narrow"/>
              </a:rPr>
              <a:t>G</a:t>
            </a:r>
            <a:r>
              <a:rPr sz="882" b="1" spc="-9" dirty="0">
                <a:latin typeface="Arial Narrow"/>
                <a:cs typeface="Arial Narrow"/>
              </a:rPr>
              <a:t>O</a:t>
            </a:r>
            <a:r>
              <a:rPr sz="882" b="1" dirty="0">
                <a:latin typeface="Arial Narrow"/>
                <a:cs typeface="Arial Narrow"/>
              </a:rPr>
              <a:t>RY</a:t>
            </a:r>
            <a:endParaRPr sz="882">
              <a:latin typeface="Arial Narrow"/>
              <a:cs typeface="Arial Narrow"/>
            </a:endParaRPr>
          </a:p>
          <a:p>
            <a:pPr marL="11196">
              <a:spcBef>
                <a:spcPts val="13"/>
              </a:spcBef>
            </a:pPr>
            <a:r>
              <a:rPr sz="882" spc="-4" dirty="0">
                <a:latin typeface="Arial Narrow"/>
                <a:cs typeface="Arial Narrow"/>
              </a:rPr>
              <a:t>DIVISION</a:t>
            </a:r>
            <a:endParaRPr sz="882">
              <a:latin typeface="Arial Narrow"/>
              <a:cs typeface="Arial Narrow"/>
            </a:endParaRPr>
          </a:p>
        </p:txBody>
      </p:sp>
      <p:sp>
        <p:nvSpPr>
          <p:cNvPr id="10" name="object 10"/>
          <p:cNvSpPr txBox="1"/>
          <p:nvPr/>
        </p:nvSpPr>
        <p:spPr>
          <a:xfrm>
            <a:off x="1278927" y="3545188"/>
            <a:ext cx="2017652" cy="1402519"/>
          </a:xfrm>
          <a:prstGeom prst="rect">
            <a:avLst/>
          </a:prstGeom>
        </p:spPr>
        <p:txBody>
          <a:bodyPr vert="horz" wrap="square" lIns="0" tIns="17355" rIns="0" bIns="0" rtlCol="0">
            <a:spAutoFit/>
          </a:bodyPr>
          <a:lstStyle/>
          <a:p>
            <a:pPr marL="78934" marR="14555" indent="-68298">
              <a:lnSpc>
                <a:spcPts val="1040"/>
              </a:lnSpc>
              <a:spcBef>
                <a:spcPts val="137"/>
              </a:spcBef>
              <a:buChar char="-"/>
              <a:tabLst>
                <a:tab pos="79494" algn="l"/>
              </a:tabLst>
            </a:pPr>
            <a:r>
              <a:rPr sz="882" spc="-9" dirty="0">
                <a:latin typeface="Arial Narrow"/>
                <a:cs typeface="Arial Narrow"/>
              </a:rPr>
              <a:t>ROCKY MOUNT METROPOLITAN PLANNING  ORGANIZATION</a:t>
            </a:r>
            <a:endParaRPr sz="882">
              <a:latin typeface="Arial Narrow"/>
              <a:cs typeface="Arial Narrow"/>
            </a:endParaRPr>
          </a:p>
          <a:p>
            <a:pPr marL="78934" marR="4479" indent="-68298">
              <a:lnSpc>
                <a:spcPts val="1040"/>
              </a:lnSpc>
              <a:spcBef>
                <a:spcPts val="180"/>
              </a:spcBef>
              <a:buChar char="-"/>
              <a:tabLst>
                <a:tab pos="79494" algn="l"/>
              </a:tabLst>
            </a:pPr>
            <a:r>
              <a:rPr sz="882" spc="-9" dirty="0">
                <a:latin typeface="Arial Narrow"/>
                <a:cs typeface="Arial Narrow"/>
              </a:rPr>
              <a:t>GOLDSBORO URBAN AREA  METROPOLITAN PLANNING</a:t>
            </a:r>
            <a:r>
              <a:rPr sz="882" spc="13" dirty="0">
                <a:latin typeface="Arial Narrow"/>
                <a:cs typeface="Arial Narrow"/>
              </a:rPr>
              <a:t> </a:t>
            </a:r>
            <a:r>
              <a:rPr sz="882" spc="-9" dirty="0">
                <a:latin typeface="Arial Narrow"/>
                <a:cs typeface="Arial Narrow"/>
              </a:rPr>
              <a:t>ORGANIZATION</a:t>
            </a:r>
            <a:endParaRPr sz="882">
              <a:latin typeface="Arial Narrow"/>
              <a:cs typeface="Arial Narrow"/>
            </a:endParaRPr>
          </a:p>
          <a:p>
            <a:pPr marL="78934" marR="487600" indent="-68298">
              <a:lnSpc>
                <a:spcPts val="1040"/>
              </a:lnSpc>
              <a:spcBef>
                <a:spcPts val="190"/>
              </a:spcBef>
              <a:buChar char="-"/>
              <a:tabLst>
                <a:tab pos="79494" algn="l"/>
              </a:tabLst>
            </a:pPr>
            <a:r>
              <a:rPr sz="882" spc="-9" dirty="0">
                <a:latin typeface="Arial Narrow"/>
                <a:cs typeface="Arial Narrow"/>
              </a:rPr>
              <a:t>PEANUT BELT RURAL PLANNING  </a:t>
            </a:r>
            <a:r>
              <a:rPr sz="882" spc="-4" dirty="0">
                <a:latin typeface="Arial Narrow"/>
                <a:cs typeface="Arial Narrow"/>
              </a:rPr>
              <a:t>ORGANIZATION</a:t>
            </a:r>
            <a:endParaRPr sz="882">
              <a:latin typeface="Arial Narrow"/>
              <a:cs typeface="Arial Narrow"/>
            </a:endParaRPr>
          </a:p>
          <a:p>
            <a:pPr marL="78934" marR="190897" indent="-68298">
              <a:lnSpc>
                <a:spcPts val="1049"/>
              </a:lnSpc>
              <a:spcBef>
                <a:spcPts val="172"/>
              </a:spcBef>
              <a:buChar char="-"/>
              <a:tabLst>
                <a:tab pos="79494" algn="l"/>
              </a:tabLst>
            </a:pPr>
            <a:r>
              <a:rPr sz="882" spc="-9" dirty="0">
                <a:latin typeface="Arial Narrow"/>
                <a:cs typeface="Arial Narrow"/>
              </a:rPr>
              <a:t>EASTERN CAROLINA RURAL PLANNING  ORGANIZATION</a:t>
            </a:r>
            <a:endParaRPr sz="882">
              <a:latin typeface="Arial Narrow"/>
              <a:cs typeface="Arial Narrow"/>
            </a:endParaRPr>
          </a:p>
          <a:p>
            <a:pPr marL="78934" marR="60460" indent="-68298">
              <a:lnSpc>
                <a:spcPts val="1040"/>
              </a:lnSpc>
              <a:spcBef>
                <a:spcPts val="172"/>
              </a:spcBef>
              <a:buChar char="-"/>
              <a:tabLst>
                <a:tab pos="79494" algn="l"/>
              </a:tabLst>
            </a:pPr>
            <a:r>
              <a:rPr sz="882" spc="-9" dirty="0">
                <a:latin typeface="Arial Narrow"/>
                <a:cs typeface="Arial Narrow"/>
              </a:rPr>
              <a:t>UPPER COASTAL PLAIN RURAL PLANNING  </a:t>
            </a:r>
            <a:r>
              <a:rPr sz="882" spc="-4" dirty="0">
                <a:latin typeface="Arial Narrow"/>
                <a:cs typeface="Arial Narrow"/>
              </a:rPr>
              <a:t>ORGANIZATION</a:t>
            </a:r>
            <a:endParaRPr sz="882">
              <a:latin typeface="Arial Narrow"/>
              <a:cs typeface="Arial Narrow"/>
            </a:endParaRPr>
          </a:p>
        </p:txBody>
      </p:sp>
    </p:spTree>
    <p:extLst>
      <p:ext uri="{BB962C8B-B14F-4D97-AF65-F5344CB8AC3E}">
        <p14:creationId xmlns:p14="http://schemas.microsoft.com/office/powerpoint/2010/main" val="36759929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ject 13"/>
          <p:cNvSpPr txBox="1"/>
          <p:nvPr/>
        </p:nvSpPr>
        <p:spPr>
          <a:xfrm>
            <a:off x="440752" y="6262662"/>
            <a:ext cx="1649839" cy="365916"/>
          </a:xfrm>
          <a:prstGeom prst="rect">
            <a:avLst/>
          </a:prstGeom>
        </p:spPr>
        <p:txBody>
          <a:bodyPr vert="horz" wrap="square" lIns="0" tIns="3919" rIns="0" bIns="0" rtlCol="0">
            <a:spAutoFit/>
          </a:bodyPr>
          <a:lstStyle/>
          <a:p>
            <a:pPr marL="11196">
              <a:spcBef>
                <a:spcPts val="31"/>
              </a:spcBef>
            </a:pPr>
            <a:r>
              <a:rPr sz="882" b="1" dirty="0">
                <a:latin typeface="Arial Narrow"/>
                <a:cs typeface="Arial Narrow"/>
              </a:rPr>
              <a:t>* </a:t>
            </a:r>
            <a:r>
              <a:rPr sz="882" b="1" spc="-4" dirty="0">
                <a:latin typeface="Arial Narrow"/>
                <a:cs typeface="Arial Narrow"/>
              </a:rPr>
              <a:t>INDICATES FEDERAL</a:t>
            </a:r>
            <a:r>
              <a:rPr sz="882" b="1" spc="-75" dirty="0">
                <a:latin typeface="Arial Narrow"/>
                <a:cs typeface="Arial Narrow"/>
              </a:rPr>
              <a:t> </a:t>
            </a:r>
            <a:r>
              <a:rPr sz="882" b="1" spc="-4" dirty="0">
                <a:latin typeface="Arial Narrow"/>
                <a:cs typeface="Arial Narrow"/>
              </a:rPr>
              <a:t>AMENDMENT</a:t>
            </a:r>
            <a:endParaRPr sz="882">
              <a:latin typeface="Arial Narrow"/>
              <a:cs typeface="Arial Narrow"/>
            </a:endParaRPr>
          </a:p>
          <a:p>
            <a:pPr marL="11756">
              <a:spcBef>
                <a:spcPts val="573"/>
              </a:spcBef>
            </a:pPr>
            <a:r>
              <a:rPr sz="970" b="1" spc="-9" dirty="0">
                <a:latin typeface="Arial"/>
                <a:cs typeface="Arial"/>
              </a:rPr>
              <a:t>Thursday, </a:t>
            </a:r>
            <a:r>
              <a:rPr sz="970" b="1" spc="-4" dirty="0">
                <a:latin typeface="Arial"/>
                <a:cs typeface="Arial"/>
              </a:rPr>
              <a:t>June </a:t>
            </a:r>
            <a:r>
              <a:rPr sz="970" b="1" dirty="0">
                <a:latin typeface="Arial"/>
                <a:cs typeface="Arial"/>
              </a:rPr>
              <a:t>4,</a:t>
            </a:r>
            <a:r>
              <a:rPr sz="970" b="1" spc="9" dirty="0">
                <a:latin typeface="Arial"/>
                <a:cs typeface="Arial"/>
              </a:rPr>
              <a:t> </a:t>
            </a:r>
            <a:r>
              <a:rPr sz="970" b="1" spc="-4" dirty="0">
                <a:latin typeface="Arial"/>
                <a:cs typeface="Arial"/>
              </a:rPr>
              <a:t>2020</a:t>
            </a:r>
            <a:endParaRPr sz="970">
              <a:latin typeface="Arial"/>
              <a:cs typeface="Arial"/>
            </a:endParaRPr>
          </a:p>
        </p:txBody>
      </p:sp>
      <p:sp>
        <p:nvSpPr>
          <p:cNvPr id="14" name="object 14"/>
          <p:cNvSpPr txBox="1"/>
          <p:nvPr/>
        </p:nvSpPr>
        <p:spPr>
          <a:xfrm>
            <a:off x="7916800" y="6474327"/>
            <a:ext cx="273200" cy="143757"/>
          </a:xfrm>
          <a:prstGeom prst="rect">
            <a:avLst/>
          </a:prstGeom>
        </p:spPr>
        <p:txBody>
          <a:bodyPr vert="horz" wrap="square" lIns="0" tIns="0" rIns="0" bIns="0" rtlCol="0">
            <a:spAutoFit/>
          </a:bodyPr>
          <a:lstStyle/>
          <a:p>
            <a:pPr marL="33589">
              <a:lnSpc>
                <a:spcPts val="1159"/>
              </a:lnSpc>
            </a:pPr>
            <a:r>
              <a:rPr sz="970" b="1" spc="-4" dirty="0">
                <a:latin typeface="Arial"/>
                <a:cs typeface="Arial"/>
              </a:rPr>
              <a:t>190</a:t>
            </a:r>
            <a:endParaRPr sz="970">
              <a:latin typeface="Arial"/>
              <a:cs typeface="Arial"/>
            </a:endParaRPr>
          </a:p>
        </p:txBody>
      </p:sp>
      <p:sp>
        <p:nvSpPr>
          <p:cNvPr id="2" name="object 2"/>
          <p:cNvSpPr txBox="1"/>
          <p:nvPr/>
        </p:nvSpPr>
        <p:spPr>
          <a:xfrm>
            <a:off x="3312480" y="447434"/>
            <a:ext cx="2107225" cy="394938"/>
          </a:xfrm>
          <a:prstGeom prst="rect">
            <a:avLst/>
          </a:prstGeom>
        </p:spPr>
        <p:txBody>
          <a:bodyPr vert="horz" wrap="square" lIns="0" tIns="11197" rIns="0" bIns="0" rtlCol="0">
            <a:spAutoFit/>
          </a:bodyPr>
          <a:lstStyle/>
          <a:p>
            <a:pPr marL="418742" marR="4479" indent="-407546">
              <a:lnSpc>
                <a:spcPct val="136000"/>
              </a:lnSpc>
              <a:spcBef>
                <a:spcPts val="88"/>
              </a:spcBef>
            </a:pPr>
            <a:r>
              <a:rPr sz="970" b="1" spc="-4" dirty="0">
                <a:latin typeface="Arial"/>
                <a:cs typeface="Arial"/>
              </a:rPr>
              <a:t>REVISIONS </a:t>
            </a:r>
            <a:r>
              <a:rPr sz="970" b="1" spc="-9" dirty="0">
                <a:latin typeface="Arial"/>
                <a:cs typeface="Arial"/>
              </a:rPr>
              <a:t>TO THE </a:t>
            </a:r>
            <a:r>
              <a:rPr sz="970" b="1" spc="-4" dirty="0">
                <a:latin typeface="Arial"/>
                <a:cs typeface="Arial"/>
              </a:rPr>
              <a:t>2020-2029 STIP  </a:t>
            </a:r>
            <a:r>
              <a:rPr sz="970" b="1" spc="-9" dirty="0">
                <a:latin typeface="Arial"/>
                <a:cs typeface="Arial"/>
              </a:rPr>
              <a:t>HIGHWAY</a:t>
            </a:r>
            <a:r>
              <a:rPr sz="970" b="1" spc="-4" dirty="0">
                <a:latin typeface="Arial"/>
                <a:cs typeface="Arial"/>
              </a:rPr>
              <a:t> </a:t>
            </a:r>
            <a:r>
              <a:rPr sz="970" b="1" spc="-9" dirty="0">
                <a:latin typeface="Arial"/>
                <a:cs typeface="Arial"/>
              </a:rPr>
              <a:t>PROGRAM</a:t>
            </a:r>
            <a:endParaRPr sz="970">
              <a:latin typeface="Arial"/>
              <a:cs typeface="Arial"/>
            </a:endParaRPr>
          </a:p>
        </p:txBody>
      </p:sp>
      <p:sp>
        <p:nvSpPr>
          <p:cNvPr id="3" name="object 3"/>
          <p:cNvSpPr txBox="1"/>
          <p:nvPr/>
        </p:nvSpPr>
        <p:spPr>
          <a:xfrm>
            <a:off x="7662635" y="196211"/>
            <a:ext cx="714352" cy="309263"/>
          </a:xfrm>
          <a:prstGeom prst="rect">
            <a:avLst/>
          </a:prstGeom>
        </p:spPr>
        <p:txBody>
          <a:bodyPr vert="horz" wrap="square" lIns="0" tIns="26872" rIns="0" bIns="0" rtlCol="0">
            <a:spAutoFit/>
          </a:bodyPr>
          <a:lstStyle/>
          <a:p>
            <a:pPr marL="11196" marR="4479" indent="106925">
              <a:lnSpc>
                <a:spcPts val="1058"/>
              </a:lnSpc>
              <a:spcBef>
                <a:spcPts val="212"/>
              </a:spcBef>
            </a:pPr>
            <a:r>
              <a:rPr sz="970" b="1" spc="-4" dirty="0">
                <a:latin typeface="Arial"/>
                <a:cs typeface="Arial"/>
              </a:rPr>
              <a:t>ITEM N  (H</a:t>
            </a:r>
            <a:r>
              <a:rPr sz="970" b="1" spc="-40" dirty="0">
                <a:latin typeface="Arial"/>
                <a:cs typeface="Arial"/>
              </a:rPr>
              <a:t>A</a:t>
            </a:r>
            <a:r>
              <a:rPr sz="970" b="1" spc="-13" dirty="0">
                <a:latin typeface="Arial"/>
                <a:cs typeface="Arial"/>
              </a:rPr>
              <a:t>N</a:t>
            </a:r>
            <a:r>
              <a:rPr sz="970" b="1" dirty="0">
                <a:latin typeface="Arial"/>
                <a:cs typeface="Arial"/>
              </a:rPr>
              <a:t>DO</a:t>
            </a:r>
            <a:r>
              <a:rPr sz="970" b="1" spc="-13" dirty="0">
                <a:latin typeface="Arial"/>
                <a:cs typeface="Arial"/>
              </a:rPr>
              <a:t>UT</a:t>
            </a:r>
            <a:r>
              <a:rPr sz="970" b="1" dirty="0">
                <a:latin typeface="Arial"/>
                <a:cs typeface="Arial"/>
              </a:rPr>
              <a:t>)</a:t>
            </a:r>
            <a:endParaRPr sz="970">
              <a:latin typeface="Arial"/>
              <a:cs typeface="Arial"/>
            </a:endParaRPr>
          </a:p>
        </p:txBody>
      </p:sp>
      <p:sp>
        <p:nvSpPr>
          <p:cNvPr id="4" name="object 4"/>
          <p:cNvSpPr txBox="1"/>
          <p:nvPr/>
        </p:nvSpPr>
        <p:spPr>
          <a:xfrm>
            <a:off x="340260" y="943950"/>
            <a:ext cx="8048213" cy="153229"/>
          </a:xfrm>
          <a:prstGeom prst="rect">
            <a:avLst/>
          </a:prstGeom>
          <a:ln w="3175">
            <a:solidFill>
              <a:srgbClr val="A6A6A6"/>
            </a:solidFill>
          </a:ln>
        </p:spPr>
        <p:txBody>
          <a:bodyPr vert="horz" wrap="square" lIns="0" tIns="3919" rIns="0" bIns="0" rtlCol="0">
            <a:spAutoFit/>
          </a:bodyPr>
          <a:lstStyle/>
          <a:p>
            <a:pPr marL="6158" algn="ctr">
              <a:spcBef>
                <a:spcPts val="31"/>
              </a:spcBef>
            </a:pPr>
            <a:r>
              <a:rPr sz="970" dirty="0">
                <a:solidFill>
                  <a:srgbClr val="404040"/>
                </a:solidFill>
                <a:latin typeface="Calibri"/>
                <a:cs typeface="Calibri"/>
              </a:rPr>
              <a:t>UPPER </a:t>
            </a:r>
            <a:r>
              <a:rPr sz="970" spc="-4" dirty="0">
                <a:solidFill>
                  <a:srgbClr val="404040"/>
                </a:solidFill>
                <a:latin typeface="Calibri"/>
                <a:cs typeface="Calibri"/>
              </a:rPr>
              <a:t>COASTAL </a:t>
            </a:r>
            <a:r>
              <a:rPr sz="970" dirty="0">
                <a:solidFill>
                  <a:srgbClr val="404040"/>
                </a:solidFill>
                <a:latin typeface="Calibri"/>
                <a:cs typeface="Calibri"/>
              </a:rPr>
              <a:t>PLAIN RURAL </a:t>
            </a:r>
            <a:r>
              <a:rPr sz="970" spc="-4" dirty="0">
                <a:solidFill>
                  <a:srgbClr val="404040"/>
                </a:solidFill>
                <a:latin typeface="Calibri"/>
                <a:cs typeface="Calibri"/>
              </a:rPr>
              <a:t>PLANNING</a:t>
            </a:r>
            <a:r>
              <a:rPr sz="970" spc="4" dirty="0">
                <a:solidFill>
                  <a:srgbClr val="404040"/>
                </a:solidFill>
                <a:latin typeface="Calibri"/>
                <a:cs typeface="Calibri"/>
              </a:rPr>
              <a:t> </a:t>
            </a:r>
            <a:r>
              <a:rPr sz="970" spc="-4" dirty="0">
                <a:solidFill>
                  <a:srgbClr val="404040"/>
                </a:solidFill>
                <a:latin typeface="Calibri"/>
                <a:cs typeface="Calibri"/>
              </a:rPr>
              <a:t>ORGANIZATION</a:t>
            </a:r>
            <a:endParaRPr sz="970">
              <a:latin typeface="Calibri"/>
              <a:cs typeface="Calibri"/>
            </a:endParaRPr>
          </a:p>
        </p:txBody>
      </p:sp>
      <p:sp>
        <p:nvSpPr>
          <p:cNvPr id="5" name="object 5"/>
          <p:cNvSpPr txBox="1"/>
          <p:nvPr/>
        </p:nvSpPr>
        <p:spPr>
          <a:xfrm>
            <a:off x="338918" y="1279932"/>
            <a:ext cx="8084602" cy="155490"/>
          </a:xfrm>
          <a:prstGeom prst="rect">
            <a:avLst/>
          </a:prstGeom>
          <a:solidFill>
            <a:srgbClr val="F1F1F1"/>
          </a:solidFill>
        </p:spPr>
        <p:txBody>
          <a:bodyPr vert="horz" wrap="square" lIns="0" tIns="6158" rIns="0" bIns="0" rtlCol="0">
            <a:spAutoFit/>
          </a:bodyPr>
          <a:lstStyle/>
          <a:p>
            <a:pPr marR="25751" algn="ctr">
              <a:spcBef>
                <a:spcPts val="48"/>
              </a:spcBef>
            </a:pPr>
            <a:r>
              <a:rPr sz="970" b="1" spc="-4" dirty="0">
                <a:latin typeface="Arial"/>
                <a:cs typeface="Arial"/>
              </a:rPr>
              <a:t>STIP </a:t>
            </a:r>
            <a:r>
              <a:rPr sz="970" b="1" spc="-9" dirty="0">
                <a:latin typeface="Arial"/>
                <a:cs typeface="Arial"/>
              </a:rPr>
              <a:t>ADDITIONS</a:t>
            </a:r>
            <a:endParaRPr sz="970">
              <a:latin typeface="Arial"/>
              <a:cs typeface="Arial"/>
            </a:endParaRPr>
          </a:p>
        </p:txBody>
      </p:sp>
      <p:sp>
        <p:nvSpPr>
          <p:cNvPr id="6" name="object 6"/>
          <p:cNvSpPr txBox="1"/>
          <p:nvPr/>
        </p:nvSpPr>
        <p:spPr>
          <a:xfrm>
            <a:off x="3359394" y="1588478"/>
            <a:ext cx="2265659" cy="327093"/>
          </a:xfrm>
          <a:prstGeom prst="rect">
            <a:avLst/>
          </a:prstGeom>
        </p:spPr>
        <p:txBody>
          <a:bodyPr vert="horz" wrap="square" lIns="0" tIns="29671" rIns="0" bIns="0" rtlCol="0">
            <a:spAutoFit/>
          </a:bodyPr>
          <a:lstStyle/>
          <a:p>
            <a:pPr marL="11196">
              <a:spcBef>
                <a:spcPts val="234"/>
              </a:spcBef>
            </a:pPr>
            <a:r>
              <a:rPr sz="882" spc="-4" dirty="0">
                <a:latin typeface="Arial Narrow"/>
                <a:cs typeface="Arial Narrow"/>
              </a:rPr>
              <a:t>IMPROVEMENTS </a:t>
            </a:r>
            <a:r>
              <a:rPr sz="882" dirty="0">
                <a:latin typeface="Arial Narrow"/>
                <a:cs typeface="Arial Narrow"/>
              </a:rPr>
              <a:t>IN </a:t>
            </a:r>
            <a:r>
              <a:rPr sz="882" spc="-4" dirty="0">
                <a:latin typeface="Arial Narrow"/>
                <a:cs typeface="Arial Narrow"/>
              </a:rPr>
              <a:t>DIVISION</a:t>
            </a:r>
            <a:r>
              <a:rPr sz="882" spc="-22" dirty="0">
                <a:latin typeface="Arial Narrow"/>
                <a:cs typeface="Arial Narrow"/>
              </a:rPr>
              <a:t> </a:t>
            </a:r>
            <a:r>
              <a:rPr sz="882" spc="-4" dirty="0">
                <a:latin typeface="Arial Narrow"/>
                <a:cs typeface="Arial Narrow"/>
              </a:rPr>
              <a:t>4.</a:t>
            </a:r>
            <a:endParaRPr sz="882">
              <a:latin typeface="Arial Narrow"/>
              <a:cs typeface="Arial Narrow"/>
            </a:endParaRPr>
          </a:p>
          <a:p>
            <a:pPr marL="11196">
              <a:spcBef>
                <a:spcPts val="150"/>
              </a:spcBef>
            </a:pPr>
            <a:r>
              <a:rPr sz="882" b="1" i="1" u="heavy" spc="-4" dirty="0">
                <a:uFill>
                  <a:solidFill>
                    <a:srgbClr val="000000"/>
                  </a:solidFill>
                </a:uFill>
                <a:latin typeface="ArialNarrow-BoldItalic"/>
                <a:cs typeface="ArialNarrow-BoldItalic"/>
              </a:rPr>
              <a:t>PROJECT ADDED </a:t>
            </a:r>
            <a:r>
              <a:rPr sz="882" b="1" i="1" u="heavy" dirty="0">
                <a:uFill>
                  <a:solidFill>
                    <a:srgbClr val="000000"/>
                  </a:solidFill>
                </a:uFill>
                <a:latin typeface="ArialNarrow-BoldItalic"/>
                <a:cs typeface="ArialNarrow-BoldItalic"/>
              </a:rPr>
              <a:t>AT </a:t>
            </a:r>
            <a:r>
              <a:rPr sz="882" b="1" i="1" u="heavy" spc="-9" dirty="0">
                <a:uFill>
                  <a:solidFill>
                    <a:srgbClr val="000000"/>
                  </a:solidFill>
                </a:uFill>
                <a:latin typeface="ArialNarrow-BoldItalic"/>
                <a:cs typeface="ArialNarrow-BoldItalic"/>
              </a:rPr>
              <a:t>REQUEST </a:t>
            </a:r>
            <a:r>
              <a:rPr sz="882" b="1" i="1" u="heavy" spc="-4" dirty="0">
                <a:uFill>
                  <a:solidFill>
                    <a:srgbClr val="000000"/>
                  </a:solidFill>
                </a:uFill>
                <a:latin typeface="ArialNarrow-BoldItalic"/>
                <a:cs typeface="ArialNarrow-BoldItalic"/>
              </a:rPr>
              <a:t>OF RAIL</a:t>
            </a:r>
            <a:r>
              <a:rPr sz="882" b="1" i="1" u="heavy" spc="-35" dirty="0">
                <a:uFill>
                  <a:solidFill>
                    <a:srgbClr val="000000"/>
                  </a:solidFill>
                </a:uFill>
                <a:latin typeface="ArialNarrow-BoldItalic"/>
                <a:cs typeface="ArialNarrow-BoldItalic"/>
              </a:rPr>
              <a:t> </a:t>
            </a:r>
            <a:r>
              <a:rPr sz="882" b="1" i="1" u="heavy" spc="-4" dirty="0">
                <a:uFill>
                  <a:solidFill>
                    <a:srgbClr val="000000"/>
                  </a:solidFill>
                </a:uFill>
                <a:latin typeface="ArialNarrow-BoldItalic"/>
                <a:cs typeface="ArialNarrow-BoldItalic"/>
              </a:rPr>
              <a:t>DIVISION;</a:t>
            </a:r>
            <a:endParaRPr sz="882">
              <a:latin typeface="ArialNarrow-BoldItalic"/>
              <a:cs typeface="ArialNarrow-BoldItalic"/>
            </a:endParaRPr>
          </a:p>
        </p:txBody>
      </p:sp>
      <p:sp>
        <p:nvSpPr>
          <p:cNvPr id="7" name="object 7"/>
          <p:cNvSpPr txBox="1"/>
          <p:nvPr/>
        </p:nvSpPr>
        <p:spPr>
          <a:xfrm>
            <a:off x="3359394" y="2023148"/>
            <a:ext cx="1891688" cy="147049"/>
          </a:xfrm>
          <a:prstGeom prst="rect">
            <a:avLst/>
          </a:prstGeom>
        </p:spPr>
        <p:txBody>
          <a:bodyPr vert="horz" wrap="square" lIns="0" tIns="11197" rIns="0" bIns="0" rtlCol="0">
            <a:spAutoFit/>
          </a:bodyPr>
          <a:lstStyle/>
          <a:p>
            <a:pPr marL="11196">
              <a:spcBef>
                <a:spcPts val="88"/>
              </a:spcBef>
            </a:pPr>
            <a:r>
              <a:rPr sz="882" b="1" i="1" u="heavy" spc="-9" dirty="0">
                <a:uFill>
                  <a:solidFill>
                    <a:srgbClr val="000000"/>
                  </a:solidFill>
                </a:uFill>
                <a:latin typeface="ArialNarrow-BoldItalic"/>
                <a:cs typeface="ArialNarrow-BoldItalic"/>
              </a:rPr>
              <a:t>REQUESTED </a:t>
            </a:r>
            <a:r>
              <a:rPr sz="882" b="1" i="1" u="heavy" spc="-4" dirty="0">
                <a:uFill>
                  <a:solidFill>
                    <a:srgbClr val="000000"/>
                  </a:solidFill>
                </a:uFill>
                <a:latin typeface="ArialNarrow-BoldItalic"/>
                <a:cs typeface="ArialNarrow-BoldItalic"/>
              </a:rPr>
              <a:t>IN </a:t>
            </a:r>
            <a:r>
              <a:rPr sz="882" b="1" i="1" u="heavy" dirty="0">
                <a:uFill>
                  <a:solidFill>
                    <a:srgbClr val="000000"/>
                  </a:solidFill>
                </a:uFill>
                <a:latin typeface="ArialNarrow-BoldItalic"/>
                <a:cs typeface="ArialNarrow-BoldItalic"/>
              </a:rPr>
              <a:t>THE </a:t>
            </a:r>
            <a:r>
              <a:rPr sz="882" b="1" i="1" u="heavy" spc="-4" dirty="0">
                <a:uFill>
                  <a:solidFill>
                    <a:srgbClr val="000000"/>
                  </a:solidFill>
                </a:uFill>
                <a:latin typeface="ArialNarrow-BoldItalic"/>
                <a:cs typeface="ArialNarrow-BoldItalic"/>
              </a:rPr>
              <a:t>FUTURE AS</a:t>
            </a:r>
            <a:r>
              <a:rPr sz="882" b="1" i="1" u="heavy" spc="-22" dirty="0">
                <a:uFill>
                  <a:solidFill>
                    <a:srgbClr val="000000"/>
                  </a:solidFill>
                </a:uFill>
                <a:latin typeface="ArialNarrow-BoldItalic"/>
                <a:cs typeface="ArialNarrow-BoldItalic"/>
              </a:rPr>
              <a:t> </a:t>
            </a:r>
            <a:r>
              <a:rPr sz="882" b="1" i="1" u="heavy" spc="-9" dirty="0">
                <a:uFill>
                  <a:solidFill>
                    <a:srgbClr val="000000"/>
                  </a:solidFill>
                </a:uFill>
                <a:latin typeface="ArialNarrow-BoldItalic"/>
                <a:cs typeface="ArialNarrow-BoldItalic"/>
              </a:rPr>
              <a:t>NEEDED.</a:t>
            </a:r>
            <a:endParaRPr sz="882">
              <a:latin typeface="ArialNarrow-BoldItalic"/>
              <a:cs typeface="ArialNarrow-BoldItalic"/>
            </a:endParaRPr>
          </a:p>
        </p:txBody>
      </p:sp>
      <p:sp>
        <p:nvSpPr>
          <p:cNvPr id="8" name="object 8"/>
          <p:cNvSpPr txBox="1"/>
          <p:nvPr/>
        </p:nvSpPr>
        <p:spPr>
          <a:xfrm>
            <a:off x="341146" y="1474508"/>
            <a:ext cx="815122" cy="1232987"/>
          </a:xfrm>
          <a:prstGeom prst="rect">
            <a:avLst/>
          </a:prstGeom>
        </p:spPr>
        <p:txBody>
          <a:bodyPr vert="horz" wrap="square" lIns="0" tIns="11197" rIns="0" bIns="0" rtlCol="0">
            <a:spAutoFit/>
          </a:bodyPr>
          <a:lstStyle/>
          <a:p>
            <a:pPr marL="11196" marR="203773">
              <a:spcBef>
                <a:spcPts val="88"/>
              </a:spcBef>
            </a:pPr>
            <a:r>
              <a:rPr sz="882" dirty="0">
                <a:latin typeface="Arial Narrow"/>
                <a:cs typeface="Arial Narrow"/>
              </a:rPr>
              <a:t>* </a:t>
            </a:r>
            <a:r>
              <a:rPr sz="882" spc="-4" dirty="0">
                <a:latin typeface="Arial Narrow"/>
                <a:cs typeface="Arial Narrow"/>
              </a:rPr>
              <a:t>RX-2004  </a:t>
            </a:r>
            <a:r>
              <a:rPr sz="882" spc="-9" dirty="0">
                <a:latin typeface="Arial Narrow"/>
                <a:cs typeface="Arial Narrow"/>
              </a:rPr>
              <a:t>E</a:t>
            </a:r>
            <a:r>
              <a:rPr sz="882" spc="-4" dirty="0">
                <a:latin typeface="Arial Narrow"/>
                <a:cs typeface="Arial Narrow"/>
              </a:rPr>
              <a:t>DG</a:t>
            </a:r>
            <a:r>
              <a:rPr sz="882" spc="-9" dirty="0">
                <a:latin typeface="Arial Narrow"/>
                <a:cs typeface="Arial Narrow"/>
              </a:rPr>
              <a:t>EC</a:t>
            </a:r>
            <a:r>
              <a:rPr sz="882" spc="-4" dirty="0">
                <a:latin typeface="Arial Narrow"/>
                <a:cs typeface="Arial Narrow"/>
              </a:rPr>
              <a:t>O</a:t>
            </a:r>
            <a:r>
              <a:rPr sz="882" spc="-9" dirty="0">
                <a:latin typeface="Arial Narrow"/>
                <a:cs typeface="Arial Narrow"/>
              </a:rPr>
              <a:t>MB</a:t>
            </a:r>
            <a:r>
              <a:rPr sz="882" dirty="0">
                <a:latin typeface="Arial Narrow"/>
                <a:cs typeface="Arial Narrow"/>
              </a:rPr>
              <a:t>E  </a:t>
            </a:r>
            <a:r>
              <a:rPr sz="882" spc="-4" dirty="0">
                <a:latin typeface="Arial Narrow"/>
                <a:cs typeface="Arial Narrow"/>
              </a:rPr>
              <a:t>HALIFAX  JOHNSTON  NASH  </a:t>
            </a:r>
            <a:r>
              <a:rPr sz="882" spc="-9" dirty="0">
                <a:latin typeface="Arial Narrow"/>
                <a:cs typeface="Arial Narrow"/>
              </a:rPr>
              <a:t>WAYNE  </a:t>
            </a:r>
            <a:r>
              <a:rPr sz="882" spc="-4" dirty="0">
                <a:latin typeface="Arial Narrow"/>
                <a:cs typeface="Arial Narrow"/>
              </a:rPr>
              <a:t>WILSON</a:t>
            </a:r>
            <a:endParaRPr sz="882">
              <a:latin typeface="Arial Narrow"/>
              <a:cs typeface="Arial Narrow"/>
            </a:endParaRPr>
          </a:p>
          <a:p>
            <a:pPr marL="11196">
              <a:spcBef>
                <a:spcPts val="13"/>
              </a:spcBef>
            </a:pPr>
            <a:r>
              <a:rPr sz="882" b="1" spc="-9" dirty="0">
                <a:latin typeface="Arial Narrow"/>
                <a:cs typeface="Arial Narrow"/>
              </a:rPr>
              <a:t>P</a:t>
            </a:r>
            <a:r>
              <a:rPr sz="882" b="1" dirty="0">
                <a:latin typeface="Arial Narrow"/>
                <a:cs typeface="Arial Narrow"/>
              </a:rPr>
              <a:t>R</a:t>
            </a:r>
            <a:r>
              <a:rPr sz="882" b="1" spc="-4" dirty="0">
                <a:latin typeface="Arial Narrow"/>
                <a:cs typeface="Arial Narrow"/>
              </a:rPr>
              <a:t>OJ.</a:t>
            </a:r>
            <a:r>
              <a:rPr sz="882" b="1" spc="-9" dirty="0">
                <a:latin typeface="Arial Narrow"/>
                <a:cs typeface="Arial Narrow"/>
              </a:rPr>
              <a:t>C</a:t>
            </a:r>
            <a:r>
              <a:rPr sz="882" b="1" dirty="0">
                <a:latin typeface="Arial Narrow"/>
                <a:cs typeface="Arial Narrow"/>
              </a:rPr>
              <a:t>AT</a:t>
            </a:r>
            <a:r>
              <a:rPr sz="882" b="1" spc="-9" dirty="0">
                <a:latin typeface="Arial Narrow"/>
                <a:cs typeface="Arial Narrow"/>
              </a:rPr>
              <a:t>E</a:t>
            </a:r>
            <a:r>
              <a:rPr sz="882" b="1" spc="-4" dirty="0">
                <a:latin typeface="Arial Narrow"/>
                <a:cs typeface="Arial Narrow"/>
              </a:rPr>
              <a:t>G</a:t>
            </a:r>
            <a:r>
              <a:rPr sz="882" b="1" spc="-9" dirty="0">
                <a:latin typeface="Arial Narrow"/>
                <a:cs typeface="Arial Narrow"/>
              </a:rPr>
              <a:t>O</a:t>
            </a:r>
            <a:r>
              <a:rPr sz="882" b="1" dirty="0">
                <a:latin typeface="Arial Narrow"/>
                <a:cs typeface="Arial Narrow"/>
              </a:rPr>
              <a:t>RY</a:t>
            </a:r>
            <a:endParaRPr sz="882">
              <a:latin typeface="Arial Narrow"/>
              <a:cs typeface="Arial Narrow"/>
            </a:endParaRPr>
          </a:p>
          <a:p>
            <a:pPr marL="11196">
              <a:spcBef>
                <a:spcPts val="9"/>
              </a:spcBef>
            </a:pPr>
            <a:r>
              <a:rPr sz="882" spc="-4" dirty="0">
                <a:latin typeface="Arial Narrow"/>
                <a:cs typeface="Arial Narrow"/>
              </a:rPr>
              <a:t>DIVISION</a:t>
            </a:r>
            <a:endParaRPr sz="882">
              <a:latin typeface="Arial Narrow"/>
              <a:cs typeface="Arial Narrow"/>
            </a:endParaRPr>
          </a:p>
        </p:txBody>
      </p:sp>
      <p:sp>
        <p:nvSpPr>
          <p:cNvPr id="9" name="object 9"/>
          <p:cNvSpPr txBox="1"/>
          <p:nvPr/>
        </p:nvSpPr>
        <p:spPr>
          <a:xfrm>
            <a:off x="1278928" y="1474508"/>
            <a:ext cx="4474775" cy="147049"/>
          </a:xfrm>
          <a:prstGeom prst="rect">
            <a:avLst/>
          </a:prstGeom>
        </p:spPr>
        <p:txBody>
          <a:bodyPr vert="horz" wrap="square" lIns="0" tIns="11197" rIns="0" bIns="0" rtlCol="0">
            <a:spAutoFit/>
          </a:bodyPr>
          <a:lstStyle/>
          <a:p>
            <a:pPr marL="11196">
              <a:spcBef>
                <a:spcPts val="88"/>
              </a:spcBef>
            </a:pPr>
            <a:r>
              <a:rPr sz="882" dirty="0">
                <a:latin typeface="Arial Narrow"/>
                <a:cs typeface="Arial Narrow"/>
              </a:rPr>
              <a:t>- </a:t>
            </a:r>
            <a:r>
              <a:rPr sz="882" spc="-9" dirty="0">
                <a:latin typeface="Arial Narrow"/>
                <a:cs typeface="Arial Narrow"/>
              </a:rPr>
              <a:t>ROCKY MOUNT METROPOLITAN PLANNING VARIOUS, </a:t>
            </a:r>
            <a:r>
              <a:rPr sz="882" spc="-4" dirty="0">
                <a:latin typeface="Arial Narrow"/>
                <a:cs typeface="Arial Narrow"/>
              </a:rPr>
              <a:t>HIGHWAY-RAIL GRADE </a:t>
            </a:r>
            <a:r>
              <a:rPr sz="882" spc="-9" dirty="0">
                <a:latin typeface="Arial Narrow"/>
                <a:cs typeface="Arial Narrow"/>
              </a:rPr>
              <a:t>CROSSING</a:t>
            </a:r>
            <a:r>
              <a:rPr sz="882" spc="-71" dirty="0">
                <a:latin typeface="Arial Narrow"/>
                <a:cs typeface="Arial Narrow"/>
              </a:rPr>
              <a:t> </a:t>
            </a:r>
            <a:r>
              <a:rPr sz="882" spc="-4" dirty="0">
                <a:latin typeface="Arial Narrow"/>
                <a:cs typeface="Arial Narrow"/>
              </a:rPr>
              <a:t>SAFETY</a:t>
            </a:r>
            <a:endParaRPr sz="882">
              <a:latin typeface="Arial Narrow"/>
              <a:cs typeface="Arial Narrow"/>
            </a:endParaRPr>
          </a:p>
        </p:txBody>
      </p:sp>
      <p:sp>
        <p:nvSpPr>
          <p:cNvPr id="10" name="object 10"/>
          <p:cNvSpPr txBox="1"/>
          <p:nvPr/>
        </p:nvSpPr>
        <p:spPr>
          <a:xfrm>
            <a:off x="1347117" y="1893938"/>
            <a:ext cx="4044820" cy="147049"/>
          </a:xfrm>
          <a:prstGeom prst="rect">
            <a:avLst/>
          </a:prstGeom>
        </p:spPr>
        <p:txBody>
          <a:bodyPr vert="horz" wrap="square" lIns="0" tIns="11197" rIns="0" bIns="0" rtlCol="0">
            <a:spAutoFit/>
          </a:bodyPr>
          <a:lstStyle/>
          <a:p>
            <a:pPr marL="11196">
              <a:spcBef>
                <a:spcPts val="88"/>
              </a:spcBef>
            </a:pPr>
            <a:r>
              <a:rPr sz="882" spc="-9" dirty="0">
                <a:latin typeface="Arial Narrow"/>
                <a:cs typeface="Arial Narrow"/>
              </a:rPr>
              <a:t>METROPOLITAN PLANNING ORGANIZATION </a:t>
            </a:r>
            <a:r>
              <a:rPr sz="882" b="1" i="1" u="heavy" spc="-4" dirty="0">
                <a:uFill>
                  <a:solidFill>
                    <a:srgbClr val="000000"/>
                  </a:solidFill>
                </a:uFill>
                <a:latin typeface="ArialNarrow-BoldItalic"/>
                <a:cs typeface="ArialNarrow-BoldItalic"/>
              </a:rPr>
              <a:t>INDIVIDUAL PROJECTS AND FUNDING </a:t>
            </a:r>
            <a:r>
              <a:rPr sz="882" b="1" i="1" u="heavy" dirty="0">
                <a:uFill>
                  <a:solidFill>
                    <a:srgbClr val="000000"/>
                  </a:solidFill>
                </a:uFill>
                <a:latin typeface="ArialNarrow-BoldItalic"/>
                <a:cs typeface="ArialNarrow-BoldItalic"/>
              </a:rPr>
              <a:t>TO</a:t>
            </a:r>
            <a:r>
              <a:rPr sz="882" b="1" i="1" u="heavy" spc="-31" dirty="0">
                <a:uFill>
                  <a:solidFill>
                    <a:srgbClr val="000000"/>
                  </a:solidFill>
                </a:uFill>
                <a:latin typeface="ArialNarrow-BoldItalic"/>
                <a:cs typeface="ArialNarrow-BoldItalic"/>
              </a:rPr>
              <a:t> </a:t>
            </a:r>
            <a:r>
              <a:rPr sz="882" b="1" i="1" u="heavy" spc="-4" dirty="0">
                <a:uFill>
                  <a:solidFill>
                    <a:srgbClr val="000000"/>
                  </a:solidFill>
                </a:uFill>
                <a:latin typeface="ArialNarrow-BoldItalic"/>
                <a:cs typeface="ArialNarrow-BoldItalic"/>
              </a:rPr>
              <a:t>BE</a:t>
            </a:r>
            <a:endParaRPr sz="882">
              <a:latin typeface="ArialNarrow-BoldItalic"/>
              <a:cs typeface="ArialNarrow-BoldItalic"/>
            </a:endParaRPr>
          </a:p>
        </p:txBody>
      </p:sp>
      <p:sp>
        <p:nvSpPr>
          <p:cNvPr id="11" name="object 11"/>
          <p:cNvSpPr txBox="1"/>
          <p:nvPr/>
        </p:nvSpPr>
        <p:spPr>
          <a:xfrm>
            <a:off x="1278928" y="1587134"/>
            <a:ext cx="1292103" cy="328790"/>
          </a:xfrm>
          <a:prstGeom prst="rect">
            <a:avLst/>
          </a:prstGeom>
        </p:spPr>
        <p:txBody>
          <a:bodyPr vert="horz" wrap="square" lIns="0" tIns="31351" rIns="0" bIns="0" rtlCol="0">
            <a:spAutoFit/>
          </a:bodyPr>
          <a:lstStyle/>
          <a:p>
            <a:pPr marL="78934">
              <a:spcBef>
                <a:spcPts val="247"/>
              </a:spcBef>
            </a:pPr>
            <a:r>
              <a:rPr sz="882" spc="-4" dirty="0">
                <a:latin typeface="Arial Narrow"/>
                <a:cs typeface="Arial Narrow"/>
              </a:rPr>
              <a:t>ORGANIZATION</a:t>
            </a:r>
            <a:endParaRPr sz="882">
              <a:latin typeface="Arial Narrow"/>
              <a:cs typeface="Arial Narrow"/>
            </a:endParaRPr>
          </a:p>
          <a:p>
            <a:pPr marL="11196">
              <a:spcBef>
                <a:spcPts val="154"/>
              </a:spcBef>
            </a:pPr>
            <a:r>
              <a:rPr sz="882" dirty="0">
                <a:latin typeface="Arial Narrow"/>
                <a:cs typeface="Arial Narrow"/>
              </a:rPr>
              <a:t>- </a:t>
            </a:r>
            <a:r>
              <a:rPr sz="882" spc="-9" dirty="0">
                <a:latin typeface="Arial Narrow"/>
                <a:cs typeface="Arial Narrow"/>
              </a:rPr>
              <a:t>GOLDSBORO URBAN</a:t>
            </a:r>
            <a:r>
              <a:rPr sz="882" spc="44" dirty="0">
                <a:latin typeface="Arial Narrow"/>
                <a:cs typeface="Arial Narrow"/>
              </a:rPr>
              <a:t> </a:t>
            </a:r>
            <a:r>
              <a:rPr sz="882" spc="-9" dirty="0">
                <a:latin typeface="Arial Narrow"/>
                <a:cs typeface="Arial Narrow"/>
              </a:rPr>
              <a:t>AREA</a:t>
            </a:r>
            <a:endParaRPr sz="882">
              <a:latin typeface="Arial Narrow"/>
              <a:cs typeface="Arial Narrow"/>
            </a:endParaRPr>
          </a:p>
        </p:txBody>
      </p:sp>
      <p:sp>
        <p:nvSpPr>
          <p:cNvPr id="12" name="object 12"/>
          <p:cNvSpPr txBox="1"/>
          <p:nvPr/>
        </p:nvSpPr>
        <p:spPr>
          <a:xfrm>
            <a:off x="1278927" y="2050020"/>
            <a:ext cx="1961668" cy="838262"/>
          </a:xfrm>
          <a:prstGeom prst="rect">
            <a:avLst/>
          </a:prstGeom>
        </p:spPr>
        <p:txBody>
          <a:bodyPr vert="horz" wrap="square" lIns="0" tIns="17355" rIns="0" bIns="0" rtlCol="0">
            <a:spAutoFit/>
          </a:bodyPr>
          <a:lstStyle/>
          <a:p>
            <a:pPr marL="78934" marR="431617" indent="-68298">
              <a:lnSpc>
                <a:spcPts val="1040"/>
              </a:lnSpc>
              <a:spcBef>
                <a:spcPts val="137"/>
              </a:spcBef>
              <a:buChar char="-"/>
              <a:tabLst>
                <a:tab pos="79494" algn="l"/>
              </a:tabLst>
            </a:pPr>
            <a:r>
              <a:rPr sz="882" spc="-9" dirty="0">
                <a:latin typeface="Arial Narrow"/>
                <a:cs typeface="Arial Narrow"/>
              </a:rPr>
              <a:t>PEANUT BELT RURAL PLANNING  </a:t>
            </a:r>
            <a:r>
              <a:rPr sz="882" spc="-4" dirty="0">
                <a:latin typeface="Arial Narrow"/>
                <a:cs typeface="Arial Narrow"/>
              </a:rPr>
              <a:t>ORGANIZATION</a:t>
            </a:r>
            <a:endParaRPr sz="882">
              <a:latin typeface="Arial Narrow"/>
              <a:cs typeface="Arial Narrow"/>
            </a:endParaRPr>
          </a:p>
          <a:p>
            <a:pPr marL="78934" marR="134916" indent="-68298">
              <a:lnSpc>
                <a:spcPts val="1040"/>
              </a:lnSpc>
              <a:spcBef>
                <a:spcPts val="176"/>
              </a:spcBef>
              <a:buChar char="-"/>
              <a:tabLst>
                <a:tab pos="79494" algn="l"/>
              </a:tabLst>
            </a:pPr>
            <a:r>
              <a:rPr sz="882" spc="-9" dirty="0">
                <a:latin typeface="Arial Narrow"/>
                <a:cs typeface="Arial Narrow"/>
              </a:rPr>
              <a:t>EASTERN CAROLINA RURAL PLANNING  ORGANIZATION</a:t>
            </a:r>
            <a:endParaRPr sz="882">
              <a:latin typeface="Arial Narrow"/>
              <a:cs typeface="Arial Narrow"/>
            </a:endParaRPr>
          </a:p>
          <a:p>
            <a:pPr marL="78934" marR="4479" indent="-68298">
              <a:lnSpc>
                <a:spcPts val="1040"/>
              </a:lnSpc>
              <a:spcBef>
                <a:spcPts val="180"/>
              </a:spcBef>
              <a:buChar char="-"/>
              <a:tabLst>
                <a:tab pos="79494" algn="l"/>
              </a:tabLst>
            </a:pPr>
            <a:r>
              <a:rPr sz="882" spc="-9" dirty="0">
                <a:latin typeface="Arial Narrow"/>
                <a:cs typeface="Arial Narrow"/>
              </a:rPr>
              <a:t>UPPER COASTAL PLAIN RURAL PLANNING  </a:t>
            </a:r>
            <a:r>
              <a:rPr sz="882" spc="-4" dirty="0">
                <a:latin typeface="Arial Narrow"/>
                <a:cs typeface="Arial Narrow"/>
              </a:rPr>
              <a:t>ORGANIZATION</a:t>
            </a:r>
            <a:endParaRPr sz="882">
              <a:latin typeface="Arial Narrow"/>
              <a:cs typeface="Arial Narrow"/>
            </a:endParaRPr>
          </a:p>
        </p:txBody>
      </p:sp>
    </p:spTree>
    <p:extLst>
      <p:ext uri="{BB962C8B-B14F-4D97-AF65-F5344CB8AC3E}">
        <p14:creationId xmlns:p14="http://schemas.microsoft.com/office/powerpoint/2010/main" val="34975466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440752" y="6262662"/>
            <a:ext cx="1649839" cy="365916"/>
          </a:xfrm>
          <a:prstGeom prst="rect">
            <a:avLst/>
          </a:prstGeom>
        </p:spPr>
        <p:txBody>
          <a:bodyPr vert="horz" wrap="square" lIns="0" tIns="3919" rIns="0" bIns="0" rtlCol="0">
            <a:spAutoFit/>
          </a:bodyPr>
          <a:lstStyle/>
          <a:p>
            <a:pPr marL="11196">
              <a:spcBef>
                <a:spcPts val="31"/>
              </a:spcBef>
            </a:pPr>
            <a:r>
              <a:rPr sz="882" b="1" dirty="0">
                <a:latin typeface="Arial Narrow"/>
                <a:cs typeface="Arial Narrow"/>
              </a:rPr>
              <a:t>* </a:t>
            </a:r>
            <a:r>
              <a:rPr sz="882" b="1" spc="-4" dirty="0">
                <a:latin typeface="Arial Narrow"/>
                <a:cs typeface="Arial Narrow"/>
              </a:rPr>
              <a:t>INDICATES FEDERAL</a:t>
            </a:r>
            <a:r>
              <a:rPr sz="882" b="1" spc="-75" dirty="0">
                <a:latin typeface="Arial Narrow"/>
                <a:cs typeface="Arial Narrow"/>
              </a:rPr>
              <a:t> </a:t>
            </a:r>
            <a:r>
              <a:rPr sz="882" b="1" spc="-4" dirty="0">
                <a:latin typeface="Arial Narrow"/>
                <a:cs typeface="Arial Narrow"/>
              </a:rPr>
              <a:t>AMENDMENT</a:t>
            </a:r>
            <a:endParaRPr sz="882">
              <a:latin typeface="Arial Narrow"/>
              <a:cs typeface="Arial Narrow"/>
            </a:endParaRPr>
          </a:p>
          <a:p>
            <a:pPr marL="11756">
              <a:spcBef>
                <a:spcPts val="573"/>
              </a:spcBef>
            </a:pPr>
            <a:r>
              <a:rPr sz="970" b="1" spc="-9" dirty="0">
                <a:latin typeface="Arial"/>
                <a:cs typeface="Arial"/>
              </a:rPr>
              <a:t>Thursday, </a:t>
            </a:r>
            <a:r>
              <a:rPr sz="970" b="1" spc="-4" dirty="0">
                <a:latin typeface="Arial"/>
                <a:cs typeface="Arial"/>
              </a:rPr>
              <a:t>June </a:t>
            </a:r>
            <a:r>
              <a:rPr sz="970" b="1" dirty="0">
                <a:latin typeface="Arial"/>
                <a:cs typeface="Arial"/>
              </a:rPr>
              <a:t>4,</a:t>
            </a:r>
            <a:r>
              <a:rPr sz="970" b="1" spc="9" dirty="0">
                <a:latin typeface="Arial"/>
                <a:cs typeface="Arial"/>
              </a:rPr>
              <a:t> </a:t>
            </a:r>
            <a:r>
              <a:rPr sz="970" b="1" spc="-4" dirty="0">
                <a:latin typeface="Arial"/>
                <a:cs typeface="Arial"/>
              </a:rPr>
              <a:t>2020</a:t>
            </a:r>
            <a:endParaRPr sz="970">
              <a:latin typeface="Arial"/>
              <a:cs typeface="Arial"/>
            </a:endParaRPr>
          </a:p>
        </p:txBody>
      </p:sp>
      <p:sp>
        <p:nvSpPr>
          <p:cNvPr id="7" name="object 7"/>
          <p:cNvSpPr txBox="1"/>
          <p:nvPr/>
        </p:nvSpPr>
        <p:spPr>
          <a:xfrm>
            <a:off x="7916800" y="6474327"/>
            <a:ext cx="273200" cy="143757"/>
          </a:xfrm>
          <a:prstGeom prst="rect">
            <a:avLst/>
          </a:prstGeom>
        </p:spPr>
        <p:txBody>
          <a:bodyPr vert="horz" wrap="square" lIns="0" tIns="0" rIns="0" bIns="0" rtlCol="0">
            <a:spAutoFit/>
          </a:bodyPr>
          <a:lstStyle/>
          <a:p>
            <a:pPr marL="33589">
              <a:lnSpc>
                <a:spcPts val="1159"/>
              </a:lnSpc>
            </a:pPr>
            <a:r>
              <a:rPr sz="970" b="1" spc="-4" dirty="0">
                <a:latin typeface="Arial"/>
                <a:cs typeface="Arial"/>
              </a:rPr>
              <a:t>191</a:t>
            </a:r>
            <a:endParaRPr sz="970">
              <a:latin typeface="Arial"/>
              <a:cs typeface="Arial"/>
            </a:endParaRPr>
          </a:p>
        </p:txBody>
      </p:sp>
      <p:sp>
        <p:nvSpPr>
          <p:cNvPr id="2" name="object 2"/>
          <p:cNvSpPr txBox="1"/>
          <p:nvPr/>
        </p:nvSpPr>
        <p:spPr>
          <a:xfrm>
            <a:off x="3312480" y="447434"/>
            <a:ext cx="2107225" cy="394938"/>
          </a:xfrm>
          <a:prstGeom prst="rect">
            <a:avLst/>
          </a:prstGeom>
        </p:spPr>
        <p:txBody>
          <a:bodyPr vert="horz" wrap="square" lIns="0" tIns="11197" rIns="0" bIns="0" rtlCol="0">
            <a:spAutoFit/>
          </a:bodyPr>
          <a:lstStyle/>
          <a:p>
            <a:pPr marL="418742" marR="4479" indent="-407546">
              <a:lnSpc>
                <a:spcPct val="136000"/>
              </a:lnSpc>
              <a:spcBef>
                <a:spcPts val="88"/>
              </a:spcBef>
            </a:pPr>
            <a:r>
              <a:rPr sz="970" b="1" spc="-4" dirty="0">
                <a:latin typeface="Arial"/>
                <a:cs typeface="Arial"/>
              </a:rPr>
              <a:t>REVISIONS </a:t>
            </a:r>
            <a:r>
              <a:rPr sz="970" b="1" spc="-9" dirty="0">
                <a:latin typeface="Arial"/>
                <a:cs typeface="Arial"/>
              </a:rPr>
              <a:t>TO THE </a:t>
            </a:r>
            <a:r>
              <a:rPr sz="970" b="1" spc="-4" dirty="0">
                <a:latin typeface="Arial"/>
                <a:cs typeface="Arial"/>
              </a:rPr>
              <a:t>2020-2029 STIP  </a:t>
            </a:r>
            <a:r>
              <a:rPr sz="970" b="1" spc="-9" dirty="0">
                <a:latin typeface="Arial"/>
                <a:cs typeface="Arial"/>
              </a:rPr>
              <a:t>HIGHWAY</a:t>
            </a:r>
            <a:r>
              <a:rPr sz="970" b="1" spc="-4" dirty="0">
                <a:latin typeface="Arial"/>
                <a:cs typeface="Arial"/>
              </a:rPr>
              <a:t> </a:t>
            </a:r>
            <a:r>
              <a:rPr sz="970" b="1" spc="-9" dirty="0">
                <a:latin typeface="Arial"/>
                <a:cs typeface="Arial"/>
              </a:rPr>
              <a:t>PROGRAM</a:t>
            </a:r>
            <a:endParaRPr sz="970">
              <a:latin typeface="Arial"/>
              <a:cs typeface="Arial"/>
            </a:endParaRPr>
          </a:p>
        </p:txBody>
      </p:sp>
      <p:sp>
        <p:nvSpPr>
          <p:cNvPr id="3" name="object 3"/>
          <p:cNvSpPr txBox="1"/>
          <p:nvPr/>
        </p:nvSpPr>
        <p:spPr>
          <a:xfrm>
            <a:off x="7662635" y="196211"/>
            <a:ext cx="714352" cy="309263"/>
          </a:xfrm>
          <a:prstGeom prst="rect">
            <a:avLst/>
          </a:prstGeom>
        </p:spPr>
        <p:txBody>
          <a:bodyPr vert="horz" wrap="square" lIns="0" tIns="26872" rIns="0" bIns="0" rtlCol="0">
            <a:spAutoFit/>
          </a:bodyPr>
          <a:lstStyle/>
          <a:p>
            <a:pPr marL="11196" marR="4479" indent="106925">
              <a:lnSpc>
                <a:spcPts val="1058"/>
              </a:lnSpc>
              <a:spcBef>
                <a:spcPts val="212"/>
              </a:spcBef>
            </a:pPr>
            <a:r>
              <a:rPr sz="970" b="1" spc="-4" dirty="0">
                <a:latin typeface="Arial"/>
                <a:cs typeface="Arial"/>
              </a:rPr>
              <a:t>ITEM N  (H</a:t>
            </a:r>
            <a:r>
              <a:rPr sz="970" b="1" spc="-40" dirty="0">
                <a:latin typeface="Arial"/>
                <a:cs typeface="Arial"/>
              </a:rPr>
              <a:t>A</a:t>
            </a:r>
            <a:r>
              <a:rPr sz="970" b="1" spc="-13" dirty="0">
                <a:latin typeface="Arial"/>
                <a:cs typeface="Arial"/>
              </a:rPr>
              <a:t>N</a:t>
            </a:r>
            <a:r>
              <a:rPr sz="970" b="1" dirty="0">
                <a:latin typeface="Arial"/>
                <a:cs typeface="Arial"/>
              </a:rPr>
              <a:t>DO</a:t>
            </a:r>
            <a:r>
              <a:rPr sz="970" b="1" spc="-13" dirty="0">
                <a:latin typeface="Arial"/>
                <a:cs typeface="Arial"/>
              </a:rPr>
              <a:t>UT</a:t>
            </a:r>
            <a:r>
              <a:rPr sz="970" b="1" dirty="0">
                <a:latin typeface="Arial"/>
                <a:cs typeface="Arial"/>
              </a:rPr>
              <a:t>)</a:t>
            </a:r>
            <a:endParaRPr sz="970">
              <a:latin typeface="Arial"/>
              <a:cs typeface="Arial"/>
            </a:endParaRPr>
          </a:p>
        </p:txBody>
      </p:sp>
      <p:sp>
        <p:nvSpPr>
          <p:cNvPr id="4" name="object 4"/>
          <p:cNvSpPr txBox="1"/>
          <p:nvPr/>
        </p:nvSpPr>
        <p:spPr>
          <a:xfrm>
            <a:off x="340260" y="943950"/>
            <a:ext cx="8048213" cy="153229"/>
          </a:xfrm>
          <a:prstGeom prst="rect">
            <a:avLst/>
          </a:prstGeom>
          <a:ln w="3175">
            <a:solidFill>
              <a:srgbClr val="A6A6A6"/>
            </a:solidFill>
          </a:ln>
        </p:spPr>
        <p:txBody>
          <a:bodyPr vert="horz" wrap="square" lIns="0" tIns="3919" rIns="0" bIns="0" rtlCol="0">
            <a:spAutoFit/>
          </a:bodyPr>
          <a:lstStyle/>
          <a:p>
            <a:pPr marL="6158" algn="ctr">
              <a:spcBef>
                <a:spcPts val="31"/>
              </a:spcBef>
            </a:pPr>
            <a:r>
              <a:rPr sz="970" dirty="0">
                <a:solidFill>
                  <a:srgbClr val="404040"/>
                </a:solidFill>
                <a:latin typeface="Calibri"/>
                <a:cs typeface="Calibri"/>
              </a:rPr>
              <a:t>UPPER </a:t>
            </a:r>
            <a:r>
              <a:rPr sz="970" spc="-4" dirty="0">
                <a:solidFill>
                  <a:srgbClr val="404040"/>
                </a:solidFill>
                <a:latin typeface="Calibri"/>
                <a:cs typeface="Calibri"/>
              </a:rPr>
              <a:t>COASTAL </a:t>
            </a:r>
            <a:r>
              <a:rPr sz="970" dirty="0">
                <a:solidFill>
                  <a:srgbClr val="404040"/>
                </a:solidFill>
                <a:latin typeface="Calibri"/>
                <a:cs typeface="Calibri"/>
              </a:rPr>
              <a:t>PLAIN RURAL </a:t>
            </a:r>
            <a:r>
              <a:rPr sz="970" spc="-4" dirty="0">
                <a:solidFill>
                  <a:srgbClr val="404040"/>
                </a:solidFill>
                <a:latin typeface="Calibri"/>
                <a:cs typeface="Calibri"/>
              </a:rPr>
              <a:t>PLANNING</a:t>
            </a:r>
            <a:r>
              <a:rPr sz="970" spc="4" dirty="0">
                <a:solidFill>
                  <a:srgbClr val="404040"/>
                </a:solidFill>
                <a:latin typeface="Calibri"/>
                <a:cs typeface="Calibri"/>
              </a:rPr>
              <a:t> </a:t>
            </a:r>
            <a:r>
              <a:rPr sz="970" spc="-4" dirty="0">
                <a:solidFill>
                  <a:srgbClr val="404040"/>
                </a:solidFill>
                <a:latin typeface="Calibri"/>
                <a:cs typeface="Calibri"/>
              </a:rPr>
              <a:t>ORGANIZATION</a:t>
            </a:r>
            <a:endParaRPr sz="970">
              <a:latin typeface="Calibri"/>
              <a:cs typeface="Calibri"/>
            </a:endParaRPr>
          </a:p>
        </p:txBody>
      </p:sp>
      <p:graphicFrame>
        <p:nvGraphicFramePr>
          <p:cNvPr id="5" name="object 5"/>
          <p:cNvGraphicFramePr>
            <a:graphicFrameLocks noGrp="1"/>
          </p:cNvGraphicFramePr>
          <p:nvPr/>
        </p:nvGraphicFramePr>
        <p:xfrm>
          <a:off x="324351" y="1297999"/>
          <a:ext cx="7752057" cy="3288416"/>
        </p:xfrm>
        <a:graphic>
          <a:graphicData uri="http://schemas.openxmlformats.org/drawingml/2006/table">
            <a:tbl>
              <a:tblPr firstRow="1" bandRow="1">
                <a:tableStyleId>{2D5ABB26-0587-4C30-8999-92F81FD0307C}</a:tableStyleId>
              </a:tblPr>
              <a:tblGrid>
                <a:gridCol w="892940">
                  <a:extLst>
                    <a:ext uri="{9D8B030D-6E8A-4147-A177-3AD203B41FA5}">
                      <a16:colId xmlns:a16="http://schemas.microsoft.com/office/drawing/2014/main" val="20000"/>
                    </a:ext>
                  </a:extLst>
                </a:gridCol>
                <a:gridCol w="2082033">
                  <a:extLst>
                    <a:ext uri="{9D8B030D-6E8A-4147-A177-3AD203B41FA5}">
                      <a16:colId xmlns:a16="http://schemas.microsoft.com/office/drawing/2014/main" val="20001"/>
                    </a:ext>
                  </a:extLst>
                </a:gridCol>
                <a:gridCol w="2327801">
                  <a:extLst>
                    <a:ext uri="{9D8B030D-6E8A-4147-A177-3AD203B41FA5}">
                      <a16:colId xmlns:a16="http://schemas.microsoft.com/office/drawing/2014/main" val="20002"/>
                    </a:ext>
                  </a:extLst>
                </a:gridCol>
                <a:gridCol w="1168379">
                  <a:extLst>
                    <a:ext uri="{9D8B030D-6E8A-4147-A177-3AD203B41FA5}">
                      <a16:colId xmlns:a16="http://schemas.microsoft.com/office/drawing/2014/main" val="20003"/>
                    </a:ext>
                  </a:extLst>
                </a:gridCol>
                <a:gridCol w="516728">
                  <a:extLst>
                    <a:ext uri="{9D8B030D-6E8A-4147-A177-3AD203B41FA5}">
                      <a16:colId xmlns:a16="http://schemas.microsoft.com/office/drawing/2014/main" val="20004"/>
                    </a:ext>
                  </a:extLst>
                </a:gridCol>
                <a:gridCol w="567674">
                  <a:extLst>
                    <a:ext uri="{9D8B030D-6E8A-4147-A177-3AD203B41FA5}">
                      <a16:colId xmlns:a16="http://schemas.microsoft.com/office/drawing/2014/main" val="20005"/>
                    </a:ext>
                  </a:extLst>
                </a:gridCol>
                <a:gridCol w="196502">
                  <a:extLst>
                    <a:ext uri="{9D8B030D-6E8A-4147-A177-3AD203B41FA5}">
                      <a16:colId xmlns:a16="http://schemas.microsoft.com/office/drawing/2014/main" val="20006"/>
                    </a:ext>
                  </a:extLst>
                </a:gridCol>
              </a:tblGrid>
              <a:tr h="165737">
                <a:tc gridSpan="2">
                  <a:txBody>
                    <a:bodyPr/>
                    <a:lstStyle/>
                    <a:p>
                      <a:pPr>
                        <a:lnSpc>
                          <a:spcPct val="100000"/>
                        </a:lnSpc>
                      </a:pPr>
                      <a:endParaRPr sz="900">
                        <a:latin typeface="Times New Roman"/>
                        <a:cs typeface="Times New Roman"/>
                      </a:endParaRPr>
                    </a:p>
                  </a:txBody>
                  <a:tcPr marL="0" marR="0" marT="0" marB="0"/>
                </a:tc>
                <a:tc hMerge="1">
                  <a:txBody>
                    <a:bodyPr/>
                    <a:lstStyle/>
                    <a:p>
                      <a:endParaRPr/>
                    </a:p>
                  </a:txBody>
                  <a:tcPr marL="0" marR="0" marT="0" marB="0"/>
                </a:tc>
                <a:tc>
                  <a:txBody>
                    <a:bodyPr/>
                    <a:lstStyle/>
                    <a:p>
                      <a:pPr marL="476884">
                        <a:lnSpc>
                          <a:spcPts val="1215"/>
                        </a:lnSpc>
                      </a:pPr>
                      <a:r>
                        <a:rPr sz="1000" b="1" spc="-5" dirty="0">
                          <a:latin typeface="Arial"/>
                          <a:cs typeface="Arial"/>
                        </a:rPr>
                        <a:t>STIP MODIFICATIONS</a:t>
                      </a:r>
                      <a:endParaRPr sz="1000">
                        <a:latin typeface="Arial"/>
                        <a:cs typeface="Arial"/>
                      </a:endParaRPr>
                    </a:p>
                  </a:txBody>
                  <a:tcPr marL="0" marR="0" marT="0" marB="0"/>
                </a:tc>
                <a:tc gridSpan="4">
                  <a:txBody>
                    <a:bodyPr/>
                    <a:lstStyle/>
                    <a:p>
                      <a:pPr>
                        <a:lnSpc>
                          <a:spcPct val="100000"/>
                        </a:lnSpc>
                      </a:pPr>
                      <a:endParaRPr sz="900">
                        <a:latin typeface="Times New Roman"/>
                        <a:cs typeface="Times New Roman"/>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59758">
                <a:tc>
                  <a:txBody>
                    <a:bodyPr/>
                    <a:lstStyle/>
                    <a:p>
                      <a:pPr marL="31750">
                        <a:lnSpc>
                          <a:spcPts val="1130"/>
                        </a:lnSpc>
                        <a:spcBef>
                          <a:spcPts val="195"/>
                        </a:spcBef>
                      </a:pPr>
                      <a:r>
                        <a:rPr sz="900" spc="-5" dirty="0">
                          <a:latin typeface="Arial Narrow"/>
                          <a:cs typeface="Arial Narrow"/>
                        </a:rPr>
                        <a:t>BR-0036</a:t>
                      </a:r>
                      <a:endParaRPr sz="900">
                        <a:latin typeface="Arial Narrow"/>
                        <a:cs typeface="Arial Narrow"/>
                      </a:endParaRPr>
                    </a:p>
                  </a:txBody>
                  <a:tcPr marL="0" marR="0" marT="21834" marB="0"/>
                </a:tc>
                <a:tc>
                  <a:txBody>
                    <a:bodyPr/>
                    <a:lstStyle/>
                    <a:p>
                      <a:pPr marL="81915">
                        <a:lnSpc>
                          <a:spcPts val="1130"/>
                        </a:lnSpc>
                        <a:spcBef>
                          <a:spcPts val="195"/>
                        </a:spcBef>
                      </a:pPr>
                      <a:r>
                        <a:rPr sz="900" dirty="0">
                          <a:latin typeface="Arial Narrow"/>
                          <a:cs typeface="Arial Narrow"/>
                        </a:rPr>
                        <a:t>- </a:t>
                      </a:r>
                      <a:r>
                        <a:rPr sz="900" spc="-10" dirty="0">
                          <a:latin typeface="Arial Narrow"/>
                          <a:cs typeface="Arial Narrow"/>
                        </a:rPr>
                        <a:t>UPPER COASTAL PLAIN RURAL</a:t>
                      </a:r>
                      <a:r>
                        <a:rPr sz="900" spc="-140" dirty="0">
                          <a:latin typeface="Arial Narrow"/>
                          <a:cs typeface="Arial Narrow"/>
                        </a:rPr>
                        <a:t> </a:t>
                      </a:r>
                      <a:r>
                        <a:rPr sz="900" spc="-10" dirty="0">
                          <a:latin typeface="Arial Narrow"/>
                          <a:cs typeface="Arial Narrow"/>
                        </a:rPr>
                        <a:t>PLANNING</a:t>
                      </a:r>
                      <a:endParaRPr sz="900">
                        <a:latin typeface="Arial Narrow"/>
                        <a:cs typeface="Arial Narrow"/>
                      </a:endParaRPr>
                    </a:p>
                  </a:txBody>
                  <a:tcPr marL="0" marR="0" marT="21834" marB="0"/>
                </a:tc>
                <a:tc>
                  <a:txBody>
                    <a:bodyPr/>
                    <a:lstStyle/>
                    <a:p>
                      <a:pPr marL="80010">
                        <a:lnSpc>
                          <a:spcPts val="1130"/>
                        </a:lnSpc>
                        <a:spcBef>
                          <a:spcPts val="195"/>
                        </a:spcBef>
                      </a:pPr>
                      <a:r>
                        <a:rPr sz="900" dirty="0">
                          <a:latin typeface="Arial Narrow"/>
                          <a:cs typeface="Arial Narrow"/>
                        </a:rPr>
                        <a:t>NC </a:t>
                      </a:r>
                      <a:r>
                        <a:rPr sz="900" spc="-5" dirty="0">
                          <a:latin typeface="Arial Narrow"/>
                          <a:cs typeface="Arial Narrow"/>
                        </a:rPr>
                        <a:t>33, BRIDGE 630041 ON NC 33 </a:t>
                      </a:r>
                      <a:r>
                        <a:rPr sz="900" spc="-10" dirty="0">
                          <a:latin typeface="Arial Narrow"/>
                          <a:cs typeface="Arial Narrow"/>
                        </a:rPr>
                        <a:t>OVER</a:t>
                      </a:r>
                      <a:r>
                        <a:rPr sz="900" spc="-35" dirty="0">
                          <a:latin typeface="Arial Narrow"/>
                          <a:cs typeface="Arial Narrow"/>
                        </a:rPr>
                        <a:t> </a:t>
                      </a:r>
                      <a:r>
                        <a:rPr sz="900" spc="-5" dirty="0">
                          <a:latin typeface="Arial Narrow"/>
                          <a:cs typeface="Arial Narrow"/>
                        </a:rPr>
                        <a:t>I-95.</a:t>
                      </a:r>
                      <a:endParaRPr sz="900">
                        <a:latin typeface="Arial Narrow"/>
                        <a:cs typeface="Arial Narrow"/>
                      </a:endParaRPr>
                    </a:p>
                  </a:txBody>
                  <a:tcPr marL="0" marR="0" marT="21834" marB="0"/>
                </a:tc>
                <a:tc>
                  <a:txBody>
                    <a:bodyPr/>
                    <a:lstStyle/>
                    <a:p>
                      <a:pPr marL="367665">
                        <a:lnSpc>
                          <a:spcPts val="1135"/>
                        </a:lnSpc>
                        <a:spcBef>
                          <a:spcPts val="190"/>
                        </a:spcBef>
                      </a:pPr>
                      <a:r>
                        <a:rPr sz="900" spc="-5" dirty="0">
                          <a:latin typeface="Arial Narrow"/>
                          <a:cs typeface="Arial Narrow"/>
                        </a:rPr>
                        <a:t>ENGINEERING</a:t>
                      </a:r>
                      <a:endParaRPr sz="900">
                        <a:latin typeface="Arial Narrow"/>
                        <a:cs typeface="Arial Narrow"/>
                      </a:endParaRPr>
                    </a:p>
                  </a:txBody>
                  <a:tcPr marL="0" marR="0" marT="21274" marB="0"/>
                </a:tc>
                <a:tc>
                  <a:txBody>
                    <a:bodyPr/>
                    <a:lstStyle/>
                    <a:p>
                      <a:pPr marL="31750">
                        <a:lnSpc>
                          <a:spcPts val="1135"/>
                        </a:lnSpc>
                        <a:spcBef>
                          <a:spcPts val="190"/>
                        </a:spcBef>
                      </a:pPr>
                      <a:r>
                        <a:rPr sz="900" dirty="0">
                          <a:latin typeface="Arial Narrow"/>
                          <a:cs typeface="Arial Narrow"/>
                        </a:rPr>
                        <a:t>FY </a:t>
                      </a:r>
                      <a:r>
                        <a:rPr sz="900" spc="-5" dirty="0">
                          <a:latin typeface="Arial Narrow"/>
                          <a:cs typeface="Arial Narrow"/>
                        </a:rPr>
                        <a:t>2021</a:t>
                      </a:r>
                      <a:r>
                        <a:rPr sz="900" spc="-45" dirty="0">
                          <a:latin typeface="Arial Narrow"/>
                          <a:cs typeface="Arial Narrow"/>
                        </a:rPr>
                        <a:t> </a:t>
                      </a:r>
                      <a:r>
                        <a:rPr sz="900" dirty="0">
                          <a:latin typeface="Arial Narrow"/>
                          <a:cs typeface="Arial Narrow"/>
                        </a:rPr>
                        <a:t>-</a:t>
                      </a:r>
                      <a:endParaRPr sz="900">
                        <a:latin typeface="Arial Narrow"/>
                        <a:cs typeface="Arial Narrow"/>
                      </a:endParaRPr>
                    </a:p>
                  </a:txBody>
                  <a:tcPr marL="0" marR="0" marT="21274" marB="0"/>
                </a:tc>
                <a:tc>
                  <a:txBody>
                    <a:bodyPr/>
                    <a:lstStyle/>
                    <a:p>
                      <a:pPr marR="49530" algn="r">
                        <a:lnSpc>
                          <a:spcPts val="1135"/>
                        </a:lnSpc>
                        <a:spcBef>
                          <a:spcPts val="190"/>
                        </a:spcBef>
                      </a:pPr>
                      <a:r>
                        <a:rPr sz="900" spc="-5" dirty="0">
                          <a:latin typeface="Arial Narrow"/>
                          <a:cs typeface="Arial Narrow"/>
                        </a:rPr>
                        <a:t>$</a:t>
                      </a:r>
                      <a:r>
                        <a:rPr sz="900" spc="-10" dirty="0">
                          <a:latin typeface="Arial Narrow"/>
                          <a:cs typeface="Arial Narrow"/>
                        </a:rPr>
                        <a:t>2</a:t>
                      </a:r>
                      <a:r>
                        <a:rPr sz="900" dirty="0">
                          <a:latin typeface="Arial Narrow"/>
                          <a:cs typeface="Arial Narrow"/>
                        </a:rPr>
                        <a:t>6,</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21274" marB="0"/>
                </a:tc>
                <a:tc>
                  <a:txBody>
                    <a:bodyPr/>
                    <a:lstStyle/>
                    <a:p>
                      <a:pPr marR="24130" algn="r">
                        <a:lnSpc>
                          <a:spcPts val="1135"/>
                        </a:lnSpc>
                        <a:spcBef>
                          <a:spcPts val="190"/>
                        </a:spcBef>
                      </a:pPr>
                      <a:r>
                        <a:rPr sz="900" dirty="0">
                          <a:latin typeface="Arial Narrow"/>
                          <a:cs typeface="Arial Narrow"/>
                        </a:rPr>
                        <a:t>(T)</a:t>
                      </a:r>
                      <a:endParaRPr sz="900">
                        <a:latin typeface="Arial Narrow"/>
                        <a:cs typeface="Arial Narrow"/>
                      </a:endParaRPr>
                    </a:p>
                  </a:txBody>
                  <a:tcPr marL="0" marR="0" marT="21274" marB="0"/>
                </a:tc>
                <a:extLst>
                  <a:ext uri="{0D108BD9-81ED-4DB2-BD59-A6C34878D82A}">
                    <a16:rowId xmlns:a16="http://schemas.microsoft.com/office/drawing/2014/main" val="10001"/>
                  </a:ext>
                </a:extLst>
              </a:tr>
              <a:tr h="144605">
                <a:tc>
                  <a:txBody>
                    <a:bodyPr/>
                    <a:lstStyle/>
                    <a:p>
                      <a:pPr marL="31750">
                        <a:lnSpc>
                          <a:spcPts val="1175"/>
                        </a:lnSpc>
                      </a:pPr>
                      <a:r>
                        <a:rPr sz="900" spc="-5" dirty="0">
                          <a:latin typeface="Arial Narrow"/>
                          <a:cs typeface="Arial Narrow"/>
                        </a:rPr>
                        <a:t>NASH</a:t>
                      </a:r>
                      <a:endParaRPr sz="900">
                        <a:latin typeface="Arial Narrow"/>
                        <a:cs typeface="Arial Narrow"/>
                      </a:endParaRPr>
                    </a:p>
                  </a:txBody>
                  <a:tcPr marL="0" marR="0" marT="0" marB="0"/>
                </a:tc>
                <a:tc>
                  <a:txBody>
                    <a:bodyPr/>
                    <a:lstStyle/>
                    <a:p>
                      <a:pPr marL="159385">
                        <a:lnSpc>
                          <a:spcPts val="1155"/>
                        </a:lnSpc>
                      </a:pPr>
                      <a:r>
                        <a:rPr sz="900" spc="-5" dirty="0">
                          <a:latin typeface="Arial Narrow"/>
                          <a:cs typeface="Arial Narrow"/>
                        </a:rPr>
                        <a:t>ORGANIZATION</a:t>
                      </a:r>
                      <a:endParaRPr sz="900">
                        <a:latin typeface="Arial Narrow"/>
                        <a:cs typeface="Arial Narrow"/>
                      </a:endParaRPr>
                    </a:p>
                  </a:txBody>
                  <a:tcPr marL="0" marR="0" marT="0" marB="0"/>
                </a:tc>
                <a:tc>
                  <a:txBody>
                    <a:bodyPr/>
                    <a:lstStyle/>
                    <a:p>
                      <a:pPr marL="80010">
                        <a:lnSpc>
                          <a:spcPts val="1050"/>
                        </a:lnSpc>
                        <a:spcBef>
                          <a:spcPts val="140"/>
                        </a:spcBef>
                      </a:pPr>
                      <a:r>
                        <a:rPr sz="900" b="1" i="1" u="heavy" dirty="0">
                          <a:uFill>
                            <a:solidFill>
                              <a:srgbClr val="000000"/>
                            </a:solidFill>
                          </a:uFill>
                          <a:latin typeface="ArialNarrow-BoldItalic"/>
                          <a:cs typeface="ArialNarrow-BoldItalic"/>
                        </a:rPr>
                        <a:t>TO </a:t>
                      </a:r>
                      <a:r>
                        <a:rPr sz="900" b="1" i="1" u="heavy" spc="-5" dirty="0">
                          <a:uFill>
                            <a:solidFill>
                              <a:srgbClr val="000000"/>
                            </a:solidFill>
                          </a:uFill>
                          <a:latin typeface="ArialNarrow-BoldItalic"/>
                          <a:cs typeface="ArialNarrow-BoldItalic"/>
                        </a:rPr>
                        <a:t>ASSIST </a:t>
                      </a:r>
                      <a:r>
                        <a:rPr sz="900" b="1" i="1" u="heavy" dirty="0">
                          <a:uFill>
                            <a:solidFill>
                              <a:srgbClr val="000000"/>
                            </a:solidFill>
                          </a:uFill>
                          <a:latin typeface="ArialNarrow-BoldItalic"/>
                          <a:cs typeface="ArialNarrow-BoldItalic"/>
                        </a:rPr>
                        <a:t>IN </a:t>
                      </a:r>
                      <a:r>
                        <a:rPr sz="900" b="1" i="1" u="heavy" spc="-5" dirty="0">
                          <a:uFill>
                            <a:solidFill>
                              <a:srgbClr val="000000"/>
                            </a:solidFill>
                          </a:uFill>
                          <a:latin typeface="ArialNarrow-BoldItalic"/>
                          <a:cs typeface="ArialNarrow-BoldItalic"/>
                        </a:rPr>
                        <a:t>BALANCING FUNDS,</a:t>
                      </a:r>
                      <a:r>
                        <a:rPr sz="900" b="1" i="1" u="heavy" spc="-25" dirty="0">
                          <a:uFill>
                            <a:solidFill>
                              <a:srgbClr val="000000"/>
                            </a:solidFill>
                          </a:uFill>
                          <a:latin typeface="ArialNarrow-BoldItalic"/>
                          <a:cs typeface="ArialNarrow-BoldItalic"/>
                        </a:rPr>
                        <a:t> </a:t>
                      </a:r>
                      <a:r>
                        <a:rPr sz="900" b="1" i="1" u="heavy" spc="-5" dirty="0">
                          <a:uFill>
                            <a:solidFill>
                              <a:srgbClr val="000000"/>
                            </a:solidFill>
                          </a:uFill>
                          <a:latin typeface="ArialNarrow-BoldItalic"/>
                          <a:cs typeface="ArialNarrow-BoldItalic"/>
                        </a:rPr>
                        <a:t>DELAY</a:t>
                      </a:r>
                      <a:endParaRPr sz="900">
                        <a:latin typeface="ArialNarrow-BoldItalic"/>
                        <a:cs typeface="ArialNarrow-BoldItalic"/>
                      </a:endParaRPr>
                    </a:p>
                  </a:txBody>
                  <a:tcPr marL="0" marR="0" marT="15675" marB="0"/>
                </a:tc>
                <a:tc>
                  <a:txBody>
                    <a:bodyPr/>
                    <a:lstStyle/>
                    <a:p>
                      <a:pPr>
                        <a:lnSpc>
                          <a:spcPct val="100000"/>
                        </a:lnSpc>
                      </a:pPr>
                      <a:endParaRPr sz="800">
                        <a:latin typeface="Times New Roman"/>
                        <a:cs typeface="Times New Roman"/>
                      </a:endParaRPr>
                    </a:p>
                  </a:txBody>
                  <a:tcPr marL="0" marR="0" marT="0" marB="0"/>
                </a:tc>
                <a:tc>
                  <a:txBody>
                    <a:bodyPr/>
                    <a:lstStyle/>
                    <a:p>
                      <a:pPr marL="31750">
                        <a:lnSpc>
                          <a:spcPts val="1170"/>
                        </a:lnSpc>
                      </a:pPr>
                      <a:r>
                        <a:rPr sz="900" dirty="0">
                          <a:latin typeface="Arial Narrow"/>
                          <a:cs typeface="Arial Narrow"/>
                        </a:rPr>
                        <a:t>FY </a:t>
                      </a:r>
                      <a:r>
                        <a:rPr sz="900" spc="-5" dirty="0">
                          <a:latin typeface="Arial Narrow"/>
                          <a:cs typeface="Arial Narrow"/>
                        </a:rPr>
                        <a:t>2022</a:t>
                      </a:r>
                      <a:r>
                        <a:rPr sz="900" spc="-4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50165" algn="r">
                        <a:lnSpc>
                          <a:spcPts val="1170"/>
                        </a:lnSpc>
                      </a:pPr>
                      <a:r>
                        <a:rPr sz="900" spc="-5" dirty="0">
                          <a:latin typeface="Arial Narrow"/>
                          <a:cs typeface="Arial Narrow"/>
                        </a:rPr>
                        <a:t>$2</a:t>
                      </a:r>
                      <a:r>
                        <a:rPr sz="900" dirty="0">
                          <a:latin typeface="Arial Narrow"/>
                          <a:cs typeface="Arial Narrow"/>
                        </a:rPr>
                        <a:t>6</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marR="24130" algn="r">
                        <a:lnSpc>
                          <a:spcPts val="1170"/>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02"/>
                  </a:ext>
                </a:extLst>
              </a:tr>
              <a:tr h="133297">
                <a:tc>
                  <a:txBody>
                    <a:bodyPr/>
                    <a:lstStyle/>
                    <a:p>
                      <a:pPr marL="31750">
                        <a:lnSpc>
                          <a:spcPts val="1075"/>
                        </a:lnSpc>
                      </a:pPr>
                      <a:r>
                        <a:rPr sz="900" b="1" spc="-5" dirty="0">
                          <a:latin typeface="Arial Narrow"/>
                          <a:cs typeface="Arial Narrow"/>
                        </a:rPr>
                        <a:t>PROJ.CATEGORY</a:t>
                      </a:r>
                      <a:endParaRPr sz="900">
                        <a:latin typeface="Arial Narrow"/>
                        <a:cs typeface="Arial Narrow"/>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80010">
                        <a:lnSpc>
                          <a:spcPts val="1070"/>
                        </a:lnSpc>
                        <a:spcBef>
                          <a:spcPts val="20"/>
                        </a:spcBef>
                      </a:pPr>
                      <a:r>
                        <a:rPr sz="900" b="1" i="1" u="heavy" spc="-5" dirty="0">
                          <a:uFill>
                            <a:solidFill>
                              <a:srgbClr val="000000"/>
                            </a:solidFill>
                          </a:uFill>
                          <a:latin typeface="ArialNarrow-BoldItalic"/>
                          <a:cs typeface="ArialNarrow-BoldItalic"/>
                        </a:rPr>
                        <a:t>CONSTRUCTION FROM </a:t>
                      </a:r>
                      <a:r>
                        <a:rPr sz="900" b="1" i="1" u="heavy" dirty="0">
                          <a:uFill>
                            <a:solidFill>
                              <a:srgbClr val="000000"/>
                            </a:solidFill>
                          </a:uFill>
                          <a:latin typeface="ArialNarrow-BoldItalic"/>
                          <a:cs typeface="ArialNarrow-BoldItalic"/>
                        </a:rPr>
                        <a:t>FY </a:t>
                      </a:r>
                      <a:r>
                        <a:rPr sz="900" b="1" i="1" u="heavy" spc="-5" dirty="0">
                          <a:uFill>
                            <a:solidFill>
                              <a:srgbClr val="000000"/>
                            </a:solidFill>
                          </a:uFill>
                          <a:latin typeface="ArialNarrow-BoldItalic"/>
                          <a:cs typeface="ArialNarrow-BoldItalic"/>
                        </a:rPr>
                        <a:t>20 </a:t>
                      </a:r>
                      <a:r>
                        <a:rPr sz="900" b="1" i="1" u="heavy" dirty="0">
                          <a:uFill>
                            <a:solidFill>
                              <a:srgbClr val="000000"/>
                            </a:solidFill>
                          </a:uFill>
                          <a:latin typeface="ArialNarrow-BoldItalic"/>
                          <a:cs typeface="ArialNarrow-BoldItalic"/>
                        </a:rPr>
                        <a:t>TO FY</a:t>
                      </a:r>
                      <a:r>
                        <a:rPr sz="900" b="1" i="1" u="heavy" spc="-35" dirty="0">
                          <a:uFill>
                            <a:solidFill>
                              <a:srgbClr val="000000"/>
                            </a:solidFill>
                          </a:uFill>
                          <a:latin typeface="ArialNarrow-BoldItalic"/>
                          <a:cs typeface="ArialNarrow-BoldItalic"/>
                        </a:rPr>
                        <a:t> </a:t>
                      </a:r>
                      <a:r>
                        <a:rPr sz="900" b="1" i="1" u="heavy" spc="-5" dirty="0">
                          <a:uFill>
                            <a:solidFill>
                              <a:srgbClr val="000000"/>
                            </a:solidFill>
                          </a:uFill>
                          <a:latin typeface="ArialNarrow-BoldItalic"/>
                          <a:cs typeface="ArialNarrow-BoldItalic"/>
                        </a:rPr>
                        <a:t>21.</a:t>
                      </a:r>
                      <a:endParaRPr sz="900">
                        <a:latin typeface="ArialNarrow-BoldItalic"/>
                        <a:cs typeface="ArialNarrow-BoldItalic"/>
                      </a:endParaRPr>
                    </a:p>
                  </a:txBody>
                  <a:tcPr marL="0" marR="0" marT="2239" marB="0"/>
                </a:tc>
                <a:tc>
                  <a:txBody>
                    <a:bodyPr/>
                    <a:lstStyle/>
                    <a:p>
                      <a:pPr>
                        <a:lnSpc>
                          <a:spcPct val="100000"/>
                        </a:lnSpc>
                      </a:pPr>
                      <a:endParaRPr sz="700">
                        <a:latin typeface="Times New Roman"/>
                        <a:cs typeface="Times New Roman"/>
                      </a:endParaRPr>
                    </a:p>
                  </a:txBody>
                  <a:tcPr marL="0" marR="0" marT="0" marB="0"/>
                </a:tc>
                <a:tc>
                  <a:txBody>
                    <a:bodyPr/>
                    <a:lstStyle/>
                    <a:p>
                      <a:pPr marL="31750">
                        <a:lnSpc>
                          <a:spcPts val="1080"/>
                        </a:lnSpc>
                      </a:pPr>
                      <a:r>
                        <a:rPr sz="900" dirty="0">
                          <a:latin typeface="Arial Narrow"/>
                          <a:cs typeface="Arial Narrow"/>
                        </a:rPr>
                        <a:t>FY </a:t>
                      </a:r>
                      <a:r>
                        <a:rPr sz="900" spc="-5" dirty="0">
                          <a:latin typeface="Arial Narrow"/>
                          <a:cs typeface="Arial Narrow"/>
                        </a:rPr>
                        <a:t>2023</a:t>
                      </a:r>
                      <a:r>
                        <a:rPr sz="900" spc="-4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080"/>
                        </a:lnSpc>
                      </a:pPr>
                      <a:r>
                        <a:rPr sz="900" spc="-5" dirty="0">
                          <a:latin typeface="Arial Narrow"/>
                          <a:cs typeface="Arial Narrow"/>
                        </a:rPr>
                        <a:t>$</a:t>
                      </a:r>
                      <a:r>
                        <a:rPr sz="900" spc="-10" dirty="0">
                          <a:latin typeface="Arial Narrow"/>
                          <a:cs typeface="Arial Narrow"/>
                        </a:rPr>
                        <a:t>2</a:t>
                      </a:r>
                      <a:r>
                        <a:rPr sz="900" dirty="0">
                          <a:latin typeface="Arial Narrow"/>
                          <a:cs typeface="Arial Narrow"/>
                        </a:rPr>
                        <a:t>6,</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marR="24130" algn="r">
                        <a:lnSpc>
                          <a:spcPts val="1080"/>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03"/>
                  </a:ext>
                </a:extLst>
              </a:tr>
              <a:tr h="127138">
                <a:tc>
                  <a:txBody>
                    <a:bodyPr/>
                    <a:lstStyle/>
                    <a:p>
                      <a:pPr marL="31750">
                        <a:lnSpc>
                          <a:spcPts val="1035"/>
                        </a:lnSpc>
                      </a:pPr>
                      <a:r>
                        <a:rPr sz="900" spc="-10" dirty="0">
                          <a:latin typeface="Arial Narrow"/>
                          <a:cs typeface="Arial Narrow"/>
                        </a:rPr>
                        <a:t>REGIONAL</a:t>
                      </a:r>
                      <a:endParaRPr sz="900">
                        <a:latin typeface="Arial Narrow"/>
                        <a:cs typeface="Arial Narrow"/>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31750">
                        <a:lnSpc>
                          <a:spcPts val="1035"/>
                        </a:lnSpc>
                      </a:pPr>
                      <a:r>
                        <a:rPr sz="900" dirty="0">
                          <a:latin typeface="Arial Narrow"/>
                          <a:cs typeface="Arial Narrow"/>
                        </a:rPr>
                        <a:t>FY </a:t>
                      </a:r>
                      <a:r>
                        <a:rPr sz="900" spc="-5" dirty="0">
                          <a:latin typeface="Arial Narrow"/>
                          <a:cs typeface="Arial Narrow"/>
                        </a:rPr>
                        <a:t>2024</a:t>
                      </a:r>
                      <a:r>
                        <a:rPr sz="900" spc="-4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035"/>
                        </a:lnSpc>
                      </a:pPr>
                      <a:r>
                        <a:rPr sz="900" spc="-5" dirty="0">
                          <a:latin typeface="Arial Narrow"/>
                          <a:cs typeface="Arial Narrow"/>
                        </a:rPr>
                        <a:t>$</a:t>
                      </a:r>
                      <a:r>
                        <a:rPr sz="900" spc="-10" dirty="0">
                          <a:latin typeface="Arial Narrow"/>
                          <a:cs typeface="Arial Narrow"/>
                        </a:rPr>
                        <a:t>2</a:t>
                      </a:r>
                      <a:r>
                        <a:rPr sz="900" dirty="0">
                          <a:latin typeface="Arial Narrow"/>
                          <a:cs typeface="Arial Narrow"/>
                        </a:rPr>
                        <a:t>6,</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marR="24130" algn="r">
                        <a:lnSpc>
                          <a:spcPts val="103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04"/>
                  </a:ext>
                </a:extLst>
              </a:tr>
              <a:tr h="134236">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31750">
                        <a:lnSpc>
                          <a:spcPts val="1100"/>
                        </a:lnSpc>
                      </a:pPr>
                      <a:r>
                        <a:rPr sz="900" dirty="0">
                          <a:latin typeface="Arial Narrow"/>
                          <a:cs typeface="Arial Narrow"/>
                        </a:rPr>
                        <a:t>FY </a:t>
                      </a:r>
                      <a:r>
                        <a:rPr sz="900" spc="-5" dirty="0">
                          <a:latin typeface="Arial Narrow"/>
                          <a:cs typeface="Arial Narrow"/>
                        </a:rPr>
                        <a:t>2025</a:t>
                      </a:r>
                      <a:r>
                        <a:rPr sz="900" spc="-4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100"/>
                        </a:lnSpc>
                      </a:pPr>
                      <a:r>
                        <a:rPr sz="900" spc="-5" dirty="0">
                          <a:latin typeface="Arial Narrow"/>
                          <a:cs typeface="Arial Narrow"/>
                        </a:rPr>
                        <a:t>$</a:t>
                      </a:r>
                      <a:r>
                        <a:rPr sz="900" spc="-10" dirty="0">
                          <a:latin typeface="Arial Narrow"/>
                          <a:cs typeface="Arial Narrow"/>
                        </a:rPr>
                        <a:t>2</a:t>
                      </a:r>
                      <a:r>
                        <a:rPr sz="900" dirty="0">
                          <a:latin typeface="Arial Narrow"/>
                          <a:cs typeface="Arial Narrow"/>
                        </a:rPr>
                        <a:t>6,</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marR="24130" algn="r">
                        <a:lnSpc>
                          <a:spcPts val="1100"/>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05"/>
                  </a:ext>
                </a:extLst>
              </a:tr>
              <a:tr h="134962">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31750">
                        <a:lnSpc>
                          <a:spcPts val="1105"/>
                        </a:lnSpc>
                      </a:pPr>
                      <a:r>
                        <a:rPr sz="900" dirty="0">
                          <a:latin typeface="Arial Narrow"/>
                          <a:cs typeface="Arial Narrow"/>
                        </a:rPr>
                        <a:t>FY </a:t>
                      </a:r>
                      <a:r>
                        <a:rPr sz="900" spc="-5" dirty="0">
                          <a:latin typeface="Arial Narrow"/>
                          <a:cs typeface="Arial Narrow"/>
                        </a:rPr>
                        <a:t>2026</a:t>
                      </a:r>
                      <a:r>
                        <a:rPr sz="900" spc="-4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50165" algn="r">
                        <a:lnSpc>
                          <a:spcPts val="1105"/>
                        </a:lnSpc>
                      </a:pPr>
                      <a:r>
                        <a:rPr sz="900" spc="-5" dirty="0">
                          <a:latin typeface="Arial Narrow"/>
                          <a:cs typeface="Arial Narrow"/>
                        </a:rPr>
                        <a:t>$2</a:t>
                      </a:r>
                      <a:r>
                        <a:rPr sz="900" dirty="0">
                          <a:latin typeface="Arial Narrow"/>
                          <a:cs typeface="Arial Narrow"/>
                        </a:rPr>
                        <a:t>6</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marR="24130" algn="r">
                        <a:lnSpc>
                          <a:spcPts val="110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06"/>
                  </a:ext>
                </a:extLst>
              </a:tr>
              <a:tr h="134780">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31750">
                        <a:lnSpc>
                          <a:spcPts val="1105"/>
                        </a:lnSpc>
                      </a:pPr>
                      <a:r>
                        <a:rPr sz="900" dirty="0">
                          <a:latin typeface="Arial Narrow"/>
                          <a:cs typeface="Arial Narrow"/>
                        </a:rPr>
                        <a:t>FY </a:t>
                      </a:r>
                      <a:r>
                        <a:rPr sz="900" spc="-5" dirty="0">
                          <a:latin typeface="Arial Narrow"/>
                          <a:cs typeface="Arial Narrow"/>
                        </a:rPr>
                        <a:t>2027</a:t>
                      </a:r>
                      <a:r>
                        <a:rPr sz="900" spc="-4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105"/>
                        </a:lnSpc>
                      </a:pPr>
                      <a:r>
                        <a:rPr sz="900" spc="-5" dirty="0">
                          <a:latin typeface="Arial Narrow"/>
                          <a:cs typeface="Arial Narrow"/>
                        </a:rPr>
                        <a:t>$</a:t>
                      </a:r>
                      <a:r>
                        <a:rPr sz="900" spc="-10" dirty="0">
                          <a:latin typeface="Arial Narrow"/>
                          <a:cs typeface="Arial Narrow"/>
                        </a:rPr>
                        <a:t>2</a:t>
                      </a:r>
                      <a:r>
                        <a:rPr sz="900" dirty="0">
                          <a:latin typeface="Arial Narrow"/>
                          <a:cs typeface="Arial Narrow"/>
                        </a:rPr>
                        <a:t>6,</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marR="24130" algn="r">
                        <a:lnSpc>
                          <a:spcPts val="110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07"/>
                  </a:ext>
                </a:extLst>
              </a:tr>
              <a:tr h="134697">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31750">
                        <a:lnSpc>
                          <a:spcPts val="1105"/>
                        </a:lnSpc>
                      </a:pPr>
                      <a:r>
                        <a:rPr sz="900" dirty="0">
                          <a:latin typeface="Arial Narrow"/>
                          <a:cs typeface="Arial Narrow"/>
                        </a:rPr>
                        <a:t>FY </a:t>
                      </a:r>
                      <a:r>
                        <a:rPr sz="900" spc="-5" dirty="0">
                          <a:latin typeface="Arial Narrow"/>
                          <a:cs typeface="Arial Narrow"/>
                        </a:rPr>
                        <a:t>2028</a:t>
                      </a:r>
                      <a:r>
                        <a:rPr sz="900" spc="-4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105"/>
                        </a:lnSpc>
                      </a:pPr>
                      <a:r>
                        <a:rPr sz="900" spc="-5" dirty="0">
                          <a:latin typeface="Arial Narrow"/>
                          <a:cs typeface="Arial Narrow"/>
                        </a:rPr>
                        <a:t>$</a:t>
                      </a:r>
                      <a:r>
                        <a:rPr sz="900" spc="-10" dirty="0">
                          <a:latin typeface="Arial Narrow"/>
                          <a:cs typeface="Arial Narrow"/>
                        </a:rPr>
                        <a:t>2</a:t>
                      </a:r>
                      <a:r>
                        <a:rPr sz="900" dirty="0">
                          <a:latin typeface="Arial Narrow"/>
                          <a:cs typeface="Arial Narrow"/>
                        </a:rPr>
                        <a:t>6,</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marR="24130" algn="r">
                        <a:lnSpc>
                          <a:spcPts val="110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08"/>
                  </a:ext>
                </a:extLst>
              </a:tr>
              <a:tr h="134572">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31750">
                        <a:lnSpc>
                          <a:spcPts val="1100"/>
                        </a:lnSpc>
                      </a:pPr>
                      <a:r>
                        <a:rPr sz="900" dirty="0">
                          <a:latin typeface="Arial Narrow"/>
                          <a:cs typeface="Arial Narrow"/>
                        </a:rPr>
                        <a:t>FY </a:t>
                      </a:r>
                      <a:r>
                        <a:rPr sz="900" spc="-5" dirty="0">
                          <a:latin typeface="Arial Narrow"/>
                          <a:cs typeface="Arial Narrow"/>
                        </a:rPr>
                        <a:t>2029</a:t>
                      </a:r>
                      <a:r>
                        <a:rPr sz="900" spc="-4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100"/>
                        </a:lnSpc>
                      </a:pPr>
                      <a:r>
                        <a:rPr sz="900" spc="-5" dirty="0">
                          <a:latin typeface="Arial Narrow"/>
                          <a:cs typeface="Arial Narrow"/>
                        </a:rPr>
                        <a:t>$</a:t>
                      </a:r>
                      <a:r>
                        <a:rPr sz="900" spc="-10" dirty="0">
                          <a:latin typeface="Arial Narrow"/>
                          <a:cs typeface="Arial Narrow"/>
                        </a:rPr>
                        <a:t>2</a:t>
                      </a:r>
                      <a:r>
                        <a:rPr sz="900" dirty="0">
                          <a:latin typeface="Arial Narrow"/>
                          <a:cs typeface="Arial Narrow"/>
                        </a:rPr>
                        <a:t>6,</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marR="24130" algn="r">
                        <a:lnSpc>
                          <a:spcPts val="1100"/>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09"/>
                  </a:ext>
                </a:extLst>
              </a:tr>
              <a:tr h="134837">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31750">
                        <a:lnSpc>
                          <a:spcPts val="1105"/>
                        </a:lnSpc>
                      </a:pPr>
                      <a:r>
                        <a:rPr sz="900" spc="-10" dirty="0">
                          <a:latin typeface="Arial Narrow"/>
                          <a:cs typeface="Arial Narrow"/>
                        </a:rPr>
                        <a:t>POST</a:t>
                      </a:r>
                      <a:r>
                        <a:rPr sz="900" spc="-25" dirty="0">
                          <a:latin typeface="Arial Narrow"/>
                          <a:cs typeface="Arial Narrow"/>
                        </a:rPr>
                        <a:t> </a:t>
                      </a:r>
                      <a:r>
                        <a:rPr sz="900" spc="-10" dirty="0">
                          <a:latin typeface="Arial Narrow"/>
                          <a:cs typeface="Arial Narrow"/>
                        </a:rPr>
                        <a:t>YR-</a:t>
                      </a:r>
                      <a:endParaRPr sz="900">
                        <a:latin typeface="Arial Narrow"/>
                        <a:cs typeface="Arial Narrow"/>
                      </a:endParaRPr>
                    </a:p>
                  </a:txBody>
                  <a:tcPr marL="0" marR="0" marT="0" marB="0"/>
                </a:tc>
                <a:tc>
                  <a:txBody>
                    <a:bodyPr/>
                    <a:lstStyle/>
                    <a:p>
                      <a:pPr marR="48895" algn="r">
                        <a:lnSpc>
                          <a:spcPts val="1105"/>
                        </a:lnSpc>
                      </a:pPr>
                      <a:r>
                        <a:rPr sz="900" spc="-5" dirty="0">
                          <a:latin typeface="Arial Narrow"/>
                          <a:cs typeface="Arial Narrow"/>
                        </a:rPr>
                        <a:t>$1</a:t>
                      </a:r>
                      <a:r>
                        <a:rPr sz="900" dirty="0">
                          <a:latin typeface="Arial Narrow"/>
                          <a:cs typeface="Arial Narrow"/>
                        </a:rPr>
                        <a:t>5</a:t>
                      </a:r>
                      <a:r>
                        <a:rPr sz="900" spc="-5" dirty="0">
                          <a:latin typeface="Arial Narrow"/>
                          <a:cs typeface="Arial Narrow"/>
                        </a:rPr>
                        <a:t>6,</a:t>
                      </a:r>
                      <a:r>
                        <a:rPr sz="900" dirty="0">
                          <a:latin typeface="Arial Narrow"/>
                          <a:cs typeface="Arial Narrow"/>
                        </a:rPr>
                        <a:t>0</a:t>
                      </a:r>
                      <a:r>
                        <a:rPr sz="900" spc="-5" dirty="0">
                          <a:latin typeface="Arial Narrow"/>
                          <a:cs typeface="Arial Narrow"/>
                        </a:rPr>
                        <a:t>0</a:t>
                      </a:r>
                      <a:r>
                        <a:rPr sz="900" dirty="0">
                          <a:latin typeface="Arial Narrow"/>
                          <a:cs typeface="Arial Narrow"/>
                        </a:rPr>
                        <a:t>0</a:t>
                      </a:r>
                      <a:endParaRPr sz="900">
                        <a:latin typeface="Arial Narrow"/>
                        <a:cs typeface="Arial Narrow"/>
                      </a:endParaRPr>
                    </a:p>
                  </a:txBody>
                  <a:tcPr marL="0" marR="0" marT="0" marB="0"/>
                </a:tc>
                <a:tc>
                  <a:txBody>
                    <a:bodyPr/>
                    <a:lstStyle/>
                    <a:p>
                      <a:pPr marR="24130" algn="r">
                        <a:lnSpc>
                          <a:spcPts val="110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10"/>
                  </a:ext>
                </a:extLst>
              </a:tr>
              <a:tr h="134877">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367665">
                        <a:lnSpc>
                          <a:spcPts val="1105"/>
                        </a:lnSpc>
                      </a:pPr>
                      <a:r>
                        <a:rPr sz="900" spc="-5" dirty="0">
                          <a:latin typeface="Arial Narrow"/>
                          <a:cs typeface="Arial Narrow"/>
                        </a:rPr>
                        <a:t>BUILD NC</a:t>
                      </a:r>
                      <a:r>
                        <a:rPr sz="900" spc="-30" dirty="0">
                          <a:latin typeface="Arial Narrow"/>
                          <a:cs typeface="Arial Narrow"/>
                        </a:rPr>
                        <a:t> </a:t>
                      </a:r>
                      <a:r>
                        <a:rPr sz="900" spc="-5" dirty="0">
                          <a:latin typeface="Arial Narrow"/>
                          <a:cs typeface="Arial Narrow"/>
                        </a:rPr>
                        <a:t>CON</a:t>
                      </a:r>
                      <a:endParaRPr sz="900">
                        <a:latin typeface="Arial Narrow"/>
                        <a:cs typeface="Arial Narrow"/>
                      </a:endParaRPr>
                    </a:p>
                  </a:txBody>
                  <a:tcPr marL="0" marR="0" marT="0" marB="0"/>
                </a:tc>
                <a:tc>
                  <a:txBody>
                    <a:bodyPr/>
                    <a:lstStyle/>
                    <a:p>
                      <a:pPr marL="31750">
                        <a:lnSpc>
                          <a:spcPts val="1105"/>
                        </a:lnSpc>
                      </a:pPr>
                      <a:r>
                        <a:rPr sz="900" dirty="0">
                          <a:latin typeface="Arial Narrow"/>
                          <a:cs typeface="Arial Narrow"/>
                        </a:rPr>
                        <a:t>FY </a:t>
                      </a:r>
                      <a:r>
                        <a:rPr sz="900" spc="-5" dirty="0">
                          <a:latin typeface="Arial Narrow"/>
                          <a:cs typeface="Arial Narrow"/>
                        </a:rPr>
                        <a:t>2021</a:t>
                      </a:r>
                      <a:r>
                        <a:rPr sz="900" spc="-4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8895" algn="r">
                        <a:lnSpc>
                          <a:spcPts val="1105"/>
                        </a:lnSpc>
                      </a:pPr>
                      <a:r>
                        <a:rPr sz="900" spc="-5" dirty="0">
                          <a:latin typeface="Arial Narrow"/>
                          <a:cs typeface="Arial Narrow"/>
                        </a:rPr>
                        <a:t>$2</a:t>
                      </a:r>
                      <a:r>
                        <a:rPr sz="900" dirty="0">
                          <a:latin typeface="Arial Narrow"/>
                          <a:cs typeface="Arial Narrow"/>
                        </a:rPr>
                        <a:t>1</a:t>
                      </a:r>
                      <a:r>
                        <a:rPr sz="900" spc="-5" dirty="0">
                          <a:latin typeface="Arial Narrow"/>
                          <a:cs typeface="Arial Narrow"/>
                        </a:rPr>
                        <a:t>5,</a:t>
                      </a:r>
                      <a:r>
                        <a:rPr sz="900" dirty="0">
                          <a:latin typeface="Arial Narrow"/>
                          <a:cs typeface="Arial Narrow"/>
                        </a:rPr>
                        <a:t>0</a:t>
                      </a:r>
                      <a:r>
                        <a:rPr sz="900" spc="-5" dirty="0">
                          <a:latin typeface="Arial Narrow"/>
                          <a:cs typeface="Arial Narrow"/>
                        </a:rPr>
                        <a:t>0</a:t>
                      </a:r>
                      <a:r>
                        <a:rPr sz="900" dirty="0">
                          <a:latin typeface="Arial Narrow"/>
                          <a:cs typeface="Arial Narrow"/>
                        </a:rPr>
                        <a:t>0</a:t>
                      </a:r>
                      <a:endParaRPr sz="900">
                        <a:latin typeface="Arial Narrow"/>
                        <a:cs typeface="Arial Narrow"/>
                      </a:endParaRPr>
                    </a:p>
                  </a:txBody>
                  <a:tcPr marL="0" marR="0" marT="0" marB="0"/>
                </a:tc>
                <a:tc>
                  <a:txBody>
                    <a:bodyPr/>
                    <a:lstStyle/>
                    <a:p>
                      <a:pPr marR="24130" algn="r">
                        <a:lnSpc>
                          <a:spcPts val="110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11"/>
                  </a:ext>
                </a:extLst>
              </a:tr>
              <a:tr h="134612">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31750">
                        <a:lnSpc>
                          <a:spcPts val="1100"/>
                        </a:lnSpc>
                      </a:pPr>
                      <a:r>
                        <a:rPr sz="900" dirty="0">
                          <a:latin typeface="Arial Narrow"/>
                          <a:cs typeface="Arial Narrow"/>
                        </a:rPr>
                        <a:t>FY </a:t>
                      </a:r>
                      <a:r>
                        <a:rPr sz="900" spc="-5" dirty="0">
                          <a:latin typeface="Arial Narrow"/>
                          <a:cs typeface="Arial Narrow"/>
                        </a:rPr>
                        <a:t>2022</a:t>
                      </a:r>
                      <a:r>
                        <a:rPr sz="900" spc="-4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8895" algn="r">
                        <a:lnSpc>
                          <a:spcPts val="1100"/>
                        </a:lnSpc>
                      </a:pPr>
                      <a:r>
                        <a:rPr sz="900" spc="-5" dirty="0">
                          <a:latin typeface="Arial Narrow"/>
                          <a:cs typeface="Arial Narrow"/>
                        </a:rPr>
                        <a:t>$</a:t>
                      </a:r>
                      <a:r>
                        <a:rPr sz="900" spc="-10" dirty="0">
                          <a:latin typeface="Arial Narrow"/>
                          <a:cs typeface="Arial Narrow"/>
                        </a:rPr>
                        <a:t>2</a:t>
                      </a:r>
                      <a:r>
                        <a:rPr sz="900" dirty="0">
                          <a:latin typeface="Arial Narrow"/>
                          <a:cs typeface="Arial Narrow"/>
                        </a:rPr>
                        <a:t>1</a:t>
                      </a:r>
                      <a:r>
                        <a:rPr sz="900" spc="-5" dirty="0">
                          <a:latin typeface="Arial Narrow"/>
                          <a:cs typeface="Arial Narrow"/>
                        </a:rPr>
                        <a:t>5</a:t>
                      </a:r>
                      <a:r>
                        <a:rPr sz="900" spc="-10" dirty="0">
                          <a:latin typeface="Arial Narrow"/>
                          <a:cs typeface="Arial Narrow"/>
                        </a:rPr>
                        <a:t>,</a:t>
                      </a:r>
                      <a:r>
                        <a:rPr sz="900" dirty="0">
                          <a:latin typeface="Arial Narrow"/>
                          <a:cs typeface="Arial Narrow"/>
                        </a:rPr>
                        <a:t>0</a:t>
                      </a:r>
                      <a:r>
                        <a:rPr sz="900" spc="-5" dirty="0">
                          <a:latin typeface="Arial Narrow"/>
                          <a:cs typeface="Arial Narrow"/>
                        </a:rPr>
                        <a:t>00</a:t>
                      </a:r>
                      <a:endParaRPr sz="900">
                        <a:latin typeface="Arial Narrow"/>
                        <a:cs typeface="Arial Narrow"/>
                      </a:endParaRPr>
                    </a:p>
                  </a:txBody>
                  <a:tcPr marL="0" marR="0" marT="0" marB="0"/>
                </a:tc>
                <a:tc>
                  <a:txBody>
                    <a:bodyPr/>
                    <a:lstStyle/>
                    <a:p>
                      <a:pPr marR="24130" algn="r">
                        <a:lnSpc>
                          <a:spcPts val="1100"/>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12"/>
                  </a:ext>
                </a:extLst>
              </a:tr>
              <a:tr h="134697">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31750">
                        <a:lnSpc>
                          <a:spcPts val="1105"/>
                        </a:lnSpc>
                      </a:pPr>
                      <a:r>
                        <a:rPr sz="900" dirty="0">
                          <a:latin typeface="Arial Narrow"/>
                          <a:cs typeface="Arial Narrow"/>
                        </a:rPr>
                        <a:t>FY </a:t>
                      </a:r>
                      <a:r>
                        <a:rPr sz="900" spc="-5" dirty="0">
                          <a:latin typeface="Arial Narrow"/>
                          <a:cs typeface="Arial Narrow"/>
                        </a:rPr>
                        <a:t>2023</a:t>
                      </a:r>
                      <a:r>
                        <a:rPr sz="900" spc="-4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8895" algn="r">
                        <a:lnSpc>
                          <a:spcPts val="1105"/>
                        </a:lnSpc>
                      </a:pPr>
                      <a:r>
                        <a:rPr sz="900" spc="-5" dirty="0">
                          <a:latin typeface="Arial Narrow"/>
                          <a:cs typeface="Arial Narrow"/>
                        </a:rPr>
                        <a:t>$</a:t>
                      </a:r>
                      <a:r>
                        <a:rPr sz="900" spc="-10" dirty="0">
                          <a:latin typeface="Arial Narrow"/>
                          <a:cs typeface="Arial Narrow"/>
                        </a:rPr>
                        <a:t>2</a:t>
                      </a:r>
                      <a:r>
                        <a:rPr sz="900" dirty="0">
                          <a:latin typeface="Arial Narrow"/>
                          <a:cs typeface="Arial Narrow"/>
                        </a:rPr>
                        <a:t>1</a:t>
                      </a:r>
                      <a:r>
                        <a:rPr sz="900" spc="-5" dirty="0">
                          <a:latin typeface="Arial Narrow"/>
                          <a:cs typeface="Arial Narrow"/>
                        </a:rPr>
                        <a:t>5</a:t>
                      </a:r>
                      <a:r>
                        <a:rPr sz="900" spc="-10" dirty="0">
                          <a:latin typeface="Arial Narrow"/>
                          <a:cs typeface="Arial Narrow"/>
                        </a:rPr>
                        <a:t>,</a:t>
                      </a:r>
                      <a:r>
                        <a:rPr sz="900" dirty="0">
                          <a:latin typeface="Arial Narrow"/>
                          <a:cs typeface="Arial Narrow"/>
                        </a:rPr>
                        <a:t>0</a:t>
                      </a:r>
                      <a:r>
                        <a:rPr sz="900" spc="-5" dirty="0">
                          <a:latin typeface="Arial Narrow"/>
                          <a:cs typeface="Arial Narrow"/>
                        </a:rPr>
                        <a:t>00</a:t>
                      </a:r>
                      <a:endParaRPr sz="900">
                        <a:latin typeface="Arial Narrow"/>
                        <a:cs typeface="Arial Narrow"/>
                      </a:endParaRPr>
                    </a:p>
                  </a:txBody>
                  <a:tcPr marL="0" marR="0" marT="0" marB="0"/>
                </a:tc>
                <a:tc>
                  <a:txBody>
                    <a:bodyPr/>
                    <a:lstStyle/>
                    <a:p>
                      <a:pPr marR="24130" algn="r">
                        <a:lnSpc>
                          <a:spcPts val="110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13"/>
                  </a:ext>
                </a:extLst>
              </a:tr>
              <a:tr h="134683">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31750">
                        <a:lnSpc>
                          <a:spcPts val="1105"/>
                        </a:lnSpc>
                      </a:pPr>
                      <a:r>
                        <a:rPr sz="900" dirty="0">
                          <a:latin typeface="Arial Narrow"/>
                          <a:cs typeface="Arial Narrow"/>
                        </a:rPr>
                        <a:t>FY </a:t>
                      </a:r>
                      <a:r>
                        <a:rPr sz="900" spc="-5" dirty="0">
                          <a:latin typeface="Arial Narrow"/>
                          <a:cs typeface="Arial Narrow"/>
                        </a:rPr>
                        <a:t>2024</a:t>
                      </a:r>
                      <a:r>
                        <a:rPr sz="900" spc="-4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8895" algn="r">
                        <a:lnSpc>
                          <a:spcPts val="1105"/>
                        </a:lnSpc>
                      </a:pPr>
                      <a:r>
                        <a:rPr sz="900" spc="-5" dirty="0">
                          <a:latin typeface="Arial Narrow"/>
                          <a:cs typeface="Arial Narrow"/>
                        </a:rPr>
                        <a:t>$</a:t>
                      </a:r>
                      <a:r>
                        <a:rPr sz="900" spc="-10" dirty="0">
                          <a:latin typeface="Arial Narrow"/>
                          <a:cs typeface="Arial Narrow"/>
                        </a:rPr>
                        <a:t>2</a:t>
                      </a:r>
                      <a:r>
                        <a:rPr sz="900" dirty="0">
                          <a:latin typeface="Arial Narrow"/>
                          <a:cs typeface="Arial Narrow"/>
                        </a:rPr>
                        <a:t>1</a:t>
                      </a:r>
                      <a:r>
                        <a:rPr sz="900" spc="-5" dirty="0">
                          <a:latin typeface="Arial Narrow"/>
                          <a:cs typeface="Arial Narrow"/>
                        </a:rPr>
                        <a:t>5</a:t>
                      </a:r>
                      <a:r>
                        <a:rPr sz="900" spc="-10" dirty="0">
                          <a:latin typeface="Arial Narrow"/>
                          <a:cs typeface="Arial Narrow"/>
                        </a:rPr>
                        <a:t>,</a:t>
                      </a:r>
                      <a:r>
                        <a:rPr sz="900" dirty="0">
                          <a:latin typeface="Arial Narrow"/>
                          <a:cs typeface="Arial Narrow"/>
                        </a:rPr>
                        <a:t>0</a:t>
                      </a:r>
                      <a:r>
                        <a:rPr sz="900" spc="-5" dirty="0">
                          <a:latin typeface="Arial Narrow"/>
                          <a:cs typeface="Arial Narrow"/>
                        </a:rPr>
                        <a:t>00</a:t>
                      </a:r>
                      <a:endParaRPr sz="900">
                        <a:latin typeface="Arial Narrow"/>
                        <a:cs typeface="Arial Narrow"/>
                      </a:endParaRPr>
                    </a:p>
                  </a:txBody>
                  <a:tcPr marL="0" marR="0" marT="0" marB="0"/>
                </a:tc>
                <a:tc>
                  <a:txBody>
                    <a:bodyPr/>
                    <a:lstStyle/>
                    <a:p>
                      <a:pPr marR="24130" algn="r">
                        <a:lnSpc>
                          <a:spcPts val="110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14"/>
                  </a:ext>
                </a:extLst>
              </a:tr>
              <a:tr h="134962">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31750">
                        <a:lnSpc>
                          <a:spcPts val="1105"/>
                        </a:lnSpc>
                      </a:pPr>
                      <a:r>
                        <a:rPr sz="900" dirty="0">
                          <a:latin typeface="Arial Narrow"/>
                          <a:cs typeface="Arial Narrow"/>
                        </a:rPr>
                        <a:t>FY </a:t>
                      </a:r>
                      <a:r>
                        <a:rPr sz="900" spc="-5" dirty="0">
                          <a:latin typeface="Arial Narrow"/>
                          <a:cs typeface="Arial Narrow"/>
                        </a:rPr>
                        <a:t>2025</a:t>
                      </a:r>
                      <a:r>
                        <a:rPr sz="900" spc="-4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8895" algn="r">
                        <a:lnSpc>
                          <a:spcPts val="1105"/>
                        </a:lnSpc>
                      </a:pPr>
                      <a:r>
                        <a:rPr sz="900" spc="-5" dirty="0">
                          <a:latin typeface="Arial Narrow"/>
                          <a:cs typeface="Arial Narrow"/>
                        </a:rPr>
                        <a:t>$2</a:t>
                      </a:r>
                      <a:r>
                        <a:rPr sz="900" dirty="0">
                          <a:latin typeface="Arial Narrow"/>
                          <a:cs typeface="Arial Narrow"/>
                        </a:rPr>
                        <a:t>1</a:t>
                      </a:r>
                      <a:r>
                        <a:rPr sz="900" spc="-5" dirty="0">
                          <a:latin typeface="Arial Narrow"/>
                          <a:cs typeface="Arial Narrow"/>
                        </a:rPr>
                        <a:t>5,</a:t>
                      </a:r>
                      <a:r>
                        <a:rPr sz="900" dirty="0">
                          <a:latin typeface="Arial Narrow"/>
                          <a:cs typeface="Arial Narrow"/>
                        </a:rPr>
                        <a:t>0</a:t>
                      </a:r>
                      <a:r>
                        <a:rPr sz="900" spc="-5" dirty="0">
                          <a:latin typeface="Arial Narrow"/>
                          <a:cs typeface="Arial Narrow"/>
                        </a:rPr>
                        <a:t>0</a:t>
                      </a:r>
                      <a:r>
                        <a:rPr sz="900" dirty="0">
                          <a:latin typeface="Arial Narrow"/>
                          <a:cs typeface="Arial Narrow"/>
                        </a:rPr>
                        <a:t>0</a:t>
                      </a:r>
                      <a:endParaRPr sz="900">
                        <a:latin typeface="Arial Narrow"/>
                        <a:cs typeface="Arial Narrow"/>
                      </a:endParaRPr>
                    </a:p>
                  </a:txBody>
                  <a:tcPr marL="0" marR="0" marT="0" marB="0"/>
                </a:tc>
                <a:tc>
                  <a:txBody>
                    <a:bodyPr/>
                    <a:lstStyle/>
                    <a:p>
                      <a:pPr marR="24130" algn="r">
                        <a:lnSpc>
                          <a:spcPts val="110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15"/>
                  </a:ext>
                </a:extLst>
              </a:tr>
              <a:tr h="134780">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31750">
                        <a:lnSpc>
                          <a:spcPts val="1105"/>
                        </a:lnSpc>
                      </a:pPr>
                      <a:r>
                        <a:rPr sz="900" dirty="0">
                          <a:latin typeface="Arial Narrow"/>
                          <a:cs typeface="Arial Narrow"/>
                        </a:rPr>
                        <a:t>FY </a:t>
                      </a:r>
                      <a:r>
                        <a:rPr sz="900" spc="-5" dirty="0">
                          <a:latin typeface="Arial Narrow"/>
                          <a:cs typeface="Arial Narrow"/>
                        </a:rPr>
                        <a:t>2026</a:t>
                      </a:r>
                      <a:r>
                        <a:rPr sz="900" spc="-4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8895" algn="r">
                        <a:lnSpc>
                          <a:spcPts val="1105"/>
                        </a:lnSpc>
                      </a:pPr>
                      <a:r>
                        <a:rPr sz="900" spc="-5" dirty="0">
                          <a:latin typeface="Arial Narrow"/>
                          <a:cs typeface="Arial Narrow"/>
                        </a:rPr>
                        <a:t>$</a:t>
                      </a:r>
                      <a:r>
                        <a:rPr sz="900" spc="-10" dirty="0">
                          <a:latin typeface="Arial Narrow"/>
                          <a:cs typeface="Arial Narrow"/>
                        </a:rPr>
                        <a:t>2</a:t>
                      </a:r>
                      <a:r>
                        <a:rPr sz="900" dirty="0">
                          <a:latin typeface="Arial Narrow"/>
                          <a:cs typeface="Arial Narrow"/>
                        </a:rPr>
                        <a:t>1</a:t>
                      </a:r>
                      <a:r>
                        <a:rPr sz="900" spc="-5" dirty="0">
                          <a:latin typeface="Arial Narrow"/>
                          <a:cs typeface="Arial Narrow"/>
                        </a:rPr>
                        <a:t>5</a:t>
                      </a:r>
                      <a:r>
                        <a:rPr sz="900" spc="-10" dirty="0">
                          <a:latin typeface="Arial Narrow"/>
                          <a:cs typeface="Arial Narrow"/>
                        </a:rPr>
                        <a:t>,</a:t>
                      </a:r>
                      <a:r>
                        <a:rPr sz="900" dirty="0">
                          <a:latin typeface="Arial Narrow"/>
                          <a:cs typeface="Arial Narrow"/>
                        </a:rPr>
                        <a:t>0</a:t>
                      </a:r>
                      <a:r>
                        <a:rPr sz="900" spc="-5" dirty="0">
                          <a:latin typeface="Arial Narrow"/>
                          <a:cs typeface="Arial Narrow"/>
                        </a:rPr>
                        <a:t>00</a:t>
                      </a:r>
                      <a:endParaRPr sz="900">
                        <a:latin typeface="Arial Narrow"/>
                        <a:cs typeface="Arial Narrow"/>
                      </a:endParaRPr>
                    </a:p>
                  </a:txBody>
                  <a:tcPr marL="0" marR="0" marT="0" marB="0"/>
                </a:tc>
                <a:tc>
                  <a:txBody>
                    <a:bodyPr/>
                    <a:lstStyle/>
                    <a:p>
                      <a:pPr marR="24130" algn="r">
                        <a:lnSpc>
                          <a:spcPts val="110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16"/>
                  </a:ext>
                </a:extLst>
              </a:tr>
              <a:tr h="134640">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31750">
                        <a:lnSpc>
                          <a:spcPts val="1105"/>
                        </a:lnSpc>
                      </a:pPr>
                      <a:r>
                        <a:rPr sz="900" dirty="0">
                          <a:latin typeface="Arial Narrow"/>
                          <a:cs typeface="Arial Narrow"/>
                        </a:rPr>
                        <a:t>FY </a:t>
                      </a:r>
                      <a:r>
                        <a:rPr sz="900" spc="-5" dirty="0">
                          <a:latin typeface="Arial Narrow"/>
                          <a:cs typeface="Arial Narrow"/>
                        </a:rPr>
                        <a:t>2027</a:t>
                      </a:r>
                      <a:r>
                        <a:rPr sz="900" spc="-4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8895" algn="r">
                        <a:lnSpc>
                          <a:spcPts val="1105"/>
                        </a:lnSpc>
                      </a:pPr>
                      <a:r>
                        <a:rPr sz="900" spc="-5" dirty="0">
                          <a:latin typeface="Arial Narrow"/>
                          <a:cs typeface="Arial Narrow"/>
                        </a:rPr>
                        <a:t>$</a:t>
                      </a:r>
                      <a:r>
                        <a:rPr sz="900" spc="-10" dirty="0">
                          <a:latin typeface="Arial Narrow"/>
                          <a:cs typeface="Arial Narrow"/>
                        </a:rPr>
                        <a:t>2</a:t>
                      </a:r>
                      <a:r>
                        <a:rPr sz="900" dirty="0">
                          <a:latin typeface="Arial Narrow"/>
                          <a:cs typeface="Arial Narrow"/>
                        </a:rPr>
                        <a:t>1</a:t>
                      </a:r>
                      <a:r>
                        <a:rPr sz="900" spc="-5" dirty="0">
                          <a:latin typeface="Arial Narrow"/>
                          <a:cs typeface="Arial Narrow"/>
                        </a:rPr>
                        <a:t>5</a:t>
                      </a:r>
                      <a:r>
                        <a:rPr sz="900" spc="-10" dirty="0">
                          <a:latin typeface="Arial Narrow"/>
                          <a:cs typeface="Arial Narrow"/>
                        </a:rPr>
                        <a:t>,</a:t>
                      </a:r>
                      <a:r>
                        <a:rPr sz="900" dirty="0">
                          <a:latin typeface="Arial Narrow"/>
                          <a:cs typeface="Arial Narrow"/>
                        </a:rPr>
                        <a:t>0</a:t>
                      </a:r>
                      <a:r>
                        <a:rPr sz="900" spc="-5" dirty="0">
                          <a:latin typeface="Arial Narrow"/>
                          <a:cs typeface="Arial Narrow"/>
                        </a:rPr>
                        <a:t>00</a:t>
                      </a:r>
                      <a:endParaRPr sz="900">
                        <a:latin typeface="Arial Narrow"/>
                        <a:cs typeface="Arial Narrow"/>
                      </a:endParaRPr>
                    </a:p>
                  </a:txBody>
                  <a:tcPr marL="0" marR="0" marT="0" marB="0"/>
                </a:tc>
                <a:tc>
                  <a:txBody>
                    <a:bodyPr/>
                    <a:lstStyle/>
                    <a:p>
                      <a:pPr marR="24130" algn="r">
                        <a:lnSpc>
                          <a:spcPts val="110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17"/>
                  </a:ext>
                </a:extLst>
              </a:tr>
              <a:tr h="134515">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31750">
                        <a:lnSpc>
                          <a:spcPts val="1100"/>
                        </a:lnSpc>
                      </a:pPr>
                      <a:r>
                        <a:rPr sz="900" dirty="0">
                          <a:latin typeface="Arial Narrow"/>
                          <a:cs typeface="Arial Narrow"/>
                        </a:rPr>
                        <a:t>FY </a:t>
                      </a:r>
                      <a:r>
                        <a:rPr sz="900" spc="-5" dirty="0">
                          <a:latin typeface="Arial Narrow"/>
                          <a:cs typeface="Arial Narrow"/>
                        </a:rPr>
                        <a:t>2028</a:t>
                      </a:r>
                      <a:r>
                        <a:rPr sz="900" spc="-4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8895" algn="r">
                        <a:lnSpc>
                          <a:spcPts val="1100"/>
                        </a:lnSpc>
                      </a:pPr>
                      <a:r>
                        <a:rPr sz="900" spc="-5" dirty="0">
                          <a:latin typeface="Arial Narrow"/>
                          <a:cs typeface="Arial Narrow"/>
                        </a:rPr>
                        <a:t>$</a:t>
                      </a:r>
                      <a:r>
                        <a:rPr sz="900" spc="-10" dirty="0">
                          <a:latin typeface="Arial Narrow"/>
                          <a:cs typeface="Arial Narrow"/>
                        </a:rPr>
                        <a:t>2</a:t>
                      </a:r>
                      <a:r>
                        <a:rPr sz="900" dirty="0">
                          <a:latin typeface="Arial Narrow"/>
                          <a:cs typeface="Arial Narrow"/>
                        </a:rPr>
                        <a:t>1</a:t>
                      </a:r>
                      <a:r>
                        <a:rPr sz="900" spc="-5" dirty="0">
                          <a:latin typeface="Arial Narrow"/>
                          <a:cs typeface="Arial Narrow"/>
                        </a:rPr>
                        <a:t>5</a:t>
                      </a:r>
                      <a:r>
                        <a:rPr sz="900" spc="-10" dirty="0">
                          <a:latin typeface="Arial Narrow"/>
                          <a:cs typeface="Arial Narrow"/>
                        </a:rPr>
                        <a:t>,</a:t>
                      </a:r>
                      <a:r>
                        <a:rPr sz="900" dirty="0">
                          <a:latin typeface="Arial Narrow"/>
                          <a:cs typeface="Arial Narrow"/>
                        </a:rPr>
                        <a:t>0</a:t>
                      </a:r>
                      <a:r>
                        <a:rPr sz="900" spc="-5" dirty="0">
                          <a:latin typeface="Arial Narrow"/>
                          <a:cs typeface="Arial Narrow"/>
                        </a:rPr>
                        <a:t>00</a:t>
                      </a:r>
                      <a:endParaRPr sz="900">
                        <a:latin typeface="Arial Narrow"/>
                        <a:cs typeface="Arial Narrow"/>
                      </a:endParaRPr>
                    </a:p>
                  </a:txBody>
                  <a:tcPr marL="0" marR="0" marT="0" marB="0"/>
                </a:tc>
                <a:tc>
                  <a:txBody>
                    <a:bodyPr/>
                    <a:lstStyle/>
                    <a:p>
                      <a:pPr marR="24130" algn="r">
                        <a:lnSpc>
                          <a:spcPts val="1100"/>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18"/>
                  </a:ext>
                </a:extLst>
              </a:tr>
              <a:tr h="134962">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31750">
                        <a:lnSpc>
                          <a:spcPts val="1105"/>
                        </a:lnSpc>
                      </a:pPr>
                      <a:r>
                        <a:rPr sz="900" dirty="0">
                          <a:latin typeface="Arial Narrow"/>
                          <a:cs typeface="Arial Narrow"/>
                        </a:rPr>
                        <a:t>FY </a:t>
                      </a:r>
                      <a:r>
                        <a:rPr sz="900" spc="-5" dirty="0">
                          <a:latin typeface="Arial Narrow"/>
                          <a:cs typeface="Arial Narrow"/>
                        </a:rPr>
                        <a:t>2029</a:t>
                      </a:r>
                      <a:r>
                        <a:rPr sz="900" spc="-4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8895" algn="r">
                        <a:lnSpc>
                          <a:spcPts val="1105"/>
                        </a:lnSpc>
                      </a:pPr>
                      <a:r>
                        <a:rPr sz="900" spc="-5" dirty="0">
                          <a:latin typeface="Arial Narrow"/>
                          <a:cs typeface="Arial Narrow"/>
                        </a:rPr>
                        <a:t>$2</a:t>
                      </a:r>
                      <a:r>
                        <a:rPr sz="900" dirty="0">
                          <a:latin typeface="Arial Narrow"/>
                          <a:cs typeface="Arial Narrow"/>
                        </a:rPr>
                        <a:t>1</a:t>
                      </a:r>
                      <a:r>
                        <a:rPr sz="900" spc="-5" dirty="0">
                          <a:latin typeface="Arial Narrow"/>
                          <a:cs typeface="Arial Narrow"/>
                        </a:rPr>
                        <a:t>5,</a:t>
                      </a:r>
                      <a:r>
                        <a:rPr sz="900" dirty="0">
                          <a:latin typeface="Arial Narrow"/>
                          <a:cs typeface="Arial Narrow"/>
                        </a:rPr>
                        <a:t>0</a:t>
                      </a:r>
                      <a:r>
                        <a:rPr sz="900" spc="-5" dirty="0">
                          <a:latin typeface="Arial Narrow"/>
                          <a:cs typeface="Arial Narrow"/>
                        </a:rPr>
                        <a:t>0</a:t>
                      </a:r>
                      <a:r>
                        <a:rPr sz="900" dirty="0">
                          <a:latin typeface="Arial Narrow"/>
                          <a:cs typeface="Arial Narrow"/>
                        </a:rPr>
                        <a:t>0</a:t>
                      </a:r>
                      <a:endParaRPr sz="900">
                        <a:latin typeface="Arial Narrow"/>
                        <a:cs typeface="Arial Narrow"/>
                      </a:endParaRPr>
                    </a:p>
                  </a:txBody>
                  <a:tcPr marL="0" marR="0" marT="0" marB="0"/>
                </a:tc>
                <a:tc>
                  <a:txBody>
                    <a:bodyPr/>
                    <a:lstStyle/>
                    <a:p>
                      <a:pPr marR="24130" algn="r">
                        <a:lnSpc>
                          <a:spcPts val="110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19"/>
                  </a:ext>
                </a:extLst>
              </a:tr>
              <a:tr h="134780">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31750">
                        <a:lnSpc>
                          <a:spcPts val="1105"/>
                        </a:lnSpc>
                      </a:pPr>
                      <a:r>
                        <a:rPr sz="900" spc="-10" dirty="0">
                          <a:latin typeface="Arial Narrow"/>
                          <a:cs typeface="Arial Narrow"/>
                        </a:rPr>
                        <a:t>POST</a:t>
                      </a:r>
                      <a:r>
                        <a:rPr sz="900" spc="-25" dirty="0">
                          <a:latin typeface="Arial Narrow"/>
                          <a:cs typeface="Arial Narrow"/>
                        </a:rPr>
                        <a:t> </a:t>
                      </a:r>
                      <a:r>
                        <a:rPr sz="900" spc="-10" dirty="0">
                          <a:latin typeface="Arial Narrow"/>
                          <a:cs typeface="Arial Narrow"/>
                        </a:rPr>
                        <a:t>YR-</a:t>
                      </a:r>
                      <a:endParaRPr sz="900">
                        <a:latin typeface="Arial Narrow"/>
                        <a:cs typeface="Arial Narrow"/>
                      </a:endParaRPr>
                    </a:p>
                  </a:txBody>
                  <a:tcPr marL="0" marR="0" marT="0" marB="0"/>
                </a:tc>
                <a:tc>
                  <a:txBody>
                    <a:bodyPr/>
                    <a:lstStyle/>
                    <a:p>
                      <a:pPr marR="49530" algn="r">
                        <a:lnSpc>
                          <a:spcPts val="1105"/>
                        </a:lnSpc>
                      </a:pPr>
                      <a:r>
                        <a:rPr sz="900" spc="-5" dirty="0">
                          <a:latin typeface="Arial Narrow"/>
                          <a:cs typeface="Arial Narrow"/>
                        </a:rPr>
                        <a:t>$</a:t>
                      </a:r>
                      <a:r>
                        <a:rPr sz="900" spc="-10" dirty="0">
                          <a:latin typeface="Arial Narrow"/>
                          <a:cs typeface="Arial Narrow"/>
                        </a:rPr>
                        <a:t>1</a:t>
                      </a:r>
                      <a:r>
                        <a:rPr sz="900" dirty="0">
                          <a:latin typeface="Arial Narrow"/>
                          <a:cs typeface="Arial Narrow"/>
                        </a:rPr>
                        <a:t>,2</a:t>
                      </a:r>
                      <a:r>
                        <a:rPr sz="900" spc="-5" dirty="0">
                          <a:latin typeface="Arial Narrow"/>
                          <a:cs typeface="Arial Narrow"/>
                        </a:rPr>
                        <a:t>9</a:t>
                      </a:r>
                      <a:r>
                        <a:rPr sz="900" dirty="0">
                          <a:latin typeface="Arial Narrow"/>
                          <a:cs typeface="Arial Narrow"/>
                        </a:rPr>
                        <a:t>0,</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marR="24130" algn="r">
                        <a:lnSpc>
                          <a:spcPts val="110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20"/>
                  </a:ext>
                </a:extLst>
              </a:tr>
              <a:tr h="131637">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367665">
                        <a:lnSpc>
                          <a:spcPts val="1075"/>
                        </a:lnSpc>
                      </a:pPr>
                      <a:r>
                        <a:rPr sz="900" spc="-5" dirty="0">
                          <a:latin typeface="Arial Narrow"/>
                          <a:cs typeface="Arial Narrow"/>
                        </a:rPr>
                        <a:t>CONSTRUCTION</a:t>
                      </a:r>
                      <a:endParaRPr sz="900">
                        <a:latin typeface="Arial Narrow"/>
                        <a:cs typeface="Arial Narrow"/>
                      </a:endParaRPr>
                    </a:p>
                  </a:txBody>
                  <a:tcPr marL="0" marR="0" marT="0" marB="0"/>
                </a:tc>
                <a:tc>
                  <a:txBody>
                    <a:bodyPr/>
                    <a:lstStyle/>
                    <a:p>
                      <a:pPr marL="31750">
                        <a:lnSpc>
                          <a:spcPts val="1075"/>
                        </a:lnSpc>
                      </a:pPr>
                      <a:r>
                        <a:rPr sz="900" dirty="0">
                          <a:latin typeface="Arial Narrow"/>
                          <a:cs typeface="Arial Narrow"/>
                        </a:rPr>
                        <a:t>FY </a:t>
                      </a:r>
                      <a:r>
                        <a:rPr sz="900" spc="-5" dirty="0">
                          <a:latin typeface="Arial Narrow"/>
                          <a:cs typeface="Arial Narrow"/>
                        </a:rPr>
                        <a:t>2021</a:t>
                      </a:r>
                      <a:r>
                        <a:rPr sz="900" spc="-4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075"/>
                        </a:lnSpc>
                      </a:pPr>
                      <a:r>
                        <a:rPr sz="900" spc="-5" dirty="0">
                          <a:latin typeface="Arial Narrow"/>
                          <a:cs typeface="Arial Narrow"/>
                        </a:rPr>
                        <a:t>$</a:t>
                      </a:r>
                      <a:r>
                        <a:rPr sz="900" spc="-10" dirty="0">
                          <a:latin typeface="Arial Narrow"/>
                          <a:cs typeface="Arial Narrow"/>
                        </a:rPr>
                        <a:t>1</a:t>
                      </a:r>
                      <a:r>
                        <a:rPr sz="900" dirty="0">
                          <a:latin typeface="Arial Narrow"/>
                          <a:cs typeface="Arial Narrow"/>
                        </a:rPr>
                        <a:t>,1</a:t>
                      </a:r>
                      <a:r>
                        <a:rPr sz="900" spc="-5" dirty="0">
                          <a:latin typeface="Arial Narrow"/>
                          <a:cs typeface="Arial Narrow"/>
                        </a:rPr>
                        <a:t>0</a:t>
                      </a:r>
                      <a:r>
                        <a:rPr sz="900" dirty="0">
                          <a:latin typeface="Arial Narrow"/>
                          <a:cs typeface="Arial Narrow"/>
                        </a:rPr>
                        <a:t>0,</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marR="24130" algn="r">
                        <a:lnSpc>
                          <a:spcPts val="107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21"/>
                  </a:ext>
                </a:extLst>
              </a:tr>
              <a:tr h="137643">
                <a:tc gridSpan="6">
                  <a:txBody>
                    <a:bodyPr/>
                    <a:lstStyle/>
                    <a:p>
                      <a:pPr marR="49530" algn="r">
                        <a:lnSpc>
                          <a:spcPts val="1075"/>
                        </a:lnSpc>
                      </a:pPr>
                      <a:r>
                        <a:rPr sz="900" dirty="0">
                          <a:latin typeface="Arial Narrow"/>
                          <a:cs typeface="Arial Narrow"/>
                        </a:rPr>
                        <a:t>FY </a:t>
                      </a:r>
                      <a:r>
                        <a:rPr sz="900" spc="-5" dirty="0">
                          <a:latin typeface="Arial Narrow"/>
                          <a:cs typeface="Arial Narrow"/>
                        </a:rPr>
                        <a:t>2022 </a:t>
                      </a:r>
                      <a:r>
                        <a:rPr sz="900" dirty="0">
                          <a:latin typeface="Arial Narrow"/>
                          <a:cs typeface="Arial Narrow"/>
                        </a:rPr>
                        <a:t>-</a:t>
                      </a:r>
                      <a:r>
                        <a:rPr sz="900" u="sng" spc="70" dirty="0">
                          <a:uFill>
                            <a:solidFill>
                              <a:srgbClr val="000000"/>
                            </a:solidFill>
                          </a:uFill>
                          <a:latin typeface="Arial Narrow"/>
                          <a:cs typeface="Arial Narrow"/>
                        </a:rPr>
                        <a:t> </a:t>
                      </a:r>
                      <a:r>
                        <a:rPr sz="900" u="sng" spc="-5" dirty="0">
                          <a:uFill>
                            <a:solidFill>
                              <a:srgbClr val="000000"/>
                            </a:solidFill>
                          </a:uFill>
                          <a:latin typeface="Arial Narrow"/>
                          <a:cs typeface="Arial Narrow"/>
                        </a:rPr>
                        <a:t>$1,100,000</a:t>
                      </a:r>
                      <a:endParaRPr sz="900">
                        <a:latin typeface="Arial Narrow"/>
                        <a:cs typeface="Arial Narrow"/>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marR="24130" algn="r">
                        <a:lnSpc>
                          <a:spcPts val="107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22"/>
                  </a:ext>
                </a:extLst>
              </a:tr>
              <a:tr h="131637">
                <a:tc gridSpan="6">
                  <a:txBody>
                    <a:bodyPr/>
                    <a:lstStyle/>
                    <a:p>
                      <a:pPr marR="49530" algn="r">
                        <a:lnSpc>
                          <a:spcPts val="1075"/>
                        </a:lnSpc>
                      </a:pPr>
                      <a:r>
                        <a:rPr sz="900" spc="-5" dirty="0">
                          <a:latin typeface="Arial Narrow"/>
                          <a:cs typeface="Arial Narrow"/>
                        </a:rPr>
                        <a:t>$</a:t>
                      </a:r>
                      <a:r>
                        <a:rPr sz="900" spc="-10" dirty="0">
                          <a:latin typeface="Arial Narrow"/>
                          <a:cs typeface="Arial Narrow"/>
                        </a:rPr>
                        <a:t>5</a:t>
                      </a:r>
                      <a:r>
                        <a:rPr sz="900" dirty="0">
                          <a:latin typeface="Arial Narrow"/>
                          <a:cs typeface="Arial Narrow"/>
                        </a:rPr>
                        <a:t>,8</a:t>
                      </a:r>
                      <a:r>
                        <a:rPr sz="900" spc="-5" dirty="0">
                          <a:latin typeface="Arial Narrow"/>
                          <a:cs typeface="Arial Narrow"/>
                        </a:rPr>
                        <a:t>1</a:t>
                      </a:r>
                      <a:r>
                        <a:rPr sz="900" dirty="0">
                          <a:latin typeface="Arial Narrow"/>
                          <a:cs typeface="Arial Narrow"/>
                        </a:rPr>
                        <a:t>5,</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a:lnSpc>
                          <a:spcPct val="100000"/>
                        </a:lnSpc>
                      </a:pPr>
                      <a:endParaRPr sz="700">
                        <a:latin typeface="Times New Roman"/>
                        <a:cs typeface="Times New Roman"/>
                      </a:endParaRPr>
                    </a:p>
                  </a:txBody>
                  <a:tcPr marL="0" marR="0" marT="0" marB="0"/>
                </a:tc>
                <a:extLst>
                  <a:ext uri="{0D108BD9-81ED-4DB2-BD59-A6C34878D82A}">
                    <a16:rowId xmlns:a16="http://schemas.microsoft.com/office/drawing/2014/main" val="10023"/>
                  </a:ext>
                </a:extLst>
              </a:tr>
            </a:tbl>
          </a:graphicData>
        </a:graphic>
      </p:graphicFrame>
    </p:spTree>
    <p:extLst>
      <p:ext uri="{BB962C8B-B14F-4D97-AF65-F5344CB8AC3E}">
        <p14:creationId xmlns:p14="http://schemas.microsoft.com/office/powerpoint/2010/main" val="34259790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440752" y="6262662"/>
            <a:ext cx="1649839" cy="365916"/>
          </a:xfrm>
          <a:prstGeom prst="rect">
            <a:avLst/>
          </a:prstGeom>
        </p:spPr>
        <p:txBody>
          <a:bodyPr vert="horz" wrap="square" lIns="0" tIns="3919" rIns="0" bIns="0" rtlCol="0">
            <a:spAutoFit/>
          </a:bodyPr>
          <a:lstStyle/>
          <a:p>
            <a:pPr marL="11196">
              <a:spcBef>
                <a:spcPts val="31"/>
              </a:spcBef>
            </a:pPr>
            <a:r>
              <a:rPr sz="882" b="1" dirty="0">
                <a:latin typeface="Arial Narrow"/>
                <a:cs typeface="Arial Narrow"/>
              </a:rPr>
              <a:t>* </a:t>
            </a:r>
            <a:r>
              <a:rPr sz="882" b="1" spc="-4" dirty="0">
                <a:latin typeface="Arial Narrow"/>
                <a:cs typeface="Arial Narrow"/>
              </a:rPr>
              <a:t>INDICATES FEDERAL</a:t>
            </a:r>
            <a:r>
              <a:rPr sz="882" b="1" spc="-75" dirty="0">
                <a:latin typeface="Arial Narrow"/>
                <a:cs typeface="Arial Narrow"/>
              </a:rPr>
              <a:t> </a:t>
            </a:r>
            <a:r>
              <a:rPr sz="882" b="1" spc="-4" dirty="0">
                <a:latin typeface="Arial Narrow"/>
                <a:cs typeface="Arial Narrow"/>
              </a:rPr>
              <a:t>AMENDMENT</a:t>
            </a:r>
            <a:endParaRPr sz="882">
              <a:latin typeface="Arial Narrow"/>
              <a:cs typeface="Arial Narrow"/>
            </a:endParaRPr>
          </a:p>
          <a:p>
            <a:pPr marL="11756">
              <a:spcBef>
                <a:spcPts val="573"/>
              </a:spcBef>
            </a:pPr>
            <a:r>
              <a:rPr sz="970" b="1" spc="-9" dirty="0">
                <a:latin typeface="Arial"/>
                <a:cs typeface="Arial"/>
              </a:rPr>
              <a:t>Thursday, </a:t>
            </a:r>
            <a:r>
              <a:rPr sz="970" b="1" spc="-4" dirty="0">
                <a:latin typeface="Arial"/>
                <a:cs typeface="Arial"/>
              </a:rPr>
              <a:t>June </a:t>
            </a:r>
            <a:r>
              <a:rPr sz="970" b="1" dirty="0">
                <a:latin typeface="Arial"/>
                <a:cs typeface="Arial"/>
              </a:rPr>
              <a:t>4,</a:t>
            </a:r>
            <a:r>
              <a:rPr sz="970" b="1" spc="9" dirty="0">
                <a:latin typeface="Arial"/>
                <a:cs typeface="Arial"/>
              </a:rPr>
              <a:t> </a:t>
            </a:r>
            <a:r>
              <a:rPr sz="970" b="1" spc="-4" dirty="0">
                <a:latin typeface="Arial"/>
                <a:cs typeface="Arial"/>
              </a:rPr>
              <a:t>2020</a:t>
            </a:r>
            <a:endParaRPr sz="970">
              <a:latin typeface="Arial"/>
              <a:cs typeface="Arial"/>
            </a:endParaRPr>
          </a:p>
        </p:txBody>
      </p:sp>
      <p:sp>
        <p:nvSpPr>
          <p:cNvPr id="7" name="object 7"/>
          <p:cNvSpPr txBox="1"/>
          <p:nvPr/>
        </p:nvSpPr>
        <p:spPr>
          <a:xfrm>
            <a:off x="7916800" y="6474327"/>
            <a:ext cx="273200" cy="143757"/>
          </a:xfrm>
          <a:prstGeom prst="rect">
            <a:avLst/>
          </a:prstGeom>
        </p:spPr>
        <p:txBody>
          <a:bodyPr vert="horz" wrap="square" lIns="0" tIns="0" rIns="0" bIns="0" rtlCol="0">
            <a:spAutoFit/>
          </a:bodyPr>
          <a:lstStyle/>
          <a:p>
            <a:pPr marL="33589">
              <a:lnSpc>
                <a:spcPts val="1159"/>
              </a:lnSpc>
            </a:pPr>
            <a:r>
              <a:rPr sz="970" b="1" spc="-4" dirty="0">
                <a:latin typeface="Arial"/>
                <a:cs typeface="Arial"/>
              </a:rPr>
              <a:t>192</a:t>
            </a:r>
            <a:endParaRPr sz="970">
              <a:latin typeface="Arial"/>
              <a:cs typeface="Arial"/>
            </a:endParaRPr>
          </a:p>
        </p:txBody>
      </p:sp>
      <p:sp>
        <p:nvSpPr>
          <p:cNvPr id="2" name="object 2"/>
          <p:cNvSpPr txBox="1"/>
          <p:nvPr/>
        </p:nvSpPr>
        <p:spPr>
          <a:xfrm>
            <a:off x="3312480" y="447434"/>
            <a:ext cx="2107225" cy="394938"/>
          </a:xfrm>
          <a:prstGeom prst="rect">
            <a:avLst/>
          </a:prstGeom>
        </p:spPr>
        <p:txBody>
          <a:bodyPr vert="horz" wrap="square" lIns="0" tIns="11197" rIns="0" bIns="0" rtlCol="0">
            <a:spAutoFit/>
          </a:bodyPr>
          <a:lstStyle/>
          <a:p>
            <a:pPr marL="418742" marR="4479" indent="-407546">
              <a:lnSpc>
                <a:spcPct val="136000"/>
              </a:lnSpc>
              <a:spcBef>
                <a:spcPts val="88"/>
              </a:spcBef>
            </a:pPr>
            <a:r>
              <a:rPr sz="970" b="1" spc="-4" dirty="0">
                <a:latin typeface="Arial"/>
                <a:cs typeface="Arial"/>
              </a:rPr>
              <a:t>REVISIONS </a:t>
            </a:r>
            <a:r>
              <a:rPr sz="970" b="1" spc="-9" dirty="0">
                <a:latin typeface="Arial"/>
                <a:cs typeface="Arial"/>
              </a:rPr>
              <a:t>TO THE </a:t>
            </a:r>
            <a:r>
              <a:rPr sz="970" b="1" spc="-4" dirty="0">
                <a:latin typeface="Arial"/>
                <a:cs typeface="Arial"/>
              </a:rPr>
              <a:t>2020-2029 STIP  </a:t>
            </a:r>
            <a:r>
              <a:rPr sz="970" b="1" spc="-9" dirty="0">
                <a:latin typeface="Arial"/>
                <a:cs typeface="Arial"/>
              </a:rPr>
              <a:t>HIGHWAY</a:t>
            </a:r>
            <a:r>
              <a:rPr sz="970" b="1" spc="-4" dirty="0">
                <a:latin typeface="Arial"/>
                <a:cs typeface="Arial"/>
              </a:rPr>
              <a:t> </a:t>
            </a:r>
            <a:r>
              <a:rPr sz="970" b="1" spc="-9" dirty="0">
                <a:latin typeface="Arial"/>
                <a:cs typeface="Arial"/>
              </a:rPr>
              <a:t>PROGRAM</a:t>
            </a:r>
            <a:endParaRPr sz="970">
              <a:latin typeface="Arial"/>
              <a:cs typeface="Arial"/>
            </a:endParaRPr>
          </a:p>
        </p:txBody>
      </p:sp>
      <p:sp>
        <p:nvSpPr>
          <p:cNvPr id="3" name="object 3"/>
          <p:cNvSpPr txBox="1"/>
          <p:nvPr/>
        </p:nvSpPr>
        <p:spPr>
          <a:xfrm>
            <a:off x="7662635" y="196211"/>
            <a:ext cx="714352" cy="309263"/>
          </a:xfrm>
          <a:prstGeom prst="rect">
            <a:avLst/>
          </a:prstGeom>
        </p:spPr>
        <p:txBody>
          <a:bodyPr vert="horz" wrap="square" lIns="0" tIns="26872" rIns="0" bIns="0" rtlCol="0">
            <a:spAutoFit/>
          </a:bodyPr>
          <a:lstStyle/>
          <a:p>
            <a:pPr marL="11196" marR="4479" indent="106925">
              <a:lnSpc>
                <a:spcPts val="1058"/>
              </a:lnSpc>
              <a:spcBef>
                <a:spcPts val="212"/>
              </a:spcBef>
            </a:pPr>
            <a:r>
              <a:rPr sz="970" b="1" spc="-4" dirty="0">
                <a:latin typeface="Arial"/>
                <a:cs typeface="Arial"/>
              </a:rPr>
              <a:t>ITEM N  (H</a:t>
            </a:r>
            <a:r>
              <a:rPr sz="970" b="1" spc="-40" dirty="0">
                <a:latin typeface="Arial"/>
                <a:cs typeface="Arial"/>
              </a:rPr>
              <a:t>A</a:t>
            </a:r>
            <a:r>
              <a:rPr sz="970" b="1" spc="-13" dirty="0">
                <a:latin typeface="Arial"/>
                <a:cs typeface="Arial"/>
              </a:rPr>
              <a:t>N</a:t>
            </a:r>
            <a:r>
              <a:rPr sz="970" b="1" dirty="0">
                <a:latin typeface="Arial"/>
                <a:cs typeface="Arial"/>
              </a:rPr>
              <a:t>DO</a:t>
            </a:r>
            <a:r>
              <a:rPr sz="970" b="1" spc="-13" dirty="0">
                <a:latin typeface="Arial"/>
                <a:cs typeface="Arial"/>
              </a:rPr>
              <a:t>UT</a:t>
            </a:r>
            <a:r>
              <a:rPr sz="970" b="1" dirty="0">
                <a:latin typeface="Arial"/>
                <a:cs typeface="Arial"/>
              </a:rPr>
              <a:t>)</a:t>
            </a:r>
            <a:endParaRPr sz="970">
              <a:latin typeface="Arial"/>
              <a:cs typeface="Arial"/>
            </a:endParaRPr>
          </a:p>
        </p:txBody>
      </p:sp>
      <p:sp>
        <p:nvSpPr>
          <p:cNvPr id="4" name="object 4"/>
          <p:cNvSpPr txBox="1"/>
          <p:nvPr/>
        </p:nvSpPr>
        <p:spPr>
          <a:xfrm>
            <a:off x="340260" y="943950"/>
            <a:ext cx="8048213" cy="153229"/>
          </a:xfrm>
          <a:prstGeom prst="rect">
            <a:avLst/>
          </a:prstGeom>
          <a:ln w="3175">
            <a:solidFill>
              <a:srgbClr val="A6A6A6"/>
            </a:solidFill>
          </a:ln>
        </p:spPr>
        <p:txBody>
          <a:bodyPr vert="horz" wrap="square" lIns="0" tIns="3919" rIns="0" bIns="0" rtlCol="0">
            <a:spAutoFit/>
          </a:bodyPr>
          <a:lstStyle/>
          <a:p>
            <a:pPr marL="6158" algn="ctr">
              <a:spcBef>
                <a:spcPts val="31"/>
              </a:spcBef>
            </a:pPr>
            <a:r>
              <a:rPr sz="970" dirty="0">
                <a:solidFill>
                  <a:srgbClr val="404040"/>
                </a:solidFill>
                <a:latin typeface="Calibri"/>
                <a:cs typeface="Calibri"/>
              </a:rPr>
              <a:t>UPPER </a:t>
            </a:r>
            <a:r>
              <a:rPr sz="970" spc="-4" dirty="0">
                <a:solidFill>
                  <a:srgbClr val="404040"/>
                </a:solidFill>
                <a:latin typeface="Calibri"/>
                <a:cs typeface="Calibri"/>
              </a:rPr>
              <a:t>COASTAL </a:t>
            </a:r>
            <a:r>
              <a:rPr sz="970" dirty="0">
                <a:solidFill>
                  <a:srgbClr val="404040"/>
                </a:solidFill>
                <a:latin typeface="Calibri"/>
                <a:cs typeface="Calibri"/>
              </a:rPr>
              <a:t>PLAIN RURAL </a:t>
            </a:r>
            <a:r>
              <a:rPr sz="970" spc="-4" dirty="0">
                <a:solidFill>
                  <a:srgbClr val="404040"/>
                </a:solidFill>
                <a:latin typeface="Calibri"/>
                <a:cs typeface="Calibri"/>
              </a:rPr>
              <a:t>PLANNING</a:t>
            </a:r>
            <a:r>
              <a:rPr sz="970" spc="4" dirty="0">
                <a:solidFill>
                  <a:srgbClr val="404040"/>
                </a:solidFill>
                <a:latin typeface="Calibri"/>
                <a:cs typeface="Calibri"/>
              </a:rPr>
              <a:t> </a:t>
            </a:r>
            <a:r>
              <a:rPr sz="970" spc="-4" dirty="0">
                <a:solidFill>
                  <a:srgbClr val="404040"/>
                </a:solidFill>
                <a:latin typeface="Calibri"/>
                <a:cs typeface="Calibri"/>
              </a:rPr>
              <a:t>ORGANIZATION</a:t>
            </a:r>
            <a:endParaRPr sz="970">
              <a:latin typeface="Calibri"/>
              <a:cs typeface="Calibri"/>
            </a:endParaRPr>
          </a:p>
        </p:txBody>
      </p:sp>
      <p:graphicFrame>
        <p:nvGraphicFramePr>
          <p:cNvPr id="5" name="object 5"/>
          <p:cNvGraphicFramePr>
            <a:graphicFrameLocks noGrp="1"/>
          </p:cNvGraphicFramePr>
          <p:nvPr/>
        </p:nvGraphicFramePr>
        <p:xfrm>
          <a:off x="324351" y="1279932"/>
          <a:ext cx="8099158" cy="4665469"/>
        </p:xfrm>
        <a:graphic>
          <a:graphicData uri="http://schemas.openxmlformats.org/drawingml/2006/table">
            <a:tbl>
              <a:tblPr firstRow="1" bandRow="1">
                <a:tableStyleId>{2D5ABB26-0587-4C30-8999-92F81FD0307C}</a:tableStyleId>
              </a:tblPr>
              <a:tblGrid>
                <a:gridCol w="892940">
                  <a:extLst>
                    <a:ext uri="{9D8B030D-6E8A-4147-A177-3AD203B41FA5}">
                      <a16:colId xmlns:a16="http://schemas.microsoft.com/office/drawing/2014/main" val="20000"/>
                    </a:ext>
                  </a:extLst>
                </a:gridCol>
                <a:gridCol w="2104986">
                  <a:extLst>
                    <a:ext uri="{9D8B030D-6E8A-4147-A177-3AD203B41FA5}">
                      <a16:colId xmlns:a16="http://schemas.microsoft.com/office/drawing/2014/main" val="20001"/>
                    </a:ext>
                  </a:extLst>
                </a:gridCol>
                <a:gridCol w="2523184">
                  <a:extLst>
                    <a:ext uri="{9D8B030D-6E8A-4147-A177-3AD203B41FA5}">
                      <a16:colId xmlns:a16="http://schemas.microsoft.com/office/drawing/2014/main" val="20002"/>
                    </a:ext>
                  </a:extLst>
                </a:gridCol>
                <a:gridCol w="910854">
                  <a:extLst>
                    <a:ext uri="{9D8B030D-6E8A-4147-A177-3AD203B41FA5}">
                      <a16:colId xmlns:a16="http://schemas.microsoft.com/office/drawing/2014/main" val="20003"/>
                    </a:ext>
                  </a:extLst>
                </a:gridCol>
                <a:gridCol w="556478">
                  <a:extLst>
                    <a:ext uri="{9D8B030D-6E8A-4147-A177-3AD203B41FA5}">
                      <a16:colId xmlns:a16="http://schemas.microsoft.com/office/drawing/2014/main" val="20004"/>
                    </a:ext>
                  </a:extLst>
                </a:gridCol>
                <a:gridCol w="567674">
                  <a:extLst>
                    <a:ext uri="{9D8B030D-6E8A-4147-A177-3AD203B41FA5}">
                      <a16:colId xmlns:a16="http://schemas.microsoft.com/office/drawing/2014/main" val="20005"/>
                    </a:ext>
                  </a:extLst>
                </a:gridCol>
                <a:gridCol w="543042">
                  <a:extLst>
                    <a:ext uri="{9D8B030D-6E8A-4147-A177-3AD203B41FA5}">
                      <a16:colId xmlns:a16="http://schemas.microsoft.com/office/drawing/2014/main" val="20006"/>
                    </a:ext>
                  </a:extLst>
                </a:gridCol>
              </a:tblGrid>
              <a:tr h="203410">
                <a:tc gridSpan="2">
                  <a:txBody>
                    <a:bodyPr/>
                    <a:lstStyle/>
                    <a:p>
                      <a:pPr>
                        <a:lnSpc>
                          <a:spcPct val="100000"/>
                        </a:lnSpc>
                      </a:pPr>
                      <a:endParaRPr sz="900">
                        <a:latin typeface="Times New Roman"/>
                        <a:cs typeface="Times New Roman"/>
                      </a:endParaRPr>
                    </a:p>
                  </a:txBody>
                  <a:tcPr marL="0" marR="0" marT="0" marB="0">
                    <a:solidFill>
                      <a:srgbClr val="F1F1F1"/>
                    </a:solidFill>
                  </a:tcPr>
                </a:tc>
                <a:tc hMerge="1">
                  <a:txBody>
                    <a:bodyPr/>
                    <a:lstStyle/>
                    <a:p>
                      <a:endParaRPr/>
                    </a:p>
                  </a:txBody>
                  <a:tcPr marL="0" marR="0" marT="0" marB="0"/>
                </a:tc>
                <a:tc>
                  <a:txBody>
                    <a:bodyPr/>
                    <a:lstStyle/>
                    <a:p>
                      <a:pPr marL="450850">
                        <a:lnSpc>
                          <a:spcPct val="100000"/>
                        </a:lnSpc>
                        <a:spcBef>
                          <a:spcPts val="55"/>
                        </a:spcBef>
                      </a:pPr>
                      <a:r>
                        <a:rPr sz="1000" b="1" spc="-5" dirty="0">
                          <a:latin typeface="Arial"/>
                          <a:cs typeface="Arial"/>
                        </a:rPr>
                        <a:t>STIP MODIFICATIONS</a:t>
                      </a:r>
                      <a:endParaRPr sz="1000">
                        <a:latin typeface="Arial"/>
                        <a:cs typeface="Arial"/>
                      </a:endParaRPr>
                    </a:p>
                  </a:txBody>
                  <a:tcPr marL="0" marR="0" marT="6158" marB="0">
                    <a:solidFill>
                      <a:srgbClr val="F1F1F1"/>
                    </a:solidFill>
                  </a:tcPr>
                </a:tc>
                <a:tc gridSpan="4">
                  <a:txBody>
                    <a:bodyPr/>
                    <a:lstStyle/>
                    <a:p>
                      <a:pPr>
                        <a:lnSpc>
                          <a:spcPct val="100000"/>
                        </a:lnSpc>
                      </a:pPr>
                      <a:endParaRPr sz="900">
                        <a:latin typeface="Times New Roman"/>
                        <a:cs typeface="Times New Roman"/>
                      </a:endParaRPr>
                    </a:p>
                  </a:txBody>
                  <a:tcPr marL="0" marR="0" marT="0" marB="0">
                    <a:solidFill>
                      <a:srgbClr val="F1F1F1"/>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40150">
                <a:tc>
                  <a:txBody>
                    <a:bodyPr/>
                    <a:lstStyle/>
                    <a:p>
                      <a:pPr marL="31750">
                        <a:lnSpc>
                          <a:spcPts val="1130"/>
                        </a:lnSpc>
                        <a:spcBef>
                          <a:spcPts val="20"/>
                        </a:spcBef>
                      </a:pPr>
                      <a:r>
                        <a:rPr sz="900" spc="-5" dirty="0">
                          <a:latin typeface="Arial Narrow"/>
                          <a:cs typeface="Arial Narrow"/>
                        </a:rPr>
                        <a:t>BR-0039</a:t>
                      </a:r>
                      <a:endParaRPr sz="900">
                        <a:latin typeface="Arial Narrow"/>
                        <a:cs typeface="Arial Narrow"/>
                      </a:endParaRPr>
                    </a:p>
                  </a:txBody>
                  <a:tcPr marL="0" marR="0" marT="2239" marB="0"/>
                </a:tc>
                <a:tc>
                  <a:txBody>
                    <a:bodyPr/>
                    <a:lstStyle/>
                    <a:p>
                      <a:pPr marL="81915">
                        <a:lnSpc>
                          <a:spcPts val="1130"/>
                        </a:lnSpc>
                        <a:spcBef>
                          <a:spcPts val="20"/>
                        </a:spcBef>
                      </a:pPr>
                      <a:r>
                        <a:rPr sz="900" dirty="0">
                          <a:latin typeface="Arial Narrow"/>
                          <a:cs typeface="Arial Narrow"/>
                        </a:rPr>
                        <a:t>- </a:t>
                      </a:r>
                      <a:r>
                        <a:rPr sz="900" spc="-10" dirty="0">
                          <a:latin typeface="Arial Narrow"/>
                          <a:cs typeface="Arial Narrow"/>
                        </a:rPr>
                        <a:t>UPPER COASTAL PLAIN RURAL</a:t>
                      </a:r>
                      <a:r>
                        <a:rPr sz="900" spc="-140" dirty="0">
                          <a:latin typeface="Arial Narrow"/>
                          <a:cs typeface="Arial Narrow"/>
                        </a:rPr>
                        <a:t> </a:t>
                      </a:r>
                      <a:r>
                        <a:rPr sz="900" spc="-10" dirty="0">
                          <a:latin typeface="Arial Narrow"/>
                          <a:cs typeface="Arial Narrow"/>
                        </a:rPr>
                        <a:t>PLANNING</a:t>
                      </a:r>
                      <a:endParaRPr sz="900">
                        <a:latin typeface="Arial Narrow"/>
                        <a:cs typeface="Arial Narrow"/>
                      </a:endParaRPr>
                    </a:p>
                  </a:txBody>
                  <a:tcPr marL="0" marR="0" marT="2239" marB="0"/>
                </a:tc>
                <a:tc>
                  <a:txBody>
                    <a:bodyPr/>
                    <a:lstStyle/>
                    <a:p>
                      <a:pPr marL="53975">
                        <a:lnSpc>
                          <a:spcPts val="1130"/>
                        </a:lnSpc>
                        <a:spcBef>
                          <a:spcPts val="20"/>
                        </a:spcBef>
                      </a:pPr>
                      <a:r>
                        <a:rPr sz="900" spc="-5" dirty="0">
                          <a:latin typeface="Arial Narrow"/>
                          <a:cs typeface="Arial Narrow"/>
                        </a:rPr>
                        <a:t>SR 1510, BRIDGE 224 ON SR 1510 </a:t>
                      </a:r>
                      <a:r>
                        <a:rPr sz="900" spc="-10" dirty="0">
                          <a:latin typeface="Arial Narrow"/>
                          <a:cs typeface="Arial Narrow"/>
                        </a:rPr>
                        <a:t>OVER</a:t>
                      </a:r>
                      <a:r>
                        <a:rPr sz="900" spc="-15" dirty="0">
                          <a:latin typeface="Arial Narrow"/>
                          <a:cs typeface="Arial Narrow"/>
                        </a:rPr>
                        <a:t> </a:t>
                      </a:r>
                      <a:r>
                        <a:rPr sz="900" spc="-5" dirty="0">
                          <a:latin typeface="Arial Narrow"/>
                          <a:cs typeface="Arial Narrow"/>
                        </a:rPr>
                        <a:t>I-95.</a:t>
                      </a:r>
                      <a:endParaRPr sz="900">
                        <a:latin typeface="Arial Narrow"/>
                        <a:cs typeface="Arial Narrow"/>
                      </a:endParaRPr>
                    </a:p>
                  </a:txBody>
                  <a:tcPr marL="0" marR="0" marT="2239" marB="0"/>
                </a:tc>
                <a:tc>
                  <a:txBody>
                    <a:bodyPr/>
                    <a:lstStyle/>
                    <a:p>
                      <a:pPr marL="120650">
                        <a:lnSpc>
                          <a:spcPts val="1135"/>
                        </a:lnSpc>
                        <a:spcBef>
                          <a:spcPts val="15"/>
                        </a:spcBef>
                      </a:pPr>
                      <a:r>
                        <a:rPr sz="900" spc="-5" dirty="0">
                          <a:latin typeface="Arial Narrow"/>
                          <a:cs typeface="Arial Narrow"/>
                        </a:rPr>
                        <a:t>ENGINEERING</a:t>
                      </a:r>
                      <a:endParaRPr sz="900">
                        <a:latin typeface="Arial Narrow"/>
                        <a:cs typeface="Arial Narrow"/>
                      </a:endParaRPr>
                    </a:p>
                  </a:txBody>
                  <a:tcPr marL="0" marR="0" marT="1680" marB="0"/>
                </a:tc>
                <a:tc>
                  <a:txBody>
                    <a:bodyPr/>
                    <a:lstStyle/>
                    <a:p>
                      <a:pPr marL="76200">
                        <a:lnSpc>
                          <a:spcPts val="1135"/>
                        </a:lnSpc>
                        <a:spcBef>
                          <a:spcPts val="15"/>
                        </a:spcBef>
                      </a:pPr>
                      <a:r>
                        <a:rPr sz="900" dirty="0">
                          <a:latin typeface="Arial Narrow"/>
                          <a:cs typeface="Arial Narrow"/>
                        </a:rPr>
                        <a:t>FY </a:t>
                      </a:r>
                      <a:r>
                        <a:rPr sz="900" spc="-5" dirty="0">
                          <a:latin typeface="Arial Narrow"/>
                          <a:cs typeface="Arial Narrow"/>
                        </a:rPr>
                        <a:t>2021</a:t>
                      </a:r>
                      <a:r>
                        <a:rPr sz="900" spc="-45" dirty="0">
                          <a:latin typeface="Arial Narrow"/>
                          <a:cs typeface="Arial Narrow"/>
                        </a:rPr>
                        <a:t> </a:t>
                      </a:r>
                      <a:r>
                        <a:rPr sz="900" dirty="0">
                          <a:latin typeface="Arial Narrow"/>
                          <a:cs typeface="Arial Narrow"/>
                        </a:rPr>
                        <a:t>-</a:t>
                      </a:r>
                      <a:endParaRPr sz="900">
                        <a:latin typeface="Arial Narrow"/>
                        <a:cs typeface="Arial Narrow"/>
                      </a:endParaRPr>
                    </a:p>
                  </a:txBody>
                  <a:tcPr marL="0" marR="0" marT="1680" marB="0"/>
                </a:tc>
                <a:tc>
                  <a:txBody>
                    <a:bodyPr/>
                    <a:lstStyle/>
                    <a:p>
                      <a:pPr marR="49530" algn="r">
                        <a:lnSpc>
                          <a:spcPts val="1135"/>
                        </a:lnSpc>
                        <a:spcBef>
                          <a:spcPts val="15"/>
                        </a:spcBef>
                      </a:pPr>
                      <a:r>
                        <a:rPr sz="900" spc="-5" dirty="0">
                          <a:latin typeface="Arial Narrow"/>
                          <a:cs typeface="Arial Narrow"/>
                        </a:rPr>
                        <a:t>$</a:t>
                      </a:r>
                      <a:r>
                        <a:rPr sz="900" spc="-10" dirty="0">
                          <a:latin typeface="Arial Narrow"/>
                          <a:cs typeface="Arial Narrow"/>
                        </a:rPr>
                        <a:t>2</a:t>
                      </a:r>
                      <a:r>
                        <a:rPr sz="900" dirty="0">
                          <a:latin typeface="Arial Narrow"/>
                          <a:cs typeface="Arial Narrow"/>
                        </a:rPr>
                        <a:t>6,</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1680" marB="0"/>
                </a:tc>
                <a:tc>
                  <a:txBody>
                    <a:bodyPr/>
                    <a:lstStyle/>
                    <a:p>
                      <a:pPr marL="56515">
                        <a:lnSpc>
                          <a:spcPts val="1135"/>
                        </a:lnSpc>
                        <a:spcBef>
                          <a:spcPts val="15"/>
                        </a:spcBef>
                      </a:pPr>
                      <a:r>
                        <a:rPr sz="900" dirty="0">
                          <a:latin typeface="Arial Narrow"/>
                          <a:cs typeface="Arial Narrow"/>
                        </a:rPr>
                        <a:t>(T)</a:t>
                      </a:r>
                      <a:endParaRPr sz="900">
                        <a:latin typeface="Arial Narrow"/>
                        <a:cs typeface="Arial Narrow"/>
                      </a:endParaRPr>
                    </a:p>
                  </a:txBody>
                  <a:tcPr marL="0" marR="0" marT="1680" marB="0"/>
                </a:tc>
                <a:extLst>
                  <a:ext uri="{0D108BD9-81ED-4DB2-BD59-A6C34878D82A}">
                    <a16:rowId xmlns:a16="http://schemas.microsoft.com/office/drawing/2014/main" val="10001"/>
                  </a:ext>
                </a:extLst>
              </a:tr>
              <a:tr h="144605">
                <a:tc>
                  <a:txBody>
                    <a:bodyPr/>
                    <a:lstStyle/>
                    <a:p>
                      <a:pPr marL="31750">
                        <a:lnSpc>
                          <a:spcPts val="1175"/>
                        </a:lnSpc>
                      </a:pPr>
                      <a:r>
                        <a:rPr sz="900" spc="-5" dirty="0">
                          <a:latin typeface="Arial Narrow"/>
                          <a:cs typeface="Arial Narrow"/>
                        </a:rPr>
                        <a:t>NASH</a:t>
                      </a:r>
                      <a:endParaRPr sz="900">
                        <a:latin typeface="Arial Narrow"/>
                        <a:cs typeface="Arial Narrow"/>
                      </a:endParaRPr>
                    </a:p>
                  </a:txBody>
                  <a:tcPr marL="0" marR="0" marT="0" marB="0"/>
                </a:tc>
                <a:tc>
                  <a:txBody>
                    <a:bodyPr/>
                    <a:lstStyle/>
                    <a:p>
                      <a:pPr marL="159385">
                        <a:lnSpc>
                          <a:spcPts val="1155"/>
                        </a:lnSpc>
                      </a:pPr>
                      <a:r>
                        <a:rPr sz="900" spc="-5" dirty="0">
                          <a:latin typeface="Arial Narrow"/>
                          <a:cs typeface="Arial Narrow"/>
                        </a:rPr>
                        <a:t>ORGANIZATION</a:t>
                      </a:r>
                      <a:endParaRPr sz="900">
                        <a:latin typeface="Arial Narrow"/>
                        <a:cs typeface="Arial Narrow"/>
                      </a:endParaRPr>
                    </a:p>
                  </a:txBody>
                  <a:tcPr marL="0" marR="0" marT="0" marB="0"/>
                </a:tc>
                <a:tc>
                  <a:txBody>
                    <a:bodyPr/>
                    <a:lstStyle/>
                    <a:p>
                      <a:pPr marL="53975">
                        <a:lnSpc>
                          <a:spcPts val="1050"/>
                        </a:lnSpc>
                        <a:spcBef>
                          <a:spcPts val="140"/>
                        </a:spcBef>
                      </a:pPr>
                      <a:r>
                        <a:rPr sz="900" b="1" i="1" u="heavy" dirty="0">
                          <a:uFill>
                            <a:solidFill>
                              <a:srgbClr val="000000"/>
                            </a:solidFill>
                          </a:uFill>
                          <a:latin typeface="ArialNarrow-BoldItalic"/>
                          <a:cs typeface="ArialNarrow-BoldItalic"/>
                        </a:rPr>
                        <a:t>TO </a:t>
                      </a:r>
                      <a:r>
                        <a:rPr sz="900" b="1" i="1" u="heavy" spc="-5" dirty="0">
                          <a:uFill>
                            <a:solidFill>
                              <a:srgbClr val="000000"/>
                            </a:solidFill>
                          </a:uFill>
                          <a:latin typeface="ArialNarrow-BoldItalic"/>
                          <a:cs typeface="ArialNarrow-BoldItalic"/>
                        </a:rPr>
                        <a:t>ASSIST </a:t>
                      </a:r>
                      <a:r>
                        <a:rPr sz="900" b="1" i="1" u="heavy" dirty="0">
                          <a:uFill>
                            <a:solidFill>
                              <a:srgbClr val="000000"/>
                            </a:solidFill>
                          </a:uFill>
                          <a:latin typeface="ArialNarrow-BoldItalic"/>
                          <a:cs typeface="ArialNarrow-BoldItalic"/>
                        </a:rPr>
                        <a:t>IN </a:t>
                      </a:r>
                      <a:r>
                        <a:rPr sz="900" b="1" i="1" u="heavy" spc="-5" dirty="0">
                          <a:uFill>
                            <a:solidFill>
                              <a:srgbClr val="000000"/>
                            </a:solidFill>
                          </a:uFill>
                          <a:latin typeface="ArialNarrow-BoldItalic"/>
                          <a:cs typeface="ArialNarrow-BoldItalic"/>
                        </a:rPr>
                        <a:t>BALANCING FUNDS,</a:t>
                      </a:r>
                      <a:r>
                        <a:rPr sz="900" b="1" i="1" u="heavy" spc="-20" dirty="0">
                          <a:uFill>
                            <a:solidFill>
                              <a:srgbClr val="000000"/>
                            </a:solidFill>
                          </a:uFill>
                          <a:latin typeface="ArialNarrow-BoldItalic"/>
                          <a:cs typeface="ArialNarrow-BoldItalic"/>
                        </a:rPr>
                        <a:t> </a:t>
                      </a:r>
                      <a:r>
                        <a:rPr sz="900" b="1" i="1" u="heavy" spc="-5" dirty="0">
                          <a:uFill>
                            <a:solidFill>
                              <a:srgbClr val="000000"/>
                            </a:solidFill>
                          </a:uFill>
                          <a:latin typeface="ArialNarrow-BoldItalic"/>
                          <a:cs typeface="ArialNarrow-BoldItalic"/>
                        </a:rPr>
                        <a:t>DELAY</a:t>
                      </a:r>
                      <a:endParaRPr sz="900">
                        <a:latin typeface="ArialNarrow-BoldItalic"/>
                        <a:cs typeface="ArialNarrow-BoldItalic"/>
                      </a:endParaRPr>
                    </a:p>
                  </a:txBody>
                  <a:tcPr marL="0" marR="0" marT="15675" marB="0"/>
                </a:tc>
                <a:tc>
                  <a:txBody>
                    <a:bodyPr/>
                    <a:lstStyle/>
                    <a:p>
                      <a:pPr>
                        <a:lnSpc>
                          <a:spcPct val="100000"/>
                        </a:lnSpc>
                      </a:pPr>
                      <a:endParaRPr sz="800">
                        <a:latin typeface="Times New Roman"/>
                        <a:cs typeface="Times New Roman"/>
                      </a:endParaRPr>
                    </a:p>
                  </a:txBody>
                  <a:tcPr marL="0" marR="0" marT="0" marB="0"/>
                </a:tc>
                <a:tc>
                  <a:txBody>
                    <a:bodyPr/>
                    <a:lstStyle/>
                    <a:p>
                      <a:pPr marL="76200">
                        <a:lnSpc>
                          <a:spcPts val="1170"/>
                        </a:lnSpc>
                      </a:pPr>
                      <a:r>
                        <a:rPr sz="900" dirty="0">
                          <a:latin typeface="Arial Narrow"/>
                          <a:cs typeface="Arial Narrow"/>
                        </a:rPr>
                        <a:t>FY </a:t>
                      </a:r>
                      <a:r>
                        <a:rPr sz="900" spc="-5" dirty="0">
                          <a:latin typeface="Arial Narrow"/>
                          <a:cs typeface="Arial Narrow"/>
                        </a:rPr>
                        <a:t>2022</a:t>
                      </a:r>
                      <a:r>
                        <a:rPr sz="900" spc="-4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50165" algn="r">
                        <a:lnSpc>
                          <a:spcPts val="1170"/>
                        </a:lnSpc>
                      </a:pPr>
                      <a:r>
                        <a:rPr sz="900" spc="-5" dirty="0">
                          <a:latin typeface="Arial Narrow"/>
                          <a:cs typeface="Arial Narrow"/>
                        </a:rPr>
                        <a:t>$2</a:t>
                      </a:r>
                      <a:r>
                        <a:rPr sz="900" dirty="0">
                          <a:latin typeface="Arial Narrow"/>
                          <a:cs typeface="Arial Narrow"/>
                        </a:rPr>
                        <a:t>6</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marL="56515">
                        <a:lnSpc>
                          <a:spcPts val="1170"/>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02"/>
                  </a:ext>
                </a:extLst>
              </a:tr>
              <a:tr h="133297">
                <a:tc>
                  <a:txBody>
                    <a:bodyPr/>
                    <a:lstStyle/>
                    <a:p>
                      <a:pPr marL="31750">
                        <a:lnSpc>
                          <a:spcPts val="1075"/>
                        </a:lnSpc>
                      </a:pPr>
                      <a:r>
                        <a:rPr sz="900" b="1" spc="-5" dirty="0">
                          <a:latin typeface="Arial Narrow"/>
                          <a:cs typeface="Arial Narrow"/>
                        </a:rPr>
                        <a:t>PROJ.CATEGORY</a:t>
                      </a:r>
                      <a:endParaRPr sz="900">
                        <a:latin typeface="Arial Narrow"/>
                        <a:cs typeface="Arial Narrow"/>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53975">
                        <a:lnSpc>
                          <a:spcPts val="1070"/>
                        </a:lnSpc>
                        <a:spcBef>
                          <a:spcPts val="20"/>
                        </a:spcBef>
                      </a:pPr>
                      <a:r>
                        <a:rPr sz="900" b="1" i="1" u="heavy" spc="-5" dirty="0">
                          <a:uFill>
                            <a:solidFill>
                              <a:srgbClr val="000000"/>
                            </a:solidFill>
                          </a:uFill>
                          <a:latin typeface="ArialNarrow-BoldItalic"/>
                          <a:cs typeface="ArialNarrow-BoldItalic"/>
                        </a:rPr>
                        <a:t>CONSTRUCTION FROM </a:t>
                      </a:r>
                      <a:r>
                        <a:rPr sz="900" b="1" i="1" u="heavy" dirty="0">
                          <a:uFill>
                            <a:solidFill>
                              <a:srgbClr val="000000"/>
                            </a:solidFill>
                          </a:uFill>
                          <a:latin typeface="ArialNarrow-BoldItalic"/>
                          <a:cs typeface="ArialNarrow-BoldItalic"/>
                        </a:rPr>
                        <a:t>FY </a:t>
                      </a:r>
                      <a:r>
                        <a:rPr sz="900" b="1" i="1" u="heavy" spc="-5" dirty="0">
                          <a:uFill>
                            <a:solidFill>
                              <a:srgbClr val="000000"/>
                            </a:solidFill>
                          </a:uFill>
                          <a:latin typeface="ArialNarrow-BoldItalic"/>
                          <a:cs typeface="ArialNarrow-BoldItalic"/>
                        </a:rPr>
                        <a:t>20 </a:t>
                      </a:r>
                      <a:r>
                        <a:rPr sz="900" b="1" i="1" u="heavy" dirty="0">
                          <a:uFill>
                            <a:solidFill>
                              <a:srgbClr val="000000"/>
                            </a:solidFill>
                          </a:uFill>
                          <a:latin typeface="ArialNarrow-BoldItalic"/>
                          <a:cs typeface="ArialNarrow-BoldItalic"/>
                        </a:rPr>
                        <a:t>TO FY</a:t>
                      </a:r>
                      <a:r>
                        <a:rPr sz="900" b="1" i="1" u="heavy" spc="-35" dirty="0">
                          <a:uFill>
                            <a:solidFill>
                              <a:srgbClr val="000000"/>
                            </a:solidFill>
                          </a:uFill>
                          <a:latin typeface="ArialNarrow-BoldItalic"/>
                          <a:cs typeface="ArialNarrow-BoldItalic"/>
                        </a:rPr>
                        <a:t> </a:t>
                      </a:r>
                      <a:r>
                        <a:rPr sz="900" b="1" i="1" u="heavy" spc="-5" dirty="0">
                          <a:uFill>
                            <a:solidFill>
                              <a:srgbClr val="000000"/>
                            </a:solidFill>
                          </a:uFill>
                          <a:latin typeface="ArialNarrow-BoldItalic"/>
                          <a:cs typeface="ArialNarrow-BoldItalic"/>
                        </a:rPr>
                        <a:t>21.</a:t>
                      </a:r>
                      <a:endParaRPr sz="900">
                        <a:latin typeface="ArialNarrow-BoldItalic"/>
                        <a:cs typeface="ArialNarrow-BoldItalic"/>
                      </a:endParaRPr>
                    </a:p>
                  </a:txBody>
                  <a:tcPr marL="0" marR="0" marT="2239" marB="0"/>
                </a:tc>
                <a:tc>
                  <a:txBody>
                    <a:bodyPr/>
                    <a:lstStyle/>
                    <a:p>
                      <a:pPr>
                        <a:lnSpc>
                          <a:spcPct val="100000"/>
                        </a:lnSpc>
                      </a:pPr>
                      <a:endParaRPr sz="700">
                        <a:latin typeface="Times New Roman"/>
                        <a:cs typeface="Times New Roman"/>
                      </a:endParaRPr>
                    </a:p>
                  </a:txBody>
                  <a:tcPr marL="0" marR="0" marT="0" marB="0"/>
                </a:tc>
                <a:tc>
                  <a:txBody>
                    <a:bodyPr/>
                    <a:lstStyle/>
                    <a:p>
                      <a:pPr marL="76200">
                        <a:lnSpc>
                          <a:spcPts val="1080"/>
                        </a:lnSpc>
                      </a:pPr>
                      <a:r>
                        <a:rPr sz="900" dirty="0">
                          <a:latin typeface="Arial Narrow"/>
                          <a:cs typeface="Arial Narrow"/>
                        </a:rPr>
                        <a:t>FY </a:t>
                      </a:r>
                      <a:r>
                        <a:rPr sz="900" spc="-5" dirty="0">
                          <a:latin typeface="Arial Narrow"/>
                          <a:cs typeface="Arial Narrow"/>
                        </a:rPr>
                        <a:t>2023</a:t>
                      </a:r>
                      <a:r>
                        <a:rPr sz="900" spc="-4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080"/>
                        </a:lnSpc>
                      </a:pPr>
                      <a:r>
                        <a:rPr sz="900" spc="-5" dirty="0">
                          <a:latin typeface="Arial Narrow"/>
                          <a:cs typeface="Arial Narrow"/>
                        </a:rPr>
                        <a:t>$</a:t>
                      </a:r>
                      <a:r>
                        <a:rPr sz="900" spc="-10" dirty="0">
                          <a:latin typeface="Arial Narrow"/>
                          <a:cs typeface="Arial Narrow"/>
                        </a:rPr>
                        <a:t>2</a:t>
                      </a:r>
                      <a:r>
                        <a:rPr sz="900" dirty="0">
                          <a:latin typeface="Arial Narrow"/>
                          <a:cs typeface="Arial Narrow"/>
                        </a:rPr>
                        <a:t>6,</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marL="56515">
                        <a:lnSpc>
                          <a:spcPts val="1080"/>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03"/>
                  </a:ext>
                </a:extLst>
              </a:tr>
              <a:tr h="127138">
                <a:tc>
                  <a:txBody>
                    <a:bodyPr/>
                    <a:lstStyle/>
                    <a:p>
                      <a:pPr marL="31750">
                        <a:lnSpc>
                          <a:spcPts val="1035"/>
                        </a:lnSpc>
                      </a:pPr>
                      <a:r>
                        <a:rPr sz="900" spc="-5" dirty="0">
                          <a:latin typeface="Arial Narrow"/>
                          <a:cs typeface="Arial Narrow"/>
                        </a:rPr>
                        <a:t>DIVISION</a:t>
                      </a:r>
                      <a:endParaRPr sz="900">
                        <a:latin typeface="Arial Narrow"/>
                        <a:cs typeface="Arial Narrow"/>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76200">
                        <a:lnSpc>
                          <a:spcPts val="1035"/>
                        </a:lnSpc>
                      </a:pPr>
                      <a:r>
                        <a:rPr sz="900" dirty="0">
                          <a:latin typeface="Arial Narrow"/>
                          <a:cs typeface="Arial Narrow"/>
                        </a:rPr>
                        <a:t>FY </a:t>
                      </a:r>
                      <a:r>
                        <a:rPr sz="900" spc="-5" dirty="0">
                          <a:latin typeface="Arial Narrow"/>
                          <a:cs typeface="Arial Narrow"/>
                        </a:rPr>
                        <a:t>2024</a:t>
                      </a:r>
                      <a:r>
                        <a:rPr sz="900" spc="-4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035"/>
                        </a:lnSpc>
                      </a:pPr>
                      <a:r>
                        <a:rPr sz="900" spc="-5" dirty="0">
                          <a:latin typeface="Arial Narrow"/>
                          <a:cs typeface="Arial Narrow"/>
                        </a:rPr>
                        <a:t>$</a:t>
                      </a:r>
                      <a:r>
                        <a:rPr sz="900" spc="-10" dirty="0">
                          <a:latin typeface="Arial Narrow"/>
                          <a:cs typeface="Arial Narrow"/>
                        </a:rPr>
                        <a:t>2</a:t>
                      </a:r>
                      <a:r>
                        <a:rPr sz="900" dirty="0">
                          <a:latin typeface="Arial Narrow"/>
                          <a:cs typeface="Arial Narrow"/>
                        </a:rPr>
                        <a:t>6,</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marL="56515">
                        <a:lnSpc>
                          <a:spcPts val="103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04"/>
                  </a:ext>
                </a:extLst>
              </a:tr>
              <a:tr h="134236">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76200">
                        <a:lnSpc>
                          <a:spcPts val="1100"/>
                        </a:lnSpc>
                      </a:pPr>
                      <a:r>
                        <a:rPr sz="900" dirty="0">
                          <a:latin typeface="Arial Narrow"/>
                          <a:cs typeface="Arial Narrow"/>
                        </a:rPr>
                        <a:t>FY </a:t>
                      </a:r>
                      <a:r>
                        <a:rPr sz="900" spc="-5" dirty="0">
                          <a:latin typeface="Arial Narrow"/>
                          <a:cs typeface="Arial Narrow"/>
                        </a:rPr>
                        <a:t>2025</a:t>
                      </a:r>
                      <a:r>
                        <a:rPr sz="900" spc="-4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100"/>
                        </a:lnSpc>
                      </a:pPr>
                      <a:r>
                        <a:rPr sz="900" spc="-5" dirty="0">
                          <a:latin typeface="Arial Narrow"/>
                          <a:cs typeface="Arial Narrow"/>
                        </a:rPr>
                        <a:t>$</a:t>
                      </a:r>
                      <a:r>
                        <a:rPr sz="900" spc="-10" dirty="0">
                          <a:latin typeface="Arial Narrow"/>
                          <a:cs typeface="Arial Narrow"/>
                        </a:rPr>
                        <a:t>2</a:t>
                      </a:r>
                      <a:r>
                        <a:rPr sz="900" dirty="0">
                          <a:latin typeface="Arial Narrow"/>
                          <a:cs typeface="Arial Narrow"/>
                        </a:rPr>
                        <a:t>6,</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marL="56515">
                        <a:lnSpc>
                          <a:spcPts val="1100"/>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05"/>
                  </a:ext>
                </a:extLst>
              </a:tr>
              <a:tr h="134962">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76200">
                        <a:lnSpc>
                          <a:spcPts val="1105"/>
                        </a:lnSpc>
                      </a:pPr>
                      <a:r>
                        <a:rPr sz="900" dirty="0">
                          <a:latin typeface="Arial Narrow"/>
                          <a:cs typeface="Arial Narrow"/>
                        </a:rPr>
                        <a:t>FY </a:t>
                      </a:r>
                      <a:r>
                        <a:rPr sz="900" spc="-5" dirty="0">
                          <a:latin typeface="Arial Narrow"/>
                          <a:cs typeface="Arial Narrow"/>
                        </a:rPr>
                        <a:t>2026</a:t>
                      </a:r>
                      <a:r>
                        <a:rPr sz="900" spc="-4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50165" algn="r">
                        <a:lnSpc>
                          <a:spcPts val="1105"/>
                        </a:lnSpc>
                      </a:pPr>
                      <a:r>
                        <a:rPr sz="900" spc="-5" dirty="0">
                          <a:latin typeface="Arial Narrow"/>
                          <a:cs typeface="Arial Narrow"/>
                        </a:rPr>
                        <a:t>$2</a:t>
                      </a:r>
                      <a:r>
                        <a:rPr sz="900" dirty="0">
                          <a:latin typeface="Arial Narrow"/>
                          <a:cs typeface="Arial Narrow"/>
                        </a:rPr>
                        <a:t>6</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marL="56515">
                        <a:lnSpc>
                          <a:spcPts val="110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06"/>
                  </a:ext>
                </a:extLst>
              </a:tr>
              <a:tr h="134780">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76200">
                        <a:lnSpc>
                          <a:spcPts val="1105"/>
                        </a:lnSpc>
                      </a:pPr>
                      <a:r>
                        <a:rPr sz="900" dirty="0">
                          <a:latin typeface="Arial Narrow"/>
                          <a:cs typeface="Arial Narrow"/>
                        </a:rPr>
                        <a:t>FY </a:t>
                      </a:r>
                      <a:r>
                        <a:rPr sz="900" spc="-5" dirty="0">
                          <a:latin typeface="Arial Narrow"/>
                          <a:cs typeface="Arial Narrow"/>
                        </a:rPr>
                        <a:t>2027</a:t>
                      </a:r>
                      <a:r>
                        <a:rPr sz="900" spc="-4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105"/>
                        </a:lnSpc>
                      </a:pPr>
                      <a:r>
                        <a:rPr sz="900" spc="-5" dirty="0">
                          <a:latin typeface="Arial Narrow"/>
                          <a:cs typeface="Arial Narrow"/>
                        </a:rPr>
                        <a:t>$</a:t>
                      </a:r>
                      <a:r>
                        <a:rPr sz="900" spc="-10" dirty="0">
                          <a:latin typeface="Arial Narrow"/>
                          <a:cs typeface="Arial Narrow"/>
                        </a:rPr>
                        <a:t>2</a:t>
                      </a:r>
                      <a:r>
                        <a:rPr sz="900" dirty="0">
                          <a:latin typeface="Arial Narrow"/>
                          <a:cs typeface="Arial Narrow"/>
                        </a:rPr>
                        <a:t>6,</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marL="56515">
                        <a:lnSpc>
                          <a:spcPts val="110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07"/>
                  </a:ext>
                </a:extLst>
              </a:tr>
              <a:tr h="134697">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76200">
                        <a:lnSpc>
                          <a:spcPts val="1105"/>
                        </a:lnSpc>
                      </a:pPr>
                      <a:r>
                        <a:rPr sz="900" dirty="0">
                          <a:latin typeface="Arial Narrow"/>
                          <a:cs typeface="Arial Narrow"/>
                        </a:rPr>
                        <a:t>FY </a:t>
                      </a:r>
                      <a:r>
                        <a:rPr sz="900" spc="-5" dirty="0">
                          <a:latin typeface="Arial Narrow"/>
                          <a:cs typeface="Arial Narrow"/>
                        </a:rPr>
                        <a:t>2028</a:t>
                      </a:r>
                      <a:r>
                        <a:rPr sz="900" spc="-4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105"/>
                        </a:lnSpc>
                      </a:pPr>
                      <a:r>
                        <a:rPr sz="900" spc="-5" dirty="0">
                          <a:latin typeface="Arial Narrow"/>
                          <a:cs typeface="Arial Narrow"/>
                        </a:rPr>
                        <a:t>$</a:t>
                      </a:r>
                      <a:r>
                        <a:rPr sz="900" spc="-10" dirty="0">
                          <a:latin typeface="Arial Narrow"/>
                          <a:cs typeface="Arial Narrow"/>
                        </a:rPr>
                        <a:t>2</a:t>
                      </a:r>
                      <a:r>
                        <a:rPr sz="900" dirty="0">
                          <a:latin typeface="Arial Narrow"/>
                          <a:cs typeface="Arial Narrow"/>
                        </a:rPr>
                        <a:t>6,</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marL="56515">
                        <a:lnSpc>
                          <a:spcPts val="110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08"/>
                  </a:ext>
                </a:extLst>
              </a:tr>
              <a:tr h="134572">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76200">
                        <a:lnSpc>
                          <a:spcPts val="1100"/>
                        </a:lnSpc>
                      </a:pPr>
                      <a:r>
                        <a:rPr sz="900" dirty="0">
                          <a:latin typeface="Arial Narrow"/>
                          <a:cs typeface="Arial Narrow"/>
                        </a:rPr>
                        <a:t>FY </a:t>
                      </a:r>
                      <a:r>
                        <a:rPr sz="900" spc="-5" dirty="0">
                          <a:latin typeface="Arial Narrow"/>
                          <a:cs typeface="Arial Narrow"/>
                        </a:rPr>
                        <a:t>2029</a:t>
                      </a:r>
                      <a:r>
                        <a:rPr sz="900" spc="-4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100"/>
                        </a:lnSpc>
                      </a:pPr>
                      <a:r>
                        <a:rPr sz="900" spc="-5" dirty="0">
                          <a:latin typeface="Arial Narrow"/>
                          <a:cs typeface="Arial Narrow"/>
                        </a:rPr>
                        <a:t>$</a:t>
                      </a:r>
                      <a:r>
                        <a:rPr sz="900" spc="-10" dirty="0">
                          <a:latin typeface="Arial Narrow"/>
                          <a:cs typeface="Arial Narrow"/>
                        </a:rPr>
                        <a:t>2</a:t>
                      </a:r>
                      <a:r>
                        <a:rPr sz="900" dirty="0">
                          <a:latin typeface="Arial Narrow"/>
                          <a:cs typeface="Arial Narrow"/>
                        </a:rPr>
                        <a:t>6,</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marL="56515">
                        <a:lnSpc>
                          <a:spcPts val="1100"/>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09"/>
                  </a:ext>
                </a:extLst>
              </a:tr>
              <a:tr h="134837">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76200">
                        <a:lnSpc>
                          <a:spcPts val="1105"/>
                        </a:lnSpc>
                      </a:pPr>
                      <a:r>
                        <a:rPr sz="900" spc="-10" dirty="0">
                          <a:latin typeface="Arial Narrow"/>
                          <a:cs typeface="Arial Narrow"/>
                        </a:rPr>
                        <a:t>POST</a:t>
                      </a:r>
                      <a:r>
                        <a:rPr sz="900" spc="-25" dirty="0">
                          <a:latin typeface="Arial Narrow"/>
                          <a:cs typeface="Arial Narrow"/>
                        </a:rPr>
                        <a:t> </a:t>
                      </a:r>
                      <a:r>
                        <a:rPr sz="900" spc="-10" dirty="0">
                          <a:latin typeface="Arial Narrow"/>
                          <a:cs typeface="Arial Narrow"/>
                        </a:rPr>
                        <a:t>YR-</a:t>
                      </a:r>
                      <a:endParaRPr sz="900">
                        <a:latin typeface="Arial Narrow"/>
                        <a:cs typeface="Arial Narrow"/>
                      </a:endParaRPr>
                    </a:p>
                  </a:txBody>
                  <a:tcPr marL="0" marR="0" marT="0" marB="0"/>
                </a:tc>
                <a:tc>
                  <a:txBody>
                    <a:bodyPr/>
                    <a:lstStyle/>
                    <a:p>
                      <a:pPr marR="48895" algn="r">
                        <a:lnSpc>
                          <a:spcPts val="1105"/>
                        </a:lnSpc>
                      </a:pPr>
                      <a:r>
                        <a:rPr sz="900" spc="-5" dirty="0">
                          <a:latin typeface="Arial Narrow"/>
                          <a:cs typeface="Arial Narrow"/>
                        </a:rPr>
                        <a:t>$1</a:t>
                      </a:r>
                      <a:r>
                        <a:rPr sz="900" dirty="0">
                          <a:latin typeface="Arial Narrow"/>
                          <a:cs typeface="Arial Narrow"/>
                        </a:rPr>
                        <a:t>5</a:t>
                      </a:r>
                      <a:r>
                        <a:rPr sz="900" spc="-5" dirty="0">
                          <a:latin typeface="Arial Narrow"/>
                          <a:cs typeface="Arial Narrow"/>
                        </a:rPr>
                        <a:t>6,</a:t>
                      </a:r>
                      <a:r>
                        <a:rPr sz="900" dirty="0">
                          <a:latin typeface="Arial Narrow"/>
                          <a:cs typeface="Arial Narrow"/>
                        </a:rPr>
                        <a:t>0</a:t>
                      </a:r>
                      <a:r>
                        <a:rPr sz="900" spc="-5" dirty="0">
                          <a:latin typeface="Arial Narrow"/>
                          <a:cs typeface="Arial Narrow"/>
                        </a:rPr>
                        <a:t>0</a:t>
                      </a:r>
                      <a:r>
                        <a:rPr sz="900" dirty="0">
                          <a:latin typeface="Arial Narrow"/>
                          <a:cs typeface="Arial Narrow"/>
                        </a:rPr>
                        <a:t>0</a:t>
                      </a:r>
                      <a:endParaRPr sz="900">
                        <a:latin typeface="Arial Narrow"/>
                        <a:cs typeface="Arial Narrow"/>
                      </a:endParaRPr>
                    </a:p>
                  </a:txBody>
                  <a:tcPr marL="0" marR="0" marT="0" marB="0"/>
                </a:tc>
                <a:tc>
                  <a:txBody>
                    <a:bodyPr/>
                    <a:lstStyle/>
                    <a:p>
                      <a:pPr marL="56515">
                        <a:lnSpc>
                          <a:spcPts val="110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10"/>
                  </a:ext>
                </a:extLst>
              </a:tr>
              <a:tr h="134877">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120650">
                        <a:lnSpc>
                          <a:spcPts val="1105"/>
                        </a:lnSpc>
                      </a:pPr>
                      <a:r>
                        <a:rPr sz="900" spc="-5" dirty="0">
                          <a:latin typeface="Arial Narrow"/>
                          <a:cs typeface="Arial Narrow"/>
                        </a:rPr>
                        <a:t>BUILD NC</a:t>
                      </a:r>
                      <a:r>
                        <a:rPr sz="900" spc="-35" dirty="0">
                          <a:latin typeface="Arial Narrow"/>
                          <a:cs typeface="Arial Narrow"/>
                        </a:rPr>
                        <a:t> </a:t>
                      </a:r>
                      <a:r>
                        <a:rPr sz="900" spc="-5" dirty="0">
                          <a:latin typeface="Arial Narrow"/>
                          <a:cs typeface="Arial Narrow"/>
                        </a:rPr>
                        <a:t>CON</a:t>
                      </a:r>
                      <a:endParaRPr sz="900">
                        <a:latin typeface="Arial Narrow"/>
                        <a:cs typeface="Arial Narrow"/>
                      </a:endParaRPr>
                    </a:p>
                  </a:txBody>
                  <a:tcPr marL="0" marR="0" marT="0" marB="0"/>
                </a:tc>
                <a:tc>
                  <a:txBody>
                    <a:bodyPr/>
                    <a:lstStyle/>
                    <a:p>
                      <a:pPr marL="76200">
                        <a:lnSpc>
                          <a:spcPts val="1105"/>
                        </a:lnSpc>
                      </a:pPr>
                      <a:r>
                        <a:rPr sz="900" dirty="0">
                          <a:latin typeface="Arial Narrow"/>
                          <a:cs typeface="Arial Narrow"/>
                        </a:rPr>
                        <a:t>FY </a:t>
                      </a:r>
                      <a:r>
                        <a:rPr sz="900" spc="-5" dirty="0">
                          <a:latin typeface="Arial Narrow"/>
                          <a:cs typeface="Arial Narrow"/>
                        </a:rPr>
                        <a:t>2021</a:t>
                      </a:r>
                      <a:r>
                        <a:rPr sz="900" spc="-4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8895" algn="r">
                        <a:lnSpc>
                          <a:spcPts val="1105"/>
                        </a:lnSpc>
                      </a:pPr>
                      <a:r>
                        <a:rPr sz="900" spc="-5" dirty="0">
                          <a:latin typeface="Arial Narrow"/>
                          <a:cs typeface="Arial Narrow"/>
                        </a:rPr>
                        <a:t>$2</a:t>
                      </a:r>
                      <a:r>
                        <a:rPr sz="900" dirty="0">
                          <a:latin typeface="Arial Narrow"/>
                          <a:cs typeface="Arial Narrow"/>
                        </a:rPr>
                        <a:t>1</a:t>
                      </a:r>
                      <a:r>
                        <a:rPr sz="900" spc="-5" dirty="0">
                          <a:latin typeface="Arial Narrow"/>
                          <a:cs typeface="Arial Narrow"/>
                        </a:rPr>
                        <a:t>5,</a:t>
                      </a:r>
                      <a:r>
                        <a:rPr sz="900" dirty="0">
                          <a:latin typeface="Arial Narrow"/>
                          <a:cs typeface="Arial Narrow"/>
                        </a:rPr>
                        <a:t>0</a:t>
                      </a:r>
                      <a:r>
                        <a:rPr sz="900" spc="-5" dirty="0">
                          <a:latin typeface="Arial Narrow"/>
                          <a:cs typeface="Arial Narrow"/>
                        </a:rPr>
                        <a:t>0</a:t>
                      </a:r>
                      <a:r>
                        <a:rPr sz="900" dirty="0">
                          <a:latin typeface="Arial Narrow"/>
                          <a:cs typeface="Arial Narrow"/>
                        </a:rPr>
                        <a:t>0</a:t>
                      </a:r>
                      <a:endParaRPr sz="900">
                        <a:latin typeface="Arial Narrow"/>
                        <a:cs typeface="Arial Narrow"/>
                      </a:endParaRPr>
                    </a:p>
                  </a:txBody>
                  <a:tcPr marL="0" marR="0" marT="0" marB="0"/>
                </a:tc>
                <a:tc>
                  <a:txBody>
                    <a:bodyPr/>
                    <a:lstStyle/>
                    <a:p>
                      <a:pPr marL="56515">
                        <a:lnSpc>
                          <a:spcPts val="110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11"/>
                  </a:ext>
                </a:extLst>
              </a:tr>
              <a:tr h="134612">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76200">
                        <a:lnSpc>
                          <a:spcPts val="1100"/>
                        </a:lnSpc>
                      </a:pPr>
                      <a:r>
                        <a:rPr sz="900" dirty="0">
                          <a:latin typeface="Arial Narrow"/>
                          <a:cs typeface="Arial Narrow"/>
                        </a:rPr>
                        <a:t>FY </a:t>
                      </a:r>
                      <a:r>
                        <a:rPr sz="900" spc="-5" dirty="0">
                          <a:latin typeface="Arial Narrow"/>
                          <a:cs typeface="Arial Narrow"/>
                        </a:rPr>
                        <a:t>2022</a:t>
                      </a:r>
                      <a:r>
                        <a:rPr sz="900" spc="-4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8895" algn="r">
                        <a:lnSpc>
                          <a:spcPts val="1100"/>
                        </a:lnSpc>
                      </a:pPr>
                      <a:r>
                        <a:rPr sz="900" spc="-5" dirty="0">
                          <a:latin typeface="Arial Narrow"/>
                          <a:cs typeface="Arial Narrow"/>
                        </a:rPr>
                        <a:t>$</a:t>
                      </a:r>
                      <a:r>
                        <a:rPr sz="900" spc="-10" dirty="0">
                          <a:latin typeface="Arial Narrow"/>
                          <a:cs typeface="Arial Narrow"/>
                        </a:rPr>
                        <a:t>2</a:t>
                      </a:r>
                      <a:r>
                        <a:rPr sz="900" dirty="0">
                          <a:latin typeface="Arial Narrow"/>
                          <a:cs typeface="Arial Narrow"/>
                        </a:rPr>
                        <a:t>1</a:t>
                      </a:r>
                      <a:r>
                        <a:rPr sz="900" spc="-5" dirty="0">
                          <a:latin typeface="Arial Narrow"/>
                          <a:cs typeface="Arial Narrow"/>
                        </a:rPr>
                        <a:t>5</a:t>
                      </a:r>
                      <a:r>
                        <a:rPr sz="900" spc="-10" dirty="0">
                          <a:latin typeface="Arial Narrow"/>
                          <a:cs typeface="Arial Narrow"/>
                        </a:rPr>
                        <a:t>,</a:t>
                      </a:r>
                      <a:r>
                        <a:rPr sz="900" dirty="0">
                          <a:latin typeface="Arial Narrow"/>
                          <a:cs typeface="Arial Narrow"/>
                        </a:rPr>
                        <a:t>0</a:t>
                      </a:r>
                      <a:r>
                        <a:rPr sz="900" spc="-5" dirty="0">
                          <a:latin typeface="Arial Narrow"/>
                          <a:cs typeface="Arial Narrow"/>
                        </a:rPr>
                        <a:t>00</a:t>
                      </a:r>
                      <a:endParaRPr sz="900">
                        <a:latin typeface="Arial Narrow"/>
                        <a:cs typeface="Arial Narrow"/>
                      </a:endParaRPr>
                    </a:p>
                  </a:txBody>
                  <a:tcPr marL="0" marR="0" marT="0" marB="0"/>
                </a:tc>
                <a:tc>
                  <a:txBody>
                    <a:bodyPr/>
                    <a:lstStyle/>
                    <a:p>
                      <a:pPr marL="56515">
                        <a:lnSpc>
                          <a:spcPts val="1100"/>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12"/>
                  </a:ext>
                </a:extLst>
              </a:tr>
              <a:tr h="134697">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76200">
                        <a:lnSpc>
                          <a:spcPts val="1105"/>
                        </a:lnSpc>
                      </a:pPr>
                      <a:r>
                        <a:rPr sz="900" dirty="0">
                          <a:latin typeface="Arial Narrow"/>
                          <a:cs typeface="Arial Narrow"/>
                        </a:rPr>
                        <a:t>FY </a:t>
                      </a:r>
                      <a:r>
                        <a:rPr sz="900" spc="-5" dirty="0">
                          <a:latin typeface="Arial Narrow"/>
                          <a:cs typeface="Arial Narrow"/>
                        </a:rPr>
                        <a:t>2023</a:t>
                      </a:r>
                      <a:r>
                        <a:rPr sz="900" spc="-4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8895" algn="r">
                        <a:lnSpc>
                          <a:spcPts val="1105"/>
                        </a:lnSpc>
                      </a:pPr>
                      <a:r>
                        <a:rPr sz="900" spc="-5" dirty="0">
                          <a:latin typeface="Arial Narrow"/>
                          <a:cs typeface="Arial Narrow"/>
                        </a:rPr>
                        <a:t>$</a:t>
                      </a:r>
                      <a:r>
                        <a:rPr sz="900" spc="-10" dirty="0">
                          <a:latin typeface="Arial Narrow"/>
                          <a:cs typeface="Arial Narrow"/>
                        </a:rPr>
                        <a:t>2</a:t>
                      </a:r>
                      <a:r>
                        <a:rPr sz="900" dirty="0">
                          <a:latin typeface="Arial Narrow"/>
                          <a:cs typeface="Arial Narrow"/>
                        </a:rPr>
                        <a:t>1</a:t>
                      </a:r>
                      <a:r>
                        <a:rPr sz="900" spc="-5" dirty="0">
                          <a:latin typeface="Arial Narrow"/>
                          <a:cs typeface="Arial Narrow"/>
                        </a:rPr>
                        <a:t>5</a:t>
                      </a:r>
                      <a:r>
                        <a:rPr sz="900" spc="-10" dirty="0">
                          <a:latin typeface="Arial Narrow"/>
                          <a:cs typeface="Arial Narrow"/>
                        </a:rPr>
                        <a:t>,</a:t>
                      </a:r>
                      <a:r>
                        <a:rPr sz="900" dirty="0">
                          <a:latin typeface="Arial Narrow"/>
                          <a:cs typeface="Arial Narrow"/>
                        </a:rPr>
                        <a:t>0</a:t>
                      </a:r>
                      <a:r>
                        <a:rPr sz="900" spc="-5" dirty="0">
                          <a:latin typeface="Arial Narrow"/>
                          <a:cs typeface="Arial Narrow"/>
                        </a:rPr>
                        <a:t>00</a:t>
                      </a:r>
                      <a:endParaRPr sz="900">
                        <a:latin typeface="Arial Narrow"/>
                        <a:cs typeface="Arial Narrow"/>
                      </a:endParaRPr>
                    </a:p>
                  </a:txBody>
                  <a:tcPr marL="0" marR="0" marT="0" marB="0"/>
                </a:tc>
                <a:tc>
                  <a:txBody>
                    <a:bodyPr/>
                    <a:lstStyle/>
                    <a:p>
                      <a:pPr marL="56515">
                        <a:lnSpc>
                          <a:spcPts val="110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13"/>
                  </a:ext>
                </a:extLst>
              </a:tr>
              <a:tr h="134683">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76200">
                        <a:lnSpc>
                          <a:spcPts val="1105"/>
                        </a:lnSpc>
                      </a:pPr>
                      <a:r>
                        <a:rPr sz="900" dirty="0">
                          <a:latin typeface="Arial Narrow"/>
                          <a:cs typeface="Arial Narrow"/>
                        </a:rPr>
                        <a:t>FY </a:t>
                      </a:r>
                      <a:r>
                        <a:rPr sz="900" spc="-5" dirty="0">
                          <a:latin typeface="Arial Narrow"/>
                          <a:cs typeface="Arial Narrow"/>
                        </a:rPr>
                        <a:t>2024</a:t>
                      </a:r>
                      <a:r>
                        <a:rPr sz="900" spc="-4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8895" algn="r">
                        <a:lnSpc>
                          <a:spcPts val="1105"/>
                        </a:lnSpc>
                      </a:pPr>
                      <a:r>
                        <a:rPr sz="900" spc="-5" dirty="0">
                          <a:latin typeface="Arial Narrow"/>
                          <a:cs typeface="Arial Narrow"/>
                        </a:rPr>
                        <a:t>$</a:t>
                      </a:r>
                      <a:r>
                        <a:rPr sz="900" spc="-10" dirty="0">
                          <a:latin typeface="Arial Narrow"/>
                          <a:cs typeface="Arial Narrow"/>
                        </a:rPr>
                        <a:t>2</a:t>
                      </a:r>
                      <a:r>
                        <a:rPr sz="900" dirty="0">
                          <a:latin typeface="Arial Narrow"/>
                          <a:cs typeface="Arial Narrow"/>
                        </a:rPr>
                        <a:t>1</a:t>
                      </a:r>
                      <a:r>
                        <a:rPr sz="900" spc="-5" dirty="0">
                          <a:latin typeface="Arial Narrow"/>
                          <a:cs typeface="Arial Narrow"/>
                        </a:rPr>
                        <a:t>5</a:t>
                      </a:r>
                      <a:r>
                        <a:rPr sz="900" spc="-10" dirty="0">
                          <a:latin typeface="Arial Narrow"/>
                          <a:cs typeface="Arial Narrow"/>
                        </a:rPr>
                        <a:t>,</a:t>
                      </a:r>
                      <a:r>
                        <a:rPr sz="900" dirty="0">
                          <a:latin typeface="Arial Narrow"/>
                          <a:cs typeface="Arial Narrow"/>
                        </a:rPr>
                        <a:t>0</a:t>
                      </a:r>
                      <a:r>
                        <a:rPr sz="900" spc="-5" dirty="0">
                          <a:latin typeface="Arial Narrow"/>
                          <a:cs typeface="Arial Narrow"/>
                        </a:rPr>
                        <a:t>00</a:t>
                      </a:r>
                      <a:endParaRPr sz="900">
                        <a:latin typeface="Arial Narrow"/>
                        <a:cs typeface="Arial Narrow"/>
                      </a:endParaRPr>
                    </a:p>
                  </a:txBody>
                  <a:tcPr marL="0" marR="0" marT="0" marB="0"/>
                </a:tc>
                <a:tc>
                  <a:txBody>
                    <a:bodyPr/>
                    <a:lstStyle/>
                    <a:p>
                      <a:pPr marL="56515">
                        <a:lnSpc>
                          <a:spcPts val="110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14"/>
                  </a:ext>
                </a:extLst>
              </a:tr>
              <a:tr h="134962">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76200">
                        <a:lnSpc>
                          <a:spcPts val="1105"/>
                        </a:lnSpc>
                      </a:pPr>
                      <a:r>
                        <a:rPr sz="900" dirty="0">
                          <a:latin typeface="Arial Narrow"/>
                          <a:cs typeface="Arial Narrow"/>
                        </a:rPr>
                        <a:t>FY </a:t>
                      </a:r>
                      <a:r>
                        <a:rPr sz="900" spc="-5" dirty="0">
                          <a:latin typeface="Arial Narrow"/>
                          <a:cs typeface="Arial Narrow"/>
                        </a:rPr>
                        <a:t>2025</a:t>
                      </a:r>
                      <a:r>
                        <a:rPr sz="900" spc="-4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8895" algn="r">
                        <a:lnSpc>
                          <a:spcPts val="1105"/>
                        </a:lnSpc>
                      </a:pPr>
                      <a:r>
                        <a:rPr sz="900" spc="-5" dirty="0">
                          <a:latin typeface="Arial Narrow"/>
                          <a:cs typeface="Arial Narrow"/>
                        </a:rPr>
                        <a:t>$2</a:t>
                      </a:r>
                      <a:r>
                        <a:rPr sz="900" dirty="0">
                          <a:latin typeface="Arial Narrow"/>
                          <a:cs typeface="Arial Narrow"/>
                        </a:rPr>
                        <a:t>1</a:t>
                      </a:r>
                      <a:r>
                        <a:rPr sz="900" spc="-5" dirty="0">
                          <a:latin typeface="Arial Narrow"/>
                          <a:cs typeface="Arial Narrow"/>
                        </a:rPr>
                        <a:t>5,</a:t>
                      </a:r>
                      <a:r>
                        <a:rPr sz="900" dirty="0">
                          <a:latin typeface="Arial Narrow"/>
                          <a:cs typeface="Arial Narrow"/>
                        </a:rPr>
                        <a:t>0</a:t>
                      </a:r>
                      <a:r>
                        <a:rPr sz="900" spc="-5" dirty="0">
                          <a:latin typeface="Arial Narrow"/>
                          <a:cs typeface="Arial Narrow"/>
                        </a:rPr>
                        <a:t>0</a:t>
                      </a:r>
                      <a:r>
                        <a:rPr sz="900" dirty="0">
                          <a:latin typeface="Arial Narrow"/>
                          <a:cs typeface="Arial Narrow"/>
                        </a:rPr>
                        <a:t>0</a:t>
                      </a:r>
                      <a:endParaRPr sz="900">
                        <a:latin typeface="Arial Narrow"/>
                        <a:cs typeface="Arial Narrow"/>
                      </a:endParaRPr>
                    </a:p>
                  </a:txBody>
                  <a:tcPr marL="0" marR="0" marT="0" marB="0"/>
                </a:tc>
                <a:tc>
                  <a:txBody>
                    <a:bodyPr/>
                    <a:lstStyle/>
                    <a:p>
                      <a:pPr marL="56515">
                        <a:lnSpc>
                          <a:spcPts val="110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15"/>
                  </a:ext>
                </a:extLst>
              </a:tr>
              <a:tr h="134780">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76200">
                        <a:lnSpc>
                          <a:spcPts val="1105"/>
                        </a:lnSpc>
                      </a:pPr>
                      <a:r>
                        <a:rPr sz="900" dirty="0">
                          <a:latin typeface="Arial Narrow"/>
                          <a:cs typeface="Arial Narrow"/>
                        </a:rPr>
                        <a:t>FY </a:t>
                      </a:r>
                      <a:r>
                        <a:rPr sz="900" spc="-5" dirty="0">
                          <a:latin typeface="Arial Narrow"/>
                          <a:cs typeface="Arial Narrow"/>
                        </a:rPr>
                        <a:t>2026</a:t>
                      </a:r>
                      <a:r>
                        <a:rPr sz="900" spc="-4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8895" algn="r">
                        <a:lnSpc>
                          <a:spcPts val="1105"/>
                        </a:lnSpc>
                      </a:pPr>
                      <a:r>
                        <a:rPr sz="900" spc="-5" dirty="0">
                          <a:latin typeface="Arial Narrow"/>
                          <a:cs typeface="Arial Narrow"/>
                        </a:rPr>
                        <a:t>$</a:t>
                      </a:r>
                      <a:r>
                        <a:rPr sz="900" spc="-10" dirty="0">
                          <a:latin typeface="Arial Narrow"/>
                          <a:cs typeface="Arial Narrow"/>
                        </a:rPr>
                        <a:t>2</a:t>
                      </a:r>
                      <a:r>
                        <a:rPr sz="900" dirty="0">
                          <a:latin typeface="Arial Narrow"/>
                          <a:cs typeface="Arial Narrow"/>
                        </a:rPr>
                        <a:t>1</a:t>
                      </a:r>
                      <a:r>
                        <a:rPr sz="900" spc="-5" dirty="0">
                          <a:latin typeface="Arial Narrow"/>
                          <a:cs typeface="Arial Narrow"/>
                        </a:rPr>
                        <a:t>5</a:t>
                      </a:r>
                      <a:r>
                        <a:rPr sz="900" spc="-10" dirty="0">
                          <a:latin typeface="Arial Narrow"/>
                          <a:cs typeface="Arial Narrow"/>
                        </a:rPr>
                        <a:t>,</a:t>
                      </a:r>
                      <a:r>
                        <a:rPr sz="900" dirty="0">
                          <a:latin typeface="Arial Narrow"/>
                          <a:cs typeface="Arial Narrow"/>
                        </a:rPr>
                        <a:t>0</a:t>
                      </a:r>
                      <a:r>
                        <a:rPr sz="900" spc="-5" dirty="0">
                          <a:latin typeface="Arial Narrow"/>
                          <a:cs typeface="Arial Narrow"/>
                        </a:rPr>
                        <a:t>00</a:t>
                      </a:r>
                      <a:endParaRPr sz="900">
                        <a:latin typeface="Arial Narrow"/>
                        <a:cs typeface="Arial Narrow"/>
                      </a:endParaRPr>
                    </a:p>
                  </a:txBody>
                  <a:tcPr marL="0" marR="0" marT="0" marB="0"/>
                </a:tc>
                <a:tc>
                  <a:txBody>
                    <a:bodyPr/>
                    <a:lstStyle/>
                    <a:p>
                      <a:pPr marL="56515">
                        <a:lnSpc>
                          <a:spcPts val="110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16"/>
                  </a:ext>
                </a:extLst>
              </a:tr>
              <a:tr h="134640">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76200">
                        <a:lnSpc>
                          <a:spcPts val="1105"/>
                        </a:lnSpc>
                      </a:pPr>
                      <a:r>
                        <a:rPr sz="900" dirty="0">
                          <a:latin typeface="Arial Narrow"/>
                          <a:cs typeface="Arial Narrow"/>
                        </a:rPr>
                        <a:t>FY </a:t>
                      </a:r>
                      <a:r>
                        <a:rPr sz="900" spc="-5" dirty="0">
                          <a:latin typeface="Arial Narrow"/>
                          <a:cs typeface="Arial Narrow"/>
                        </a:rPr>
                        <a:t>2027</a:t>
                      </a:r>
                      <a:r>
                        <a:rPr sz="900" spc="-4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8895" algn="r">
                        <a:lnSpc>
                          <a:spcPts val="1105"/>
                        </a:lnSpc>
                      </a:pPr>
                      <a:r>
                        <a:rPr sz="900" spc="-5" dirty="0">
                          <a:latin typeface="Arial Narrow"/>
                          <a:cs typeface="Arial Narrow"/>
                        </a:rPr>
                        <a:t>$</a:t>
                      </a:r>
                      <a:r>
                        <a:rPr sz="900" spc="-10" dirty="0">
                          <a:latin typeface="Arial Narrow"/>
                          <a:cs typeface="Arial Narrow"/>
                        </a:rPr>
                        <a:t>2</a:t>
                      </a:r>
                      <a:r>
                        <a:rPr sz="900" dirty="0">
                          <a:latin typeface="Arial Narrow"/>
                          <a:cs typeface="Arial Narrow"/>
                        </a:rPr>
                        <a:t>1</a:t>
                      </a:r>
                      <a:r>
                        <a:rPr sz="900" spc="-5" dirty="0">
                          <a:latin typeface="Arial Narrow"/>
                          <a:cs typeface="Arial Narrow"/>
                        </a:rPr>
                        <a:t>5</a:t>
                      </a:r>
                      <a:r>
                        <a:rPr sz="900" spc="-10" dirty="0">
                          <a:latin typeface="Arial Narrow"/>
                          <a:cs typeface="Arial Narrow"/>
                        </a:rPr>
                        <a:t>,</a:t>
                      </a:r>
                      <a:r>
                        <a:rPr sz="900" dirty="0">
                          <a:latin typeface="Arial Narrow"/>
                          <a:cs typeface="Arial Narrow"/>
                        </a:rPr>
                        <a:t>0</a:t>
                      </a:r>
                      <a:r>
                        <a:rPr sz="900" spc="-5" dirty="0">
                          <a:latin typeface="Arial Narrow"/>
                          <a:cs typeface="Arial Narrow"/>
                        </a:rPr>
                        <a:t>00</a:t>
                      </a:r>
                      <a:endParaRPr sz="900">
                        <a:latin typeface="Arial Narrow"/>
                        <a:cs typeface="Arial Narrow"/>
                      </a:endParaRPr>
                    </a:p>
                  </a:txBody>
                  <a:tcPr marL="0" marR="0" marT="0" marB="0"/>
                </a:tc>
                <a:tc>
                  <a:txBody>
                    <a:bodyPr/>
                    <a:lstStyle/>
                    <a:p>
                      <a:pPr marL="56515">
                        <a:lnSpc>
                          <a:spcPts val="110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17"/>
                  </a:ext>
                </a:extLst>
              </a:tr>
              <a:tr h="134515">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76200">
                        <a:lnSpc>
                          <a:spcPts val="1100"/>
                        </a:lnSpc>
                      </a:pPr>
                      <a:r>
                        <a:rPr sz="900" dirty="0">
                          <a:latin typeface="Arial Narrow"/>
                          <a:cs typeface="Arial Narrow"/>
                        </a:rPr>
                        <a:t>FY </a:t>
                      </a:r>
                      <a:r>
                        <a:rPr sz="900" spc="-5" dirty="0">
                          <a:latin typeface="Arial Narrow"/>
                          <a:cs typeface="Arial Narrow"/>
                        </a:rPr>
                        <a:t>2028</a:t>
                      </a:r>
                      <a:r>
                        <a:rPr sz="900" spc="-4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8895" algn="r">
                        <a:lnSpc>
                          <a:spcPts val="1100"/>
                        </a:lnSpc>
                      </a:pPr>
                      <a:r>
                        <a:rPr sz="900" spc="-5" dirty="0">
                          <a:latin typeface="Arial Narrow"/>
                          <a:cs typeface="Arial Narrow"/>
                        </a:rPr>
                        <a:t>$</a:t>
                      </a:r>
                      <a:r>
                        <a:rPr sz="900" spc="-10" dirty="0">
                          <a:latin typeface="Arial Narrow"/>
                          <a:cs typeface="Arial Narrow"/>
                        </a:rPr>
                        <a:t>2</a:t>
                      </a:r>
                      <a:r>
                        <a:rPr sz="900" dirty="0">
                          <a:latin typeface="Arial Narrow"/>
                          <a:cs typeface="Arial Narrow"/>
                        </a:rPr>
                        <a:t>1</a:t>
                      </a:r>
                      <a:r>
                        <a:rPr sz="900" spc="-5" dirty="0">
                          <a:latin typeface="Arial Narrow"/>
                          <a:cs typeface="Arial Narrow"/>
                        </a:rPr>
                        <a:t>5</a:t>
                      </a:r>
                      <a:r>
                        <a:rPr sz="900" spc="-10" dirty="0">
                          <a:latin typeface="Arial Narrow"/>
                          <a:cs typeface="Arial Narrow"/>
                        </a:rPr>
                        <a:t>,</a:t>
                      </a:r>
                      <a:r>
                        <a:rPr sz="900" dirty="0">
                          <a:latin typeface="Arial Narrow"/>
                          <a:cs typeface="Arial Narrow"/>
                        </a:rPr>
                        <a:t>0</a:t>
                      </a:r>
                      <a:r>
                        <a:rPr sz="900" spc="-5" dirty="0">
                          <a:latin typeface="Arial Narrow"/>
                          <a:cs typeface="Arial Narrow"/>
                        </a:rPr>
                        <a:t>00</a:t>
                      </a:r>
                      <a:endParaRPr sz="900">
                        <a:latin typeface="Arial Narrow"/>
                        <a:cs typeface="Arial Narrow"/>
                      </a:endParaRPr>
                    </a:p>
                  </a:txBody>
                  <a:tcPr marL="0" marR="0" marT="0" marB="0"/>
                </a:tc>
                <a:tc>
                  <a:txBody>
                    <a:bodyPr/>
                    <a:lstStyle/>
                    <a:p>
                      <a:pPr marL="56515">
                        <a:lnSpc>
                          <a:spcPts val="1100"/>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18"/>
                  </a:ext>
                </a:extLst>
              </a:tr>
              <a:tr h="134962">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76200">
                        <a:lnSpc>
                          <a:spcPts val="1105"/>
                        </a:lnSpc>
                      </a:pPr>
                      <a:r>
                        <a:rPr sz="900" dirty="0">
                          <a:latin typeface="Arial Narrow"/>
                          <a:cs typeface="Arial Narrow"/>
                        </a:rPr>
                        <a:t>FY </a:t>
                      </a:r>
                      <a:r>
                        <a:rPr sz="900" spc="-5" dirty="0">
                          <a:latin typeface="Arial Narrow"/>
                          <a:cs typeface="Arial Narrow"/>
                        </a:rPr>
                        <a:t>2029</a:t>
                      </a:r>
                      <a:r>
                        <a:rPr sz="900" spc="-4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8895" algn="r">
                        <a:lnSpc>
                          <a:spcPts val="1105"/>
                        </a:lnSpc>
                      </a:pPr>
                      <a:r>
                        <a:rPr sz="900" spc="-5" dirty="0">
                          <a:latin typeface="Arial Narrow"/>
                          <a:cs typeface="Arial Narrow"/>
                        </a:rPr>
                        <a:t>$2</a:t>
                      </a:r>
                      <a:r>
                        <a:rPr sz="900" dirty="0">
                          <a:latin typeface="Arial Narrow"/>
                          <a:cs typeface="Arial Narrow"/>
                        </a:rPr>
                        <a:t>1</a:t>
                      </a:r>
                      <a:r>
                        <a:rPr sz="900" spc="-5" dirty="0">
                          <a:latin typeface="Arial Narrow"/>
                          <a:cs typeface="Arial Narrow"/>
                        </a:rPr>
                        <a:t>5,</a:t>
                      </a:r>
                      <a:r>
                        <a:rPr sz="900" dirty="0">
                          <a:latin typeface="Arial Narrow"/>
                          <a:cs typeface="Arial Narrow"/>
                        </a:rPr>
                        <a:t>0</a:t>
                      </a:r>
                      <a:r>
                        <a:rPr sz="900" spc="-5" dirty="0">
                          <a:latin typeface="Arial Narrow"/>
                          <a:cs typeface="Arial Narrow"/>
                        </a:rPr>
                        <a:t>0</a:t>
                      </a:r>
                      <a:r>
                        <a:rPr sz="900" dirty="0">
                          <a:latin typeface="Arial Narrow"/>
                          <a:cs typeface="Arial Narrow"/>
                        </a:rPr>
                        <a:t>0</a:t>
                      </a:r>
                      <a:endParaRPr sz="900">
                        <a:latin typeface="Arial Narrow"/>
                        <a:cs typeface="Arial Narrow"/>
                      </a:endParaRPr>
                    </a:p>
                  </a:txBody>
                  <a:tcPr marL="0" marR="0" marT="0" marB="0"/>
                </a:tc>
                <a:tc>
                  <a:txBody>
                    <a:bodyPr/>
                    <a:lstStyle/>
                    <a:p>
                      <a:pPr marL="56515">
                        <a:lnSpc>
                          <a:spcPts val="110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19"/>
                  </a:ext>
                </a:extLst>
              </a:tr>
              <a:tr h="134780">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76200">
                        <a:lnSpc>
                          <a:spcPts val="1105"/>
                        </a:lnSpc>
                      </a:pPr>
                      <a:r>
                        <a:rPr sz="900" spc="-10" dirty="0">
                          <a:latin typeface="Arial Narrow"/>
                          <a:cs typeface="Arial Narrow"/>
                        </a:rPr>
                        <a:t>POST</a:t>
                      </a:r>
                      <a:r>
                        <a:rPr sz="900" spc="-25" dirty="0">
                          <a:latin typeface="Arial Narrow"/>
                          <a:cs typeface="Arial Narrow"/>
                        </a:rPr>
                        <a:t> </a:t>
                      </a:r>
                      <a:r>
                        <a:rPr sz="900" spc="-10" dirty="0">
                          <a:latin typeface="Arial Narrow"/>
                          <a:cs typeface="Arial Narrow"/>
                        </a:rPr>
                        <a:t>YR-</a:t>
                      </a:r>
                      <a:endParaRPr sz="900">
                        <a:latin typeface="Arial Narrow"/>
                        <a:cs typeface="Arial Narrow"/>
                      </a:endParaRPr>
                    </a:p>
                  </a:txBody>
                  <a:tcPr marL="0" marR="0" marT="0" marB="0"/>
                </a:tc>
                <a:tc>
                  <a:txBody>
                    <a:bodyPr/>
                    <a:lstStyle/>
                    <a:p>
                      <a:pPr marR="49530" algn="r">
                        <a:lnSpc>
                          <a:spcPts val="1105"/>
                        </a:lnSpc>
                      </a:pPr>
                      <a:r>
                        <a:rPr sz="900" spc="-5" dirty="0">
                          <a:latin typeface="Arial Narrow"/>
                          <a:cs typeface="Arial Narrow"/>
                        </a:rPr>
                        <a:t>$</a:t>
                      </a:r>
                      <a:r>
                        <a:rPr sz="900" spc="-10" dirty="0">
                          <a:latin typeface="Arial Narrow"/>
                          <a:cs typeface="Arial Narrow"/>
                        </a:rPr>
                        <a:t>1</a:t>
                      </a:r>
                      <a:r>
                        <a:rPr sz="900" dirty="0">
                          <a:latin typeface="Arial Narrow"/>
                          <a:cs typeface="Arial Narrow"/>
                        </a:rPr>
                        <a:t>,2</a:t>
                      </a:r>
                      <a:r>
                        <a:rPr sz="900" spc="-5" dirty="0">
                          <a:latin typeface="Arial Narrow"/>
                          <a:cs typeface="Arial Narrow"/>
                        </a:rPr>
                        <a:t>9</a:t>
                      </a:r>
                      <a:r>
                        <a:rPr sz="900" dirty="0">
                          <a:latin typeface="Arial Narrow"/>
                          <a:cs typeface="Arial Narrow"/>
                        </a:rPr>
                        <a:t>0,</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marL="56515">
                        <a:lnSpc>
                          <a:spcPts val="110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20"/>
                  </a:ext>
                </a:extLst>
              </a:tr>
              <a:tr h="131637">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120650">
                        <a:lnSpc>
                          <a:spcPts val="1075"/>
                        </a:lnSpc>
                      </a:pPr>
                      <a:r>
                        <a:rPr sz="900" spc="-5" dirty="0">
                          <a:latin typeface="Arial Narrow"/>
                          <a:cs typeface="Arial Narrow"/>
                        </a:rPr>
                        <a:t>CONSTRUCTION</a:t>
                      </a:r>
                      <a:endParaRPr sz="900">
                        <a:latin typeface="Arial Narrow"/>
                        <a:cs typeface="Arial Narrow"/>
                      </a:endParaRPr>
                    </a:p>
                  </a:txBody>
                  <a:tcPr marL="0" marR="0" marT="0" marB="0"/>
                </a:tc>
                <a:tc>
                  <a:txBody>
                    <a:bodyPr/>
                    <a:lstStyle/>
                    <a:p>
                      <a:pPr marL="76200">
                        <a:lnSpc>
                          <a:spcPts val="1075"/>
                        </a:lnSpc>
                      </a:pPr>
                      <a:r>
                        <a:rPr sz="900" dirty="0">
                          <a:latin typeface="Arial Narrow"/>
                          <a:cs typeface="Arial Narrow"/>
                        </a:rPr>
                        <a:t>FY </a:t>
                      </a:r>
                      <a:r>
                        <a:rPr sz="900" spc="-5" dirty="0">
                          <a:latin typeface="Arial Narrow"/>
                          <a:cs typeface="Arial Narrow"/>
                        </a:rPr>
                        <a:t>2021</a:t>
                      </a:r>
                      <a:r>
                        <a:rPr sz="900" spc="-45"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075"/>
                        </a:lnSpc>
                      </a:pPr>
                      <a:r>
                        <a:rPr sz="900" spc="-5" dirty="0">
                          <a:latin typeface="Arial Narrow"/>
                          <a:cs typeface="Arial Narrow"/>
                        </a:rPr>
                        <a:t>$</a:t>
                      </a:r>
                      <a:r>
                        <a:rPr sz="900" spc="-10" dirty="0">
                          <a:latin typeface="Arial Narrow"/>
                          <a:cs typeface="Arial Narrow"/>
                        </a:rPr>
                        <a:t>1</a:t>
                      </a:r>
                      <a:r>
                        <a:rPr sz="900" dirty="0">
                          <a:latin typeface="Arial Narrow"/>
                          <a:cs typeface="Arial Narrow"/>
                        </a:rPr>
                        <a:t>,3</a:t>
                      </a:r>
                      <a:r>
                        <a:rPr sz="900" spc="-5" dirty="0">
                          <a:latin typeface="Arial Narrow"/>
                          <a:cs typeface="Arial Narrow"/>
                        </a:rPr>
                        <a:t>5</a:t>
                      </a:r>
                      <a:r>
                        <a:rPr sz="900" dirty="0">
                          <a:latin typeface="Arial Narrow"/>
                          <a:cs typeface="Arial Narrow"/>
                        </a:rPr>
                        <a:t>0,</a:t>
                      </a:r>
                      <a:r>
                        <a:rPr sz="900" spc="-5" dirty="0">
                          <a:latin typeface="Arial Narrow"/>
                          <a:cs typeface="Arial Narrow"/>
                        </a:rPr>
                        <a:t>0</a:t>
                      </a:r>
                      <a:r>
                        <a:rPr sz="900" dirty="0">
                          <a:latin typeface="Arial Narrow"/>
                          <a:cs typeface="Arial Narrow"/>
                        </a:rPr>
                        <a:t>00</a:t>
                      </a:r>
                      <a:endParaRPr sz="900">
                        <a:latin typeface="Arial Narrow"/>
                        <a:cs typeface="Arial Narrow"/>
                      </a:endParaRPr>
                    </a:p>
                  </a:txBody>
                  <a:tcPr marL="0" marR="0" marT="0" marB="0"/>
                </a:tc>
                <a:tc>
                  <a:txBody>
                    <a:bodyPr/>
                    <a:lstStyle/>
                    <a:p>
                      <a:pPr marL="56515">
                        <a:lnSpc>
                          <a:spcPts val="107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21"/>
                  </a:ext>
                </a:extLst>
              </a:tr>
              <a:tr h="137643">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gridSpan="2">
                  <a:txBody>
                    <a:bodyPr/>
                    <a:lstStyle/>
                    <a:p>
                      <a:pPr marL="76200">
                        <a:lnSpc>
                          <a:spcPts val="1075"/>
                        </a:lnSpc>
                      </a:pPr>
                      <a:r>
                        <a:rPr sz="900" dirty="0">
                          <a:latin typeface="Arial Narrow"/>
                          <a:cs typeface="Arial Narrow"/>
                        </a:rPr>
                        <a:t>FY </a:t>
                      </a:r>
                      <a:r>
                        <a:rPr sz="900" spc="-5" dirty="0">
                          <a:latin typeface="Arial Narrow"/>
                          <a:cs typeface="Arial Narrow"/>
                        </a:rPr>
                        <a:t>2022 </a:t>
                      </a:r>
                      <a:r>
                        <a:rPr sz="900" dirty="0">
                          <a:latin typeface="Arial Narrow"/>
                          <a:cs typeface="Arial Narrow"/>
                        </a:rPr>
                        <a:t>-</a:t>
                      </a:r>
                      <a:r>
                        <a:rPr sz="900" u="sng" spc="85" dirty="0">
                          <a:uFill>
                            <a:solidFill>
                              <a:srgbClr val="000000"/>
                            </a:solidFill>
                          </a:uFill>
                          <a:latin typeface="Arial Narrow"/>
                          <a:cs typeface="Arial Narrow"/>
                        </a:rPr>
                        <a:t> </a:t>
                      </a:r>
                      <a:r>
                        <a:rPr sz="900" u="sng" spc="-5" dirty="0">
                          <a:uFill>
                            <a:solidFill>
                              <a:srgbClr val="000000"/>
                            </a:solidFill>
                          </a:uFill>
                          <a:latin typeface="Arial Narrow"/>
                          <a:cs typeface="Arial Narrow"/>
                        </a:rPr>
                        <a:t>$1,350,000</a:t>
                      </a:r>
                      <a:endParaRPr sz="900">
                        <a:latin typeface="Arial Narrow"/>
                        <a:cs typeface="Arial Narrow"/>
                      </a:endParaRPr>
                    </a:p>
                  </a:txBody>
                  <a:tcPr marL="0" marR="0" marT="0" marB="0"/>
                </a:tc>
                <a:tc hMerge="1">
                  <a:txBody>
                    <a:bodyPr/>
                    <a:lstStyle/>
                    <a:p>
                      <a:endParaRPr/>
                    </a:p>
                  </a:txBody>
                  <a:tcPr marL="0" marR="0" marT="0" marB="0"/>
                </a:tc>
                <a:tc>
                  <a:txBody>
                    <a:bodyPr/>
                    <a:lstStyle/>
                    <a:p>
                      <a:pPr marL="56515">
                        <a:lnSpc>
                          <a:spcPts val="107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22"/>
                  </a:ext>
                </a:extLst>
              </a:tr>
              <a:tr h="151380">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tc gridSpan="2">
                  <a:txBody>
                    <a:bodyPr/>
                    <a:lstStyle/>
                    <a:p>
                      <a:pPr marL="697230">
                        <a:lnSpc>
                          <a:spcPts val="1165"/>
                        </a:lnSpc>
                      </a:pPr>
                      <a:r>
                        <a:rPr sz="900" spc="-5" dirty="0">
                          <a:latin typeface="Arial Narrow"/>
                          <a:cs typeface="Arial Narrow"/>
                        </a:rPr>
                        <a:t>$6,315,000</a:t>
                      </a:r>
                      <a:endParaRPr sz="900">
                        <a:latin typeface="Arial Narrow"/>
                        <a:cs typeface="Arial Narrow"/>
                      </a:endParaRPr>
                    </a:p>
                  </a:txBody>
                  <a:tcPr marL="0" marR="0" marT="0" marB="0"/>
                </a:tc>
                <a:tc hMerge="1">
                  <a:txBody>
                    <a:bodyPr/>
                    <a:lstStyle/>
                    <a:p>
                      <a:endParaRPr/>
                    </a:p>
                  </a:txBody>
                  <a:tcPr marL="0" marR="0" marT="0" marB="0"/>
                </a:tc>
                <a:tc>
                  <a:txBody>
                    <a:bodyPr/>
                    <a:lstStyle/>
                    <a:p>
                      <a:pPr>
                        <a:lnSpc>
                          <a:spcPct val="100000"/>
                        </a:lnSpc>
                      </a:pPr>
                      <a:endParaRPr sz="900">
                        <a:latin typeface="Times New Roman"/>
                        <a:cs typeface="Times New Roman"/>
                      </a:endParaRPr>
                    </a:p>
                  </a:txBody>
                  <a:tcPr marL="0" marR="0" marT="0" marB="0"/>
                </a:tc>
                <a:extLst>
                  <a:ext uri="{0D108BD9-81ED-4DB2-BD59-A6C34878D82A}">
                    <a16:rowId xmlns:a16="http://schemas.microsoft.com/office/drawing/2014/main" val="10023"/>
                  </a:ext>
                </a:extLst>
              </a:tr>
              <a:tr h="151323">
                <a:tc>
                  <a:txBody>
                    <a:bodyPr/>
                    <a:lstStyle/>
                    <a:p>
                      <a:pPr marL="31750">
                        <a:lnSpc>
                          <a:spcPts val="1130"/>
                        </a:lnSpc>
                        <a:spcBef>
                          <a:spcPts val="120"/>
                        </a:spcBef>
                      </a:pPr>
                      <a:r>
                        <a:rPr sz="900" spc="-5" dirty="0">
                          <a:latin typeface="Arial Narrow"/>
                          <a:cs typeface="Arial Narrow"/>
                        </a:rPr>
                        <a:t>I-6046</a:t>
                      </a:r>
                      <a:endParaRPr sz="900">
                        <a:latin typeface="Arial Narrow"/>
                        <a:cs typeface="Arial Narrow"/>
                      </a:endParaRPr>
                    </a:p>
                  </a:txBody>
                  <a:tcPr marL="0" marR="0" marT="13436" marB="0"/>
                </a:tc>
                <a:tc>
                  <a:txBody>
                    <a:bodyPr/>
                    <a:lstStyle/>
                    <a:p>
                      <a:pPr marL="81915">
                        <a:lnSpc>
                          <a:spcPts val="1130"/>
                        </a:lnSpc>
                        <a:spcBef>
                          <a:spcPts val="120"/>
                        </a:spcBef>
                      </a:pPr>
                      <a:r>
                        <a:rPr sz="900" dirty="0">
                          <a:latin typeface="Arial Narrow"/>
                          <a:cs typeface="Arial Narrow"/>
                        </a:rPr>
                        <a:t>- </a:t>
                      </a:r>
                      <a:r>
                        <a:rPr sz="900" spc="-10" dirty="0">
                          <a:latin typeface="Arial Narrow"/>
                          <a:cs typeface="Arial Narrow"/>
                        </a:rPr>
                        <a:t>ROCKY MOUNT METROPOLITAN</a:t>
                      </a:r>
                      <a:r>
                        <a:rPr sz="900" spc="-120" dirty="0">
                          <a:latin typeface="Arial Narrow"/>
                          <a:cs typeface="Arial Narrow"/>
                        </a:rPr>
                        <a:t> </a:t>
                      </a:r>
                      <a:r>
                        <a:rPr sz="900" spc="-10" dirty="0">
                          <a:latin typeface="Arial Narrow"/>
                          <a:cs typeface="Arial Narrow"/>
                        </a:rPr>
                        <a:t>PLANNING</a:t>
                      </a:r>
                      <a:endParaRPr sz="900">
                        <a:latin typeface="Arial Narrow"/>
                        <a:cs typeface="Arial Narrow"/>
                      </a:endParaRPr>
                    </a:p>
                  </a:txBody>
                  <a:tcPr marL="0" marR="0" marT="13436" marB="0"/>
                </a:tc>
                <a:tc>
                  <a:txBody>
                    <a:bodyPr/>
                    <a:lstStyle/>
                    <a:p>
                      <a:pPr marL="53975">
                        <a:lnSpc>
                          <a:spcPts val="1130"/>
                        </a:lnSpc>
                        <a:spcBef>
                          <a:spcPts val="120"/>
                        </a:spcBef>
                      </a:pPr>
                      <a:r>
                        <a:rPr sz="900" dirty="0">
                          <a:latin typeface="Arial Narrow"/>
                          <a:cs typeface="Arial Narrow"/>
                        </a:rPr>
                        <a:t>US </a:t>
                      </a:r>
                      <a:r>
                        <a:rPr sz="900" spc="-5" dirty="0">
                          <a:latin typeface="Arial Narrow"/>
                          <a:cs typeface="Arial Narrow"/>
                        </a:rPr>
                        <a:t>64 (FUTURE </a:t>
                      </a:r>
                      <a:r>
                        <a:rPr sz="900" dirty="0">
                          <a:latin typeface="Arial Narrow"/>
                          <a:cs typeface="Arial Narrow"/>
                        </a:rPr>
                        <a:t>I-87), </a:t>
                      </a:r>
                      <a:r>
                        <a:rPr sz="900" spc="-5" dirty="0">
                          <a:latin typeface="Arial Narrow"/>
                          <a:cs typeface="Arial Narrow"/>
                        </a:rPr>
                        <a:t>SR 1603 (OLD CARRIAGE</a:t>
                      </a:r>
                      <a:r>
                        <a:rPr sz="900" spc="-60" dirty="0">
                          <a:latin typeface="Arial Narrow"/>
                          <a:cs typeface="Arial Narrow"/>
                        </a:rPr>
                        <a:t> </a:t>
                      </a:r>
                      <a:r>
                        <a:rPr sz="900" spc="-5" dirty="0">
                          <a:latin typeface="Arial Narrow"/>
                          <a:cs typeface="Arial Narrow"/>
                        </a:rPr>
                        <a:t>ROAD)</a:t>
                      </a:r>
                      <a:endParaRPr sz="900">
                        <a:latin typeface="Arial Narrow"/>
                        <a:cs typeface="Arial Narrow"/>
                      </a:endParaRPr>
                    </a:p>
                  </a:txBody>
                  <a:tcPr marL="0" marR="0" marT="13436" marB="0"/>
                </a:tc>
                <a:tc>
                  <a:txBody>
                    <a:bodyPr/>
                    <a:lstStyle/>
                    <a:p>
                      <a:pPr marL="120650">
                        <a:lnSpc>
                          <a:spcPts val="1135"/>
                        </a:lnSpc>
                        <a:spcBef>
                          <a:spcPts val="114"/>
                        </a:spcBef>
                      </a:pPr>
                      <a:r>
                        <a:rPr sz="900" spc="-5" dirty="0">
                          <a:latin typeface="Arial Narrow"/>
                          <a:cs typeface="Arial Narrow"/>
                        </a:rPr>
                        <a:t>CONSTRUCTION</a:t>
                      </a:r>
                      <a:endParaRPr sz="900">
                        <a:latin typeface="Arial Narrow"/>
                        <a:cs typeface="Arial Narrow"/>
                      </a:endParaRPr>
                    </a:p>
                  </a:txBody>
                  <a:tcPr marL="0" marR="0" marT="12875" marB="0"/>
                </a:tc>
                <a:tc gridSpan="2">
                  <a:txBody>
                    <a:bodyPr/>
                    <a:lstStyle/>
                    <a:p>
                      <a:pPr marL="76200">
                        <a:lnSpc>
                          <a:spcPts val="1135"/>
                        </a:lnSpc>
                        <a:spcBef>
                          <a:spcPts val="114"/>
                        </a:spcBef>
                        <a:tabLst>
                          <a:tab pos="697230" algn="l"/>
                        </a:tabLst>
                      </a:pPr>
                      <a:r>
                        <a:rPr sz="900" dirty="0">
                          <a:latin typeface="Arial Narrow"/>
                          <a:cs typeface="Arial Narrow"/>
                        </a:rPr>
                        <a:t>FY</a:t>
                      </a:r>
                      <a:r>
                        <a:rPr sz="900" spc="-5" dirty="0">
                          <a:latin typeface="Arial Narrow"/>
                          <a:cs typeface="Arial Narrow"/>
                        </a:rPr>
                        <a:t> 2022 </a:t>
                      </a:r>
                      <a:r>
                        <a:rPr sz="900" dirty="0">
                          <a:latin typeface="Arial Narrow"/>
                          <a:cs typeface="Arial Narrow"/>
                        </a:rPr>
                        <a:t>-	</a:t>
                      </a:r>
                      <a:r>
                        <a:rPr sz="900" spc="-5" dirty="0">
                          <a:latin typeface="Arial Narrow"/>
                          <a:cs typeface="Arial Narrow"/>
                        </a:rPr>
                        <a:t>$8,850,000</a:t>
                      </a:r>
                      <a:endParaRPr sz="900">
                        <a:latin typeface="Arial Narrow"/>
                        <a:cs typeface="Arial Narrow"/>
                      </a:endParaRPr>
                    </a:p>
                  </a:txBody>
                  <a:tcPr marL="0" marR="0" marT="12875" marB="0"/>
                </a:tc>
                <a:tc hMerge="1">
                  <a:txBody>
                    <a:bodyPr/>
                    <a:lstStyle/>
                    <a:p>
                      <a:endParaRPr/>
                    </a:p>
                  </a:txBody>
                  <a:tcPr marL="0" marR="0" marT="0" marB="0"/>
                </a:tc>
                <a:tc>
                  <a:txBody>
                    <a:bodyPr/>
                    <a:lstStyle/>
                    <a:p>
                      <a:pPr marL="56515">
                        <a:lnSpc>
                          <a:spcPts val="1135"/>
                        </a:lnSpc>
                        <a:spcBef>
                          <a:spcPts val="114"/>
                        </a:spcBef>
                      </a:pPr>
                      <a:r>
                        <a:rPr sz="900" spc="-5" dirty="0">
                          <a:latin typeface="Arial Narrow"/>
                          <a:cs typeface="Arial Narrow"/>
                        </a:rPr>
                        <a:t>(NHPIM)</a:t>
                      </a:r>
                      <a:endParaRPr sz="900">
                        <a:latin typeface="Arial Narrow"/>
                        <a:cs typeface="Arial Narrow"/>
                      </a:endParaRPr>
                    </a:p>
                  </a:txBody>
                  <a:tcPr marL="0" marR="0" marT="12875" marB="0"/>
                </a:tc>
                <a:extLst>
                  <a:ext uri="{0D108BD9-81ED-4DB2-BD59-A6C34878D82A}">
                    <a16:rowId xmlns:a16="http://schemas.microsoft.com/office/drawing/2014/main" val="10024"/>
                  </a:ext>
                </a:extLst>
              </a:tr>
              <a:tr h="560956">
                <a:tc>
                  <a:txBody>
                    <a:bodyPr/>
                    <a:lstStyle/>
                    <a:p>
                      <a:pPr marL="31750">
                        <a:lnSpc>
                          <a:spcPts val="1175"/>
                        </a:lnSpc>
                      </a:pPr>
                      <a:r>
                        <a:rPr sz="900" spc="-10" dirty="0">
                          <a:latin typeface="Arial Narrow"/>
                          <a:cs typeface="Arial Narrow"/>
                        </a:rPr>
                        <a:t>EDGECOMBE</a:t>
                      </a:r>
                      <a:endParaRPr sz="900">
                        <a:latin typeface="Arial Narrow"/>
                        <a:cs typeface="Arial Narrow"/>
                      </a:endParaRPr>
                    </a:p>
                    <a:p>
                      <a:pPr marL="31750" marR="74295">
                        <a:lnSpc>
                          <a:spcPct val="100200"/>
                        </a:lnSpc>
                      </a:pPr>
                      <a:r>
                        <a:rPr sz="900" spc="-5" dirty="0">
                          <a:latin typeface="Arial Narrow"/>
                          <a:cs typeface="Arial Narrow"/>
                        </a:rPr>
                        <a:t>NASH  </a:t>
                      </a:r>
                      <a:r>
                        <a:rPr sz="900" b="1" spc="-10" dirty="0">
                          <a:latin typeface="Arial Narrow"/>
                          <a:cs typeface="Arial Narrow"/>
                        </a:rPr>
                        <a:t>P</a:t>
                      </a:r>
                      <a:r>
                        <a:rPr sz="900" b="1" dirty="0">
                          <a:latin typeface="Arial Narrow"/>
                          <a:cs typeface="Arial Narrow"/>
                        </a:rPr>
                        <a:t>R</a:t>
                      </a:r>
                      <a:r>
                        <a:rPr sz="900" b="1" spc="-5" dirty="0">
                          <a:latin typeface="Arial Narrow"/>
                          <a:cs typeface="Arial Narrow"/>
                        </a:rPr>
                        <a:t>OJ.</a:t>
                      </a:r>
                      <a:r>
                        <a:rPr sz="900" b="1" spc="-10" dirty="0">
                          <a:latin typeface="Arial Narrow"/>
                          <a:cs typeface="Arial Narrow"/>
                        </a:rPr>
                        <a:t>C</a:t>
                      </a:r>
                      <a:r>
                        <a:rPr sz="900" b="1" dirty="0">
                          <a:latin typeface="Arial Narrow"/>
                          <a:cs typeface="Arial Narrow"/>
                        </a:rPr>
                        <a:t>AT</a:t>
                      </a:r>
                      <a:r>
                        <a:rPr sz="900" b="1" spc="-10" dirty="0">
                          <a:latin typeface="Arial Narrow"/>
                          <a:cs typeface="Arial Narrow"/>
                        </a:rPr>
                        <a:t>E</a:t>
                      </a:r>
                      <a:r>
                        <a:rPr sz="900" b="1" spc="-5" dirty="0">
                          <a:latin typeface="Arial Narrow"/>
                          <a:cs typeface="Arial Narrow"/>
                        </a:rPr>
                        <a:t>G</a:t>
                      </a:r>
                      <a:r>
                        <a:rPr sz="900" b="1" spc="-10" dirty="0">
                          <a:latin typeface="Arial Narrow"/>
                          <a:cs typeface="Arial Narrow"/>
                        </a:rPr>
                        <a:t>O</a:t>
                      </a:r>
                      <a:r>
                        <a:rPr sz="900" b="1" dirty="0">
                          <a:latin typeface="Arial Narrow"/>
                          <a:cs typeface="Arial Narrow"/>
                        </a:rPr>
                        <a:t>RY  </a:t>
                      </a:r>
                      <a:r>
                        <a:rPr sz="900" spc="-5" dirty="0">
                          <a:latin typeface="Arial Narrow"/>
                          <a:cs typeface="Arial Narrow"/>
                        </a:rPr>
                        <a:t>STATEWIDE</a:t>
                      </a:r>
                      <a:endParaRPr sz="900">
                        <a:latin typeface="Arial Narrow"/>
                        <a:cs typeface="Arial Narrow"/>
                      </a:endParaRPr>
                    </a:p>
                  </a:txBody>
                  <a:tcPr marL="0" marR="0" marT="0" marB="0"/>
                </a:tc>
                <a:tc>
                  <a:txBody>
                    <a:bodyPr/>
                    <a:lstStyle/>
                    <a:p>
                      <a:pPr marL="159385">
                        <a:lnSpc>
                          <a:spcPts val="1155"/>
                        </a:lnSpc>
                      </a:pPr>
                      <a:r>
                        <a:rPr sz="900" spc="-5" dirty="0">
                          <a:latin typeface="Arial Narrow"/>
                          <a:cs typeface="Arial Narrow"/>
                        </a:rPr>
                        <a:t>ORGANIZATION</a:t>
                      </a:r>
                      <a:endParaRPr sz="900">
                        <a:latin typeface="Arial Narrow"/>
                        <a:cs typeface="Arial Narrow"/>
                      </a:endParaRPr>
                    </a:p>
                    <a:p>
                      <a:pPr marL="159385" marR="98425" indent="-77470">
                        <a:lnSpc>
                          <a:spcPts val="1180"/>
                        </a:lnSpc>
                        <a:spcBef>
                          <a:spcPts val="235"/>
                        </a:spcBef>
                      </a:pPr>
                      <a:r>
                        <a:rPr sz="900" dirty="0">
                          <a:latin typeface="Arial Narrow"/>
                          <a:cs typeface="Arial Narrow"/>
                        </a:rPr>
                        <a:t>- </a:t>
                      </a:r>
                      <a:r>
                        <a:rPr sz="900" spc="-10" dirty="0">
                          <a:latin typeface="Arial Narrow"/>
                          <a:cs typeface="Arial Narrow"/>
                        </a:rPr>
                        <a:t>UPPER COASTAL PLAIN RURAL PLANNING  </a:t>
                      </a:r>
                      <a:r>
                        <a:rPr sz="900" spc="-5" dirty="0">
                          <a:latin typeface="Arial Narrow"/>
                          <a:cs typeface="Arial Narrow"/>
                        </a:rPr>
                        <a:t>ORGANIZATION</a:t>
                      </a:r>
                      <a:endParaRPr sz="900">
                        <a:latin typeface="Arial Narrow"/>
                        <a:cs typeface="Arial Narrow"/>
                      </a:endParaRPr>
                    </a:p>
                  </a:txBody>
                  <a:tcPr marL="0" marR="0" marT="0" marB="0"/>
                </a:tc>
                <a:tc>
                  <a:txBody>
                    <a:bodyPr/>
                    <a:lstStyle/>
                    <a:p>
                      <a:pPr marL="53975" marR="542290">
                        <a:lnSpc>
                          <a:spcPts val="1180"/>
                        </a:lnSpc>
                        <a:spcBef>
                          <a:spcPts val="10"/>
                        </a:spcBef>
                      </a:pPr>
                      <a:r>
                        <a:rPr sz="900" dirty="0">
                          <a:latin typeface="Arial Narrow"/>
                          <a:cs typeface="Arial Narrow"/>
                        </a:rPr>
                        <a:t>TO </a:t>
                      </a:r>
                      <a:r>
                        <a:rPr sz="900" spc="-5" dirty="0">
                          <a:latin typeface="Arial Narrow"/>
                          <a:cs typeface="Arial Narrow"/>
                        </a:rPr>
                        <a:t>SR 1225 (KINGSBORO ROAD). </a:t>
                      </a:r>
                      <a:r>
                        <a:rPr sz="900" spc="-10" dirty="0">
                          <a:latin typeface="Arial Narrow"/>
                          <a:cs typeface="Arial Narrow"/>
                        </a:rPr>
                        <a:t>PAVEMENT  </a:t>
                      </a:r>
                      <a:r>
                        <a:rPr sz="900" spc="-5" dirty="0">
                          <a:latin typeface="Arial Narrow"/>
                          <a:cs typeface="Arial Narrow"/>
                        </a:rPr>
                        <a:t>REHABILITATION.</a:t>
                      </a:r>
                      <a:endParaRPr sz="900">
                        <a:latin typeface="Arial Narrow"/>
                        <a:cs typeface="Arial Narrow"/>
                      </a:endParaRPr>
                    </a:p>
                    <a:p>
                      <a:pPr marL="53975" marR="675005">
                        <a:lnSpc>
                          <a:spcPts val="1170"/>
                        </a:lnSpc>
                        <a:spcBef>
                          <a:spcPts val="200"/>
                        </a:spcBef>
                      </a:pPr>
                      <a:r>
                        <a:rPr sz="900" b="1" i="1" u="heavy" dirty="0">
                          <a:uFill>
                            <a:solidFill>
                              <a:srgbClr val="000000"/>
                            </a:solidFill>
                          </a:uFill>
                          <a:latin typeface="ArialNarrow-BoldItalic"/>
                          <a:cs typeface="ArialNarrow-BoldItalic"/>
                        </a:rPr>
                        <a:t>TO </a:t>
                      </a:r>
                      <a:r>
                        <a:rPr sz="900" b="1" i="1" u="heavy" spc="-5" dirty="0">
                          <a:uFill>
                            <a:solidFill>
                              <a:srgbClr val="000000"/>
                            </a:solidFill>
                          </a:uFill>
                          <a:latin typeface="ArialNarrow-BoldItalic"/>
                          <a:cs typeface="ArialNarrow-BoldItalic"/>
                        </a:rPr>
                        <a:t>ASSIST </a:t>
                      </a:r>
                      <a:r>
                        <a:rPr sz="900" b="1" i="1" u="heavy" dirty="0">
                          <a:uFill>
                            <a:solidFill>
                              <a:srgbClr val="000000"/>
                            </a:solidFill>
                          </a:uFill>
                          <a:latin typeface="ArialNarrow-BoldItalic"/>
                          <a:cs typeface="ArialNarrow-BoldItalic"/>
                        </a:rPr>
                        <a:t>IN </a:t>
                      </a:r>
                      <a:r>
                        <a:rPr sz="900" b="1" i="1" u="heavy" spc="-5" dirty="0">
                          <a:uFill>
                            <a:solidFill>
                              <a:srgbClr val="000000"/>
                            </a:solidFill>
                          </a:uFill>
                          <a:latin typeface="ArialNarrow-BoldItalic"/>
                          <a:cs typeface="ArialNarrow-BoldItalic"/>
                        </a:rPr>
                        <a:t>BALANCING FUNDS,</a:t>
                      </a:r>
                      <a:r>
                        <a:rPr sz="900" b="1" i="1" u="heavy" spc="-80" dirty="0">
                          <a:uFill>
                            <a:solidFill>
                              <a:srgbClr val="000000"/>
                            </a:solidFill>
                          </a:uFill>
                          <a:latin typeface="ArialNarrow-BoldItalic"/>
                          <a:cs typeface="ArialNarrow-BoldItalic"/>
                        </a:rPr>
                        <a:t> </a:t>
                      </a:r>
                      <a:r>
                        <a:rPr sz="900" b="1" i="1" u="heavy" spc="-5" dirty="0">
                          <a:uFill>
                            <a:solidFill>
                              <a:srgbClr val="000000"/>
                            </a:solidFill>
                          </a:uFill>
                          <a:latin typeface="ArialNarrow-BoldItalic"/>
                          <a:cs typeface="ArialNarrow-BoldItalic"/>
                        </a:rPr>
                        <a:t>DELAY </a:t>
                      </a:r>
                      <a:r>
                        <a:rPr sz="900" b="1" i="1" spc="-5" dirty="0">
                          <a:latin typeface="ArialNarrow-BoldItalic"/>
                          <a:cs typeface="ArialNarrow-BoldItalic"/>
                        </a:rPr>
                        <a:t> </a:t>
                      </a:r>
                      <a:r>
                        <a:rPr sz="900" b="1" i="1" u="heavy" spc="-5" dirty="0">
                          <a:uFill>
                            <a:solidFill>
                              <a:srgbClr val="000000"/>
                            </a:solidFill>
                          </a:uFill>
                          <a:latin typeface="ArialNarrow-BoldItalic"/>
                          <a:cs typeface="ArialNarrow-BoldItalic"/>
                        </a:rPr>
                        <a:t>CONSTRUCTION FROM </a:t>
                      </a:r>
                      <a:r>
                        <a:rPr sz="900" b="1" i="1" u="heavy" dirty="0">
                          <a:uFill>
                            <a:solidFill>
                              <a:srgbClr val="000000"/>
                            </a:solidFill>
                          </a:uFill>
                          <a:latin typeface="ArialNarrow-BoldItalic"/>
                          <a:cs typeface="ArialNarrow-BoldItalic"/>
                        </a:rPr>
                        <a:t>FY </a:t>
                      </a:r>
                      <a:r>
                        <a:rPr sz="900" b="1" i="1" u="heavy" spc="-5" dirty="0">
                          <a:uFill>
                            <a:solidFill>
                              <a:srgbClr val="000000"/>
                            </a:solidFill>
                          </a:uFill>
                          <a:latin typeface="ArialNarrow-BoldItalic"/>
                          <a:cs typeface="ArialNarrow-BoldItalic"/>
                        </a:rPr>
                        <a:t>21 </a:t>
                      </a:r>
                      <a:r>
                        <a:rPr sz="900" b="1" i="1" u="heavy" dirty="0">
                          <a:uFill>
                            <a:solidFill>
                              <a:srgbClr val="000000"/>
                            </a:solidFill>
                          </a:uFill>
                          <a:latin typeface="ArialNarrow-BoldItalic"/>
                          <a:cs typeface="ArialNarrow-BoldItalic"/>
                        </a:rPr>
                        <a:t>TO FY</a:t>
                      </a:r>
                      <a:r>
                        <a:rPr sz="900" b="1" i="1" u="heavy" spc="-55" dirty="0">
                          <a:uFill>
                            <a:solidFill>
                              <a:srgbClr val="000000"/>
                            </a:solidFill>
                          </a:uFill>
                          <a:latin typeface="ArialNarrow-BoldItalic"/>
                          <a:cs typeface="ArialNarrow-BoldItalic"/>
                        </a:rPr>
                        <a:t> </a:t>
                      </a:r>
                      <a:r>
                        <a:rPr sz="900" b="1" i="1" u="heavy" spc="-5" dirty="0">
                          <a:uFill>
                            <a:solidFill>
                              <a:srgbClr val="000000"/>
                            </a:solidFill>
                          </a:uFill>
                          <a:latin typeface="ArialNarrow-BoldItalic"/>
                          <a:cs typeface="ArialNarrow-BoldItalic"/>
                        </a:rPr>
                        <a:t>22.</a:t>
                      </a:r>
                      <a:endParaRPr sz="900">
                        <a:latin typeface="ArialNarrow-BoldItalic"/>
                        <a:cs typeface="ArialNarrow-BoldItalic"/>
                      </a:endParaRPr>
                    </a:p>
                  </a:txBody>
                  <a:tcPr marL="0" marR="0" marT="1120" marB="0"/>
                </a:tc>
                <a:tc>
                  <a:txBody>
                    <a:bodyPr/>
                    <a:lstStyle/>
                    <a:p>
                      <a:pPr>
                        <a:lnSpc>
                          <a:spcPct val="100000"/>
                        </a:lnSpc>
                      </a:pPr>
                      <a:endParaRPr sz="900">
                        <a:latin typeface="Times New Roman"/>
                        <a:cs typeface="Times New Roman"/>
                      </a:endParaRPr>
                    </a:p>
                  </a:txBody>
                  <a:tcPr marL="0" marR="0" marT="0" marB="0"/>
                </a:tc>
                <a:tc gridSpan="2">
                  <a:txBody>
                    <a:bodyPr/>
                    <a:lstStyle/>
                    <a:p>
                      <a:pPr marR="49530" algn="r">
                        <a:lnSpc>
                          <a:spcPts val="1170"/>
                        </a:lnSpc>
                      </a:pPr>
                      <a:r>
                        <a:rPr sz="900" dirty="0">
                          <a:latin typeface="Arial Narrow"/>
                          <a:cs typeface="Arial Narrow"/>
                        </a:rPr>
                        <a:t>FY </a:t>
                      </a:r>
                      <a:r>
                        <a:rPr sz="900" spc="-5" dirty="0">
                          <a:latin typeface="Arial Narrow"/>
                          <a:cs typeface="Arial Narrow"/>
                        </a:rPr>
                        <a:t>2023 </a:t>
                      </a:r>
                      <a:r>
                        <a:rPr sz="900" dirty="0">
                          <a:latin typeface="Arial Narrow"/>
                          <a:cs typeface="Arial Narrow"/>
                        </a:rPr>
                        <a:t>-</a:t>
                      </a:r>
                      <a:r>
                        <a:rPr sz="900" u="sng" dirty="0">
                          <a:uFill>
                            <a:solidFill>
                              <a:srgbClr val="000000"/>
                            </a:solidFill>
                          </a:uFill>
                          <a:latin typeface="Arial Narrow"/>
                          <a:cs typeface="Arial Narrow"/>
                        </a:rPr>
                        <a:t>    </a:t>
                      </a:r>
                      <a:r>
                        <a:rPr sz="900" u="sng" spc="90" dirty="0">
                          <a:uFill>
                            <a:solidFill>
                              <a:srgbClr val="000000"/>
                            </a:solidFill>
                          </a:uFill>
                          <a:latin typeface="Arial Narrow"/>
                          <a:cs typeface="Arial Narrow"/>
                        </a:rPr>
                        <a:t> </a:t>
                      </a:r>
                      <a:r>
                        <a:rPr sz="900" u="sng" spc="-5" dirty="0">
                          <a:uFill>
                            <a:solidFill>
                              <a:srgbClr val="000000"/>
                            </a:solidFill>
                          </a:uFill>
                          <a:latin typeface="Arial Narrow"/>
                          <a:cs typeface="Arial Narrow"/>
                        </a:rPr>
                        <a:t>$8,850,000</a:t>
                      </a:r>
                      <a:endParaRPr sz="900">
                        <a:latin typeface="Arial Narrow"/>
                        <a:cs typeface="Arial Narrow"/>
                      </a:endParaRPr>
                    </a:p>
                    <a:p>
                      <a:pPr marR="48895" algn="r">
                        <a:lnSpc>
                          <a:spcPct val="100000"/>
                        </a:lnSpc>
                      </a:pPr>
                      <a:r>
                        <a:rPr sz="900" spc="-5" dirty="0">
                          <a:latin typeface="Arial Narrow"/>
                          <a:cs typeface="Arial Narrow"/>
                        </a:rPr>
                        <a:t>$</a:t>
                      </a:r>
                      <a:r>
                        <a:rPr sz="900" spc="-10" dirty="0">
                          <a:latin typeface="Arial Narrow"/>
                          <a:cs typeface="Arial Narrow"/>
                        </a:rPr>
                        <a:t>1</a:t>
                      </a:r>
                      <a:r>
                        <a:rPr sz="900" dirty="0">
                          <a:latin typeface="Arial Narrow"/>
                          <a:cs typeface="Arial Narrow"/>
                        </a:rPr>
                        <a:t>7,</a:t>
                      </a:r>
                      <a:r>
                        <a:rPr sz="900" spc="-5" dirty="0">
                          <a:latin typeface="Arial Narrow"/>
                          <a:cs typeface="Arial Narrow"/>
                        </a:rPr>
                        <a:t>7</a:t>
                      </a:r>
                      <a:r>
                        <a:rPr sz="900" dirty="0">
                          <a:latin typeface="Arial Narrow"/>
                          <a:cs typeface="Arial Narrow"/>
                        </a:rPr>
                        <a:t>0</a:t>
                      </a:r>
                      <a:r>
                        <a:rPr sz="900" spc="-5" dirty="0">
                          <a:latin typeface="Arial Narrow"/>
                          <a:cs typeface="Arial Narrow"/>
                        </a:rPr>
                        <a:t>0</a:t>
                      </a:r>
                      <a:r>
                        <a:rPr sz="900" spc="-10" dirty="0">
                          <a:latin typeface="Arial Narrow"/>
                          <a:cs typeface="Arial Narrow"/>
                        </a:rPr>
                        <a:t>,</a:t>
                      </a:r>
                      <a:r>
                        <a:rPr sz="900" dirty="0">
                          <a:latin typeface="Arial Narrow"/>
                          <a:cs typeface="Arial Narrow"/>
                        </a:rPr>
                        <a:t>0</a:t>
                      </a:r>
                      <a:r>
                        <a:rPr sz="900" spc="-5" dirty="0">
                          <a:latin typeface="Arial Narrow"/>
                          <a:cs typeface="Arial Narrow"/>
                        </a:rPr>
                        <a:t>00</a:t>
                      </a:r>
                      <a:endParaRPr sz="900">
                        <a:latin typeface="Arial Narrow"/>
                        <a:cs typeface="Arial Narrow"/>
                      </a:endParaRPr>
                    </a:p>
                  </a:txBody>
                  <a:tcPr marL="0" marR="0" marT="0" marB="0"/>
                </a:tc>
                <a:tc hMerge="1">
                  <a:txBody>
                    <a:bodyPr/>
                    <a:lstStyle/>
                    <a:p>
                      <a:endParaRPr/>
                    </a:p>
                  </a:txBody>
                  <a:tcPr marL="0" marR="0" marT="0" marB="0"/>
                </a:tc>
                <a:tc>
                  <a:txBody>
                    <a:bodyPr/>
                    <a:lstStyle/>
                    <a:p>
                      <a:pPr marL="56515">
                        <a:lnSpc>
                          <a:spcPts val="1170"/>
                        </a:lnSpc>
                      </a:pPr>
                      <a:r>
                        <a:rPr sz="900" spc="-5" dirty="0">
                          <a:latin typeface="Arial Narrow"/>
                          <a:cs typeface="Arial Narrow"/>
                        </a:rPr>
                        <a:t>(NHPIM)</a:t>
                      </a:r>
                      <a:endParaRPr sz="900">
                        <a:latin typeface="Arial Narrow"/>
                        <a:cs typeface="Arial Narrow"/>
                      </a:endParaRPr>
                    </a:p>
                  </a:txBody>
                  <a:tcPr marL="0" marR="0" marT="0" marB="0"/>
                </a:tc>
                <a:extLst>
                  <a:ext uri="{0D108BD9-81ED-4DB2-BD59-A6C34878D82A}">
                    <a16:rowId xmlns:a16="http://schemas.microsoft.com/office/drawing/2014/main" val="10025"/>
                  </a:ext>
                </a:extLst>
              </a:tr>
            </a:tbl>
          </a:graphicData>
        </a:graphic>
      </p:graphicFrame>
    </p:spTree>
    <p:extLst>
      <p:ext uri="{BB962C8B-B14F-4D97-AF65-F5344CB8AC3E}">
        <p14:creationId xmlns:p14="http://schemas.microsoft.com/office/powerpoint/2010/main" val="22444214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bject 16"/>
          <p:cNvSpPr txBox="1"/>
          <p:nvPr/>
        </p:nvSpPr>
        <p:spPr>
          <a:xfrm>
            <a:off x="440316" y="6252507"/>
            <a:ext cx="1648719" cy="365916"/>
          </a:xfrm>
          <a:prstGeom prst="rect">
            <a:avLst/>
          </a:prstGeom>
        </p:spPr>
        <p:txBody>
          <a:bodyPr vert="horz" wrap="square" lIns="0" tIns="3919" rIns="0" bIns="0" rtlCol="0">
            <a:spAutoFit/>
          </a:bodyPr>
          <a:lstStyle/>
          <a:p>
            <a:pPr marL="11196">
              <a:spcBef>
                <a:spcPts val="31"/>
              </a:spcBef>
            </a:pPr>
            <a:r>
              <a:rPr sz="882" b="1" dirty="0">
                <a:latin typeface="Arial Narrow"/>
                <a:cs typeface="Arial Narrow"/>
              </a:rPr>
              <a:t>* </a:t>
            </a:r>
            <a:r>
              <a:rPr sz="882" b="1" spc="-4" dirty="0">
                <a:latin typeface="Arial Narrow"/>
                <a:cs typeface="Arial Narrow"/>
              </a:rPr>
              <a:t>INDICATES FEDERAL</a:t>
            </a:r>
            <a:r>
              <a:rPr sz="882" b="1" spc="-79" dirty="0">
                <a:latin typeface="Arial Narrow"/>
                <a:cs typeface="Arial Narrow"/>
              </a:rPr>
              <a:t> </a:t>
            </a:r>
            <a:r>
              <a:rPr sz="882" b="1" spc="-4" dirty="0">
                <a:latin typeface="Arial Narrow"/>
                <a:cs typeface="Arial Narrow"/>
              </a:rPr>
              <a:t>AMENDMENT</a:t>
            </a:r>
            <a:endParaRPr sz="882">
              <a:latin typeface="Arial Narrow"/>
              <a:cs typeface="Arial Narrow"/>
            </a:endParaRPr>
          </a:p>
          <a:p>
            <a:pPr marL="11756">
              <a:spcBef>
                <a:spcPts val="569"/>
              </a:spcBef>
            </a:pPr>
            <a:r>
              <a:rPr sz="970" b="1" spc="-9" dirty="0">
                <a:latin typeface="Arial"/>
                <a:cs typeface="Arial"/>
              </a:rPr>
              <a:t>Thursday, </a:t>
            </a:r>
            <a:r>
              <a:rPr sz="970" b="1" spc="-4" dirty="0">
                <a:latin typeface="Arial"/>
                <a:cs typeface="Arial"/>
              </a:rPr>
              <a:t>June </a:t>
            </a:r>
            <a:r>
              <a:rPr sz="970" b="1" dirty="0">
                <a:latin typeface="Arial"/>
                <a:cs typeface="Arial"/>
              </a:rPr>
              <a:t>25,</a:t>
            </a:r>
            <a:r>
              <a:rPr sz="970" b="1" spc="4" dirty="0">
                <a:latin typeface="Arial"/>
                <a:cs typeface="Arial"/>
              </a:rPr>
              <a:t> </a:t>
            </a:r>
            <a:r>
              <a:rPr sz="970" b="1" spc="-4" dirty="0">
                <a:latin typeface="Arial"/>
                <a:cs typeface="Arial"/>
              </a:rPr>
              <a:t>2020</a:t>
            </a:r>
            <a:endParaRPr sz="970">
              <a:latin typeface="Arial"/>
              <a:cs typeface="Arial"/>
            </a:endParaRPr>
          </a:p>
        </p:txBody>
      </p:sp>
      <p:sp>
        <p:nvSpPr>
          <p:cNvPr id="17" name="object 17"/>
          <p:cNvSpPr txBox="1"/>
          <p:nvPr/>
        </p:nvSpPr>
        <p:spPr>
          <a:xfrm>
            <a:off x="7964163" y="6463729"/>
            <a:ext cx="158994" cy="143757"/>
          </a:xfrm>
          <a:prstGeom prst="rect">
            <a:avLst/>
          </a:prstGeom>
        </p:spPr>
        <p:txBody>
          <a:bodyPr vert="horz" wrap="square" lIns="0" tIns="0" rIns="0" bIns="0" rtlCol="0">
            <a:spAutoFit/>
          </a:bodyPr>
          <a:lstStyle/>
          <a:p>
            <a:pPr marL="11196">
              <a:lnSpc>
                <a:spcPts val="1159"/>
              </a:lnSpc>
            </a:pPr>
            <a:r>
              <a:rPr sz="970" b="1" spc="-9" dirty="0">
                <a:latin typeface="Arial"/>
                <a:cs typeface="Arial"/>
              </a:rPr>
              <a:t>35</a:t>
            </a:r>
            <a:endParaRPr sz="970">
              <a:latin typeface="Arial"/>
              <a:cs typeface="Arial"/>
            </a:endParaRPr>
          </a:p>
        </p:txBody>
      </p:sp>
      <p:sp>
        <p:nvSpPr>
          <p:cNvPr id="2" name="object 2"/>
          <p:cNvSpPr txBox="1"/>
          <p:nvPr/>
        </p:nvSpPr>
        <p:spPr>
          <a:xfrm>
            <a:off x="3308784" y="446584"/>
            <a:ext cx="2106666" cy="394938"/>
          </a:xfrm>
          <a:prstGeom prst="rect">
            <a:avLst/>
          </a:prstGeom>
        </p:spPr>
        <p:txBody>
          <a:bodyPr vert="horz" wrap="square" lIns="0" tIns="11197" rIns="0" bIns="0" rtlCol="0">
            <a:spAutoFit/>
          </a:bodyPr>
          <a:lstStyle/>
          <a:p>
            <a:pPr marL="418183" marR="4479" indent="-407546">
              <a:lnSpc>
                <a:spcPct val="135800"/>
              </a:lnSpc>
              <a:spcBef>
                <a:spcPts val="88"/>
              </a:spcBef>
            </a:pPr>
            <a:r>
              <a:rPr sz="970" b="1" spc="-4" dirty="0">
                <a:latin typeface="Arial"/>
                <a:cs typeface="Arial"/>
              </a:rPr>
              <a:t>REVISIONS </a:t>
            </a:r>
            <a:r>
              <a:rPr sz="970" b="1" spc="-9" dirty="0">
                <a:latin typeface="Arial"/>
                <a:cs typeface="Arial"/>
              </a:rPr>
              <a:t>TO THE </a:t>
            </a:r>
            <a:r>
              <a:rPr sz="970" b="1" spc="-4" dirty="0">
                <a:latin typeface="Arial"/>
                <a:cs typeface="Arial"/>
              </a:rPr>
              <a:t>2020-2029 STIP  </a:t>
            </a:r>
            <a:r>
              <a:rPr sz="970" b="1" spc="-9" dirty="0">
                <a:latin typeface="Arial"/>
                <a:cs typeface="Arial"/>
              </a:rPr>
              <a:t>HIGHWAY</a:t>
            </a:r>
            <a:r>
              <a:rPr sz="970" b="1" spc="-4" dirty="0">
                <a:latin typeface="Arial"/>
                <a:cs typeface="Arial"/>
              </a:rPr>
              <a:t> </a:t>
            </a:r>
            <a:r>
              <a:rPr sz="970" b="1" spc="-9" dirty="0">
                <a:latin typeface="Arial"/>
                <a:cs typeface="Arial"/>
              </a:rPr>
              <a:t>PROGRAM</a:t>
            </a:r>
            <a:endParaRPr sz="970">
              <a:latin typeface="Arial"/>
              <a:cs typeface="Arial"/>
            </a:endParaRPr>
          </a:p>
        </p:txBody>
      </p:sp>
      <p:sp>
        <p:nvSpPr>
          <p:cNvPr id="3" name="object 3"/>
          <p:cNvSpPr txBox="1"/>
          <p:nvPr/>
        </p:nvSpPr>
        <p:spPr>
          <a:xfrm>
            <a:off x="7654013" y="195987"/>
            <a:ext cx="713232" cy="308697"/>
          </a:xfrm>
          <a:prstGeom prst="rect">
            <a:avLst/>
          </a:prstGeom>
        </p:spPr>
        <p:txBody>
          <a:bodyPr vert="horz" wrap="square" lIns="0" tIns="26312" rIns="0" bIns="0" rtlCol="0">
            <a:spAutoFit/>
          </a:bodyPr>
          <a:lstStyle/>
          <a:p>
            <a:pPr marL="11196" marR="4479" indent="106925">
              <a:lnSpc>
                <a:spcPts val="1058"/>
              </a:lnSpc>
              <a:spcBef>
                <a:spcPts val="207"/>
              </a:spcBef>
            </a:pPr>
            <a:r>
              <a:rPr sz="970" b="1" spc="-9" dirty="0">
                <a:latin typeface="Arial"/>
                <a:cs typeface="Arial"/>
              </a:rPr>
              <a:t>ITEM </a:t>
            </a:r>
            <a:r>
              <a:rPr sz="970" b="1" spc="-4" dirty="0">
                <a:latin typeface="Arial"/>
                <a:cs typeface="Arial"/>
              </a:rPr>
              <a:t>N  (H</a:t>
            </a:r>
            <a:r>
              <a:rPr sz="970" b="1" spc="-40" dirty="0">
                <a:latin typeface="Arial"/>
                <a:cs typeface="Arial"/>
              </a:rPr>
              <a:t>A</a:t>
            </a:r>
            <a:r>
              <a:rPr sz="970" b="1" spc="-9" dirty="0">
                <a:latin typeface="Arial"/>
                <a:cs typeface="Arial"/>
              </a:rPr>
              <a:t>N</a:t>
            </a:r>
            <a:r>
              <a:rPr sz="970" b="1" spc="-4" dirty="0">
                <a:latin typeface="Arial"/>
                <a:cs typeface="Arial"/>
              </a:rPr>
              <a:t>D</a:t>
            </a:r>
            <a:r>
              <a:rPr sz="970" b="1" dirty="0">
                <a:latin typeface="Arial"/>
                <a:cs typeface="Arial"/>
              </a:rPr>
              <a:t>O</a:t>
            </a:r>
            <a:r>
              <a:rPr sz="970" b="1" spc="-9" dirty="0">
                <a:latin typeface="Arial"/>
                <a:cs typeface="Arial"/>
              </a:rPr>
              <a:t>U</a:t>
            </a:r>
            <a:r>
              <a:rPr sz="970" b="1" spc="-18" dirty="0">
                <a:latin typeface="Arial"/>
                <a:cs typeface="Arial"/>
              </a:rPr>
              <a:t>T</a:t>
            </a:r>
            <a:r>
              <a:rPr sz="970" b="1" spc="-4" dirty="0">
                <a:latin typeface="Arial"/>
                <a:cs typeface="Arial"/>
              </a:rPr>
              <a:t>)</a:t>
            </a:r>
            <a:endParaRPr sz="970">
              <a:latin typeface="Arial"/>
              <a:cs typeface="Arial"/>
            </a:endParaRPr>
          </a:p>
        </p:txBody>
      </p:sp>
      <p:sp>
        <p:nvSpPr>
          <p:cNvPr id="4" name="object 4"/>
          <p:cNvSpPr txBox="1"/>
          <p:nvPr/>
        </p:nvSpPr>
        <p:spPr>
          <a:xfrm>
            <a:off x="339880" y="941957"/>
            <a:ext cx="8038696" cy="153229"/>
          </a:xfrm>
          <a:prstGeom prst="rect">
            <a:avLst/>
          </a:prstGeom>
          <a:ln w="3175">
            <a:solidFill>
              <a:srgbClr val="A6A6A6"/>
            </a:solidFill>
          </a:ln>
        </p:spPr>
        <p:txBody>
          <a:bodyPr vert="horz" wrap="square" lIns="0" tIns="3919" rIns="0" bIns="0" rtlCol="0">
            <a:spAutoFit/>
          </a:bodyPr>
          <a:lstStyle/>
          <a:p>
            <a:pPr algn="ctr">
              <a:spcBef>
                <a:spcPts val="31"/>
              </a:spcBef>
            </a:pPr>
            <a:r>
              <a:rPr sz="970" spc="-4" dirty="0">
                <a:solidFill>
                  <a:srgbClr val="404040"/>
                </a:solidFill>
                <a:latin typeface="Calibri"/>
                <a:cs typeface="Calibri"/>
              </a:rPr>
              <a:t>UPPER COASTAL PLAIN RURAL PLANNING</a:t>
            </a:r>
            <a:r>
              <a:rPr sz="970" spc="22" dirty="0">
                <a:solidFill>
                  <a:srgbClr val="404040"/>
                </a:solidFill>
                <a:latin typeface="Calibri"/>
                <a:cs typeface="Calibri"/>
              </a:rPr>
              <a:t> </a:t>
            </a:r>
            <a:r>
              <a:rPr sz="970" spc="-4" dirty="0">
                <a:solidFill>
                  <a:srgbClr val="404040"/>
                </a:solidFill>
                <a:latin typeface="Calibri"/>
                <a:cs typeface="Calibri"/>
              </a:rPr>
              <a:t>ORGANIZATION</a:t>
            </a:r>
            <a:endParaRPr sz="970">
              <a:latin typeface="Calibri"/>
              <a:cs typeface="Calibri"/>
            </a:endParaRPr>
          </a:p>
        </p:txBody>
      </p:sp>
      <p:sp>
        <p:nvSpPr>
          <p:cNvPr id="5" name="object 5"/>
          <p:cNvSpPr txBox="1"/>
          <p:nvPr/>
        </p:nvSpPr>
        <p:spPr>
          <a:xfrm>
            <a:off x="3705148" y="1273225"/>
            <a:ext cx="1310018" cy="160013"/>
          </a:xfrm>
          <a:prstGeom prst="rect">
            <a:avLst/>
          </a:prstGeom>
        </p:spPr>
        <p:txBody>
          <a:bodyPr vert="horz" wrap="square" lIns="0" tIns="10637" rIns="0" bIns="0" rtlCol="0">
            <a:spAutoFit/>
          </a:bodyPr>
          <a:lstStyle/>
          <a:p>
            <a:pPr marL="11196">
              <a:spcBef>
                <a:spcPts val="84"/>
              </a:spcBef>
            </a:pPr>
            <a:r>
              <a:rPr sz="970" b="1" spc="-4" dirty="0">
                <a:latin typeface="Arial"/>
                <a:cs typeface="Arial"/>
              </a:rPr>
              <a:t>STIP</a:t>
            </a:r>
            <a:r>
              <a:rPr sz="970" b="1" spc="-62" dirty="0">
                <a:latin typeface="Arial"/>
                <a:cs typeface="Arial"/>
              </a:rPr>
              <a:t> </a:t>
            </a:r>
            <a:r>
              <a:rPr sz="970" b="1" spc="-4" dirty="0">
                <a:latin typeface="Arial"/>
                <a:cs typeface="Arial"/>
              </a:rPr>
              <a:t>MODIFICATIONS</a:t>
            </a:r>
            <a:endParaRPr sz="970">
              <a:latin typeface="Arial"/>
              <a:cs typeface="Arial"/>
            </a:endParaRPr>
          </a:p>
        </p:txBody>
      </p:sp>
      <p:graphicFrame>
        <p:nvGraphicFramePr>
          <p:cNvPr id="6" name="object 6"/>
          <p:cNvGraphicFramePr>
            <a:graphicFrameLocks noGrp="1"/>
          </p:cNvGraphicFramePr>
          <p:nvPr/>
        </p:nvGraphicFramePr>
        <p:xfrm>
          <a:off x="324239" y="1489281"/>
          <a:ext cx="7757653" cy="731016"/>
        </p:xfrm>
        <a:graphic>
          <a:graphicData uri="http://schemas.openxmlformats.org/drawingml/2006/table">
            <a:tbl>
              <a:tblPr firstRow="1" bandRow="1">
                <a:tableStyleId>{2D5ABB26-0587-4C30-8999-92F81FD0307C}</a:tableStyleId>
              </a:tblPr>
              <a:tblGrid>
                <a:gridCol w="815122">
                  <a:extLst>
                    <a:ext uri="{9D8B030D-6E8A-4147-A177-3AD203B41FA5}">
                      <a16:colId xmlns:a16="http://schemas.microsoft.com/office/drawing/2014/main" val="20000"/>
                    </a:ext>
                  </a:extLst>
                </a:gridCol>
                <a:gridCol w="2189521">
                  <a:extLst>
                    <a:ext uri="{9D8B030D-6E8A-4147-A177-3AD203B41FA5}">
                      <a16:colId xmlns:a16="http://schemas.microsoft.com/office/drawing/2014/main" val="20001"/>
                    </a:ext>
                  </a:extLst>
                </a:gridCol>
                <a:gridCol w="2491273">
                  <a:extLst>
                    <a:ext uri="{9D8B030D-6E8A-4147-A177-3AD203B41FA5}">
                      <a16:colId xmlns:a16="http://schemas.microsoft.com/office/drawing/2014/main" val="20002"/>
                    </a:ext>
                  </a:extLst>
                </a:gridCol>
                <a:gridCol w="928208">
                  <a:extLst>
                    <a:ext uri="{9D8B030D-6E8A-4147-A177-3AD203B41FA5}">
                      <a16:colId xmlns:a16="http://schemas.microsoft.com/office/drawing/2014/main" val="20003"/>
                    </a:ext>
                  </a:extLst>
                </a:gridCol>
                <a:gridCol w="480339">
                  <a:extLst>
                    <a:ext uri="{9D8B030D-6E8A-4147-A177-3AD203B41FA5}">
                      <a16:colId xmlns:a16="http://schemas.microsoft.com/office/drawing/2014/main" val="20004"/>
                    </a:ext>
                  </a:extLst>
                </a:gridCol>
                <a:gridCol w="642692">
                  <a:extLst>
                    <a:ext uri="{9D8B030D-6E8A-4147-A177-3AD203B41FA5}">
                      <a16:colId xmlns:a16="http://schemas.microsoft.com/office/drawing/2014/main" val="20005"/>
                    </a:ext>
                  </a:extLst>
                </a:gridCol>
                <a:gridCol w="210498">
                  <a:extLst>
                    <a:ext uri="{9D8B030D-6E8A-4147-A177-3AD203B41FA5}">
                      <a16:colId xmlns:a16="http://schemas.microsoft.com/office/drawing/2014/main" val="20006"/>
                    </a:ext>
                  </a:extLst>
                </a:gridCol>
              </a:tblGrid>
              <a:tr h="131490">
                <a:tc>
                  <a:txBody>
                    <a:bodyPr/>
                    <a:lstStyle/>
                    <a:p>
                      <a:pPr marL="31750">
                        <a:lnSpc>
                          <a:spcPts val="1075"/>
                        </a:lnSpc>
                      </a:pPr>
                      <a:r>
                        <a:rPr sz="900" spc="-5" dirty="0">
                          <a:latin typeface="Arial Narrow"/>
                          <a:cs typeface="Arial Narrow"/>
                        </a:rPr>
                        <a:t>I-5986C</a:t>
                      </a:r>
                      <a:endParaRPr sz="900">
                        <a:latin typeface="Arial Narrow"/>
                        <a:cs typeface="Arial Narrow"/>
                      </a:endParaRPr>
                    </a:p>
                  </a:txBody>
                  <a:tcPr marL="0" marR="0" marT="0" marB="0"/>
                </a:tc>
                <a:tc>
                  <a:txBody>
                    <a:bodyPr/>
                    <a:lstStyle/>
                    <a:p>
                      <a:pPr marL="169545">
                        <a:lnSpc>
                          <a:spcPts val="1075"/>
                        </a:lnSpc>
                      </a:pPr>
                      <a:r>
                        <a:rPr sz="900" dirty="0">
                          <a:latin typeface="Arial Narrow"/>
                          <a:cs typeface="Arial Narrow"/>
                        </a:rPr>
                        <a:t>- </a:t>
                      </a:r>
                      <a:r>
                        <a:rPr sz="900" spc="-5" dirty="0">
                          <a:latin typeface="Arial Narrow"/>
                          <a:cs typeface="Arial Narrow"/>
                        </a:rPr>
                        <a:t>ROCKY MOUNT METROPOLITAN</a:t>
                      </a:r>
                      <a:r>
                        <a:rPr sz="900" spc="55" dirty="0">
                          <a:latin typeface="Arial Narrow"/>
                          <a:cs typeface="Arial Narrow"/>
                        </a:rPr>
                        <a:t> </a:t>
                      </a:r>
                      <a:r>
                        <a:rPr sz="900" spc="-10" dirty="0">
                          <a:latin typeface="Arial Narrow"/>
                          <a:cs typeface="Arial Narrow"/>
                        </a:rPr>
                        <a:t>PLANNING</a:t>
                      </a:r>
                      <a:endParaRPr sz="900">
                        <a:latin typeface="Arial Narrow"/>
                        <a:cs typeface="Arial Narrow"/>
                      </a:endParaRPr>
                    </a:p>
                  </a:txBody>
                  <a:tcPr marL="0" marR="0" marT="0" marB="0"/>
                </a:tc>
                <a:tc>
                  <a:txBody>
                    <a:bodyPr/>
                    <a:lstStyle/>
                    <a:p>
                      <a:pPr marL="43180">
                        <a:lnSpc>
                          <a:spcPts val="1075"/>
                        </a:lnSpc>
                      </a:pPr>
                      <a:r>
                        <a:rPr sz="900" spc="-5" dirty="0">
                          <a:latin typeface="Arial Narrow"/>
                          <a:cs typeface="Arial Narrow"/>
                        </a:rPr>
                        <a:t>I-95, INSTALL </a:t>
                      </a:r>
                      <a:r>
                        <a:rPr sz="900" spc="-10" dirty="0">
                          <a:latin typeface="Arial Narrow"/>
                          <a:cs typeface="Arial Narrow"/>
                        </a:rPr>
                        <a:t>BROADBAND </a:t>
                      </a:r>
                      <a:r>
                        <a:rPr sz="900" spc="-5" dirty="0">
                          <a:latin typeface="Arial Narrow"/>
                          <a:cs typeface="Arial Narrow"/>
                        </a:rPr>
                        <a:t>FIBER </a:t>
                      </a:r>
                      <a:r>
                        <a:rPr sz="900" spc="-10" dirty="0">
                          <a:latin typeface="Arial Narrow"/>
                          <a:cs typeface="Arial Narrow"/>
                        </a:rPr>
                        <a:t>ALONG </a:t>
                      </a:r>
                      <a:r>
                        <a:rPr sz="900" dirty="0">
                          <a:latin typeface="Arial Narrow"/>
                          <a:cs typeface="Arial Narrow"/>
                        </a:rPr>
                        <a:t>I-95</a:t>
                      </a:r>
                      <a:r>
                        <a:rPr sz="900" spc="-20" dirty="0">
                          <a:latin typeface="Arial Narrow"/>
                          <a:cs typeface="Arial Narrow"/>
                        </a:rPr>
                        <a:t> </a:t>
                      </a:r>
                      <a:r>
                        <a:rPr sz="900" spc="-5" dirty="0">
                          <a:latin typeface="Arial Narrow"/>
                          <a:cs typeface="Arial Narrow"/>
                        </a:rPr>
                        <a:t>FROM</a:t>
                      </a:r>
                      <a:endParaRPr sz="900">
                        <a:latin typeface="Arial Narrow"/>
                        <a:cs typeface="Arial Narrow"/>
                      </a:endParaRPr>
                    </a:p>
                  </a:txBody>
                  <a:tcPr marL="0" marR="0" marT="0" marB="0"/>
                </a:tc>
                <a:tc>
                  <a:txBody>
                    <a:bodyPr/>
                    <a:lstStyle/>
                    <a:p>
                      <a:pPr marL="142240">
                        <a:lnSpc>
                          <a:spcPts val="1075"/>
                        </a:lnSpc>
                      </a:pPr>
                      <a:r>
                        <a:rPr sz="900" spc="-5" dirty="0">
                          <a:latin typeface="Arial Narrow"/>
                          <a:cs typeface="Arial Narrow"/>
                        </a:rPr>
                        <a:t>CONSTRUCTION</a:t>
                      </a:r>
                      <a:endParaRPr sz="900">
                        <a:latin typeface="Arial Narrow"/>
                        <a:cs typeface="Arial Narrow"/>
                      </a:endParaRPr>
                    </a:p>
                  </a:txBody>
                  <a:tcPr marL="0" marR="0" marT="0" marB="0"/>
                </a:tc>
                <a:tc>
                  <a:txBody>
                    <a:bodyPr/>
                    <a:lstStyle/>
                    <a:p>
                      <a:pPr marR="4445" algn="r">
                        <a:lnSpc>
                          <a:spcPts val="1075"/>
                        </a:lnSpc>
                      </a:pPr>
                      <a:r>
                        <a:rPr sz="900" dirty="0">
                          <a:latin typeface="Arial Narrow"/>
                          <a:cs typeface="Arial Narrow"/>
                        </a:rPr>
                        <a:t>FY </a:t>
                      </a:r>
                      <a:r>
                        <a:rPr sz="900" spc="-5" dirty="0">
                          <a:latin typeface="Arial Narrow"/>
                          <a:cs typeface="Arial Narrow"/>
                        </a:rPr>
                        <a:t>2021</a:t>
                      </a:r>
                      <a:r>
                        <a:rPr sz="900" spc="-114"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075"/>
                        </a:lnSpc>
                      </a:pPr>
                      <a:r>
                        <a:rPr sz="900" spc="-5" dirty="0">
                          <a:latin typeface="Arial Narrow"/>
                          <a:cs typeface="Arial Narrow"/>
                        </a:rPr>
                        <a:t>$</a:t>
                      </a:r>
                      <a:r>
                        <a:rPr sz="900" spc="-10" dirty="0">
                          <a:latin typeface="Arial Narrow"/>
                          <a:cs typeface="Arial Narrow"/>
                        </a:rPr>
                        <a:t>2</a:t>
                      </a:r>
                      <a:r>
                        <a:rPr sz="900" spc="-5" dirty="0">
                          <a:latin typeface="Arial Narrow"/>
                          <a:cs typeface="Arial Narrow"/>
                        </a:rPr>
                        <a:t>10</a:t>
                      </a:r>
                      <a:r>
                        <a:rPr sz="900" spc="-10" dirty="0">
                          <a:latin typeface="Arial Narrow"/>
                          <a:cs typeface="Arial Narrow"/>
                        </a:rPr>
                        <a:t>,</a:t>
                      </a:r>
                      <a:r>
                        <a:rPr sz="900" spc="-5" dirty="0">
                          <a:latin typeface="Arial Narrow"/>
                          <a:cs typeface="Arial Narrow"/>
                        </a:rPr>
                        <a:t>000</a:t>
                      </a:r>
                      <a:endParaRPr sz="900">
                        <a:latin typeface="Arial Narrow"/>
                        <a:cs typeface="Arial Narrow"/>
                      </a:endParaRPr>
                    </a:p>
                  </a:txBody>
                  <a:tcPr marL="0" marR="0" marT="0" marB="0"/>
                </a:tc>
                <a:tc>
                  <a:txBody>
                    <a:bodyPr/>
                    <a:lstStyle/>
                    <a:p>
                      <a:pPr marL="8255" algn="ctr">
                        <a:lnSpc>
                          <a:spcPts val="107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00"/>
                  </a:ext>
                </a:extLst>
              </a:tr>
              <a:tr h="135368">
                <a:tc>
                  <a:txBody>
                    <a:bodyPr/>
                    <a:lstStyle/>
                    <a:p>
                      <a:pPr marL="31750">
                        <a:lnSpc>
                          <a:spcPts val="1110"/>
                        </a:lnSpc>
                      </a:pPr>
                      <a:r>
                        <a:rPr sz="900" spc="-10" dirty="0">
                          <a:latin typeface="Arial Narrow"/>
                          <a:cs typeface="Arial Narrow"/>
                        </a:rPr>
                        <a:t>CUMBERLAND</a:t>
                      </a:r>
                      <a:endParaRPr sz="900">
                        <a:latin typeface="Arial Narrow"/>
                        <a:cs typeface="Arial Narrow"/>
                      </a:endParaRPr>
                    </a:p>
                  </a:txBody>
                  <a:tcPr marL="0" marR="0" marT="0" marB="0"/>
                </a:tc>
                <a:tc>
                  <a:txBody>
                    <a:bodyPr/>
                    <a:lstStyle/>
                    <a:p>
                      <a:pPr marL="247015">
                        <a:lnSpc>
                          <a:spcPts val="1110"/>
                        </a:lnSpc>
                      </a:pPr>
                      <a:r>
                        <a:rPr sz="900" spc="-5" dirty="0">
                          <a:latin typeface="Arial Narrow"/>
                          <a:cs typeface="Arial Narrow"/>
                        </a:rPr>
                        <a:t>ORGANIZATION</a:t>
                      </a:r>
                      <a:endParaRPr sz="900">
                        <a:latin typeface="Arial Narrow"/>
                        <a:cs typeface="Arial Narrow"/>
                      </a:endParaRPr>
                    </a:p>
                  </a:txBody>
                  <a:tcPr marL="0" marR="0" marT="0" marB="0"/>
                </a:tc>
                <a:tc>
                  <a:txBody>
                    <a:bodyPr/>
                    <a:lstStyle/>
                    <a:p>
                      <a:pPr marL="43180">
                        <a:lnSpc>
                          <a:spcPts val="1110"/>
                        </a:lnSpc>
                      </a:pPr>
                      <a:r>
                        <a:rPr sz="900" spc="-5" dirty="0">
                          <a:latin typeface="Arial Narrow"/>
                          <a:cs typeface="Arial Narrow"/>
                        </a:rPr>
                        <a:t>SOUTH </a:t>
                      </a:r>
                      <a:r>
                        <a:rPr sz="900" spc="-10" dirty="0">
                          <a:latin typeface="Arial Narrow"/>
                          <a:cs typeface="Arial Narrow"/>
                        </a:rPr>
                        <a:t>CAROLINA </a:t>
                      </a:r>
                      <a:r>
                        <a:rPr sz="900" spc="-5" dirty="0">
                          <a:latin typeface="Arial Narrow"/>
                          <a:cs typeface="Arial Narrow"/>
                        </a:rPr>
                        <a:t>LINE </a:t>
                      </a:r>
                      <a:r>
                        <a:rPr sz="900" dirty="0">
                          <a:latin typeface="Arial Narrow"/>
                          <a:cs typeface="Arial Narrow"/>
                        </a:rPr>
                        <a:t>TO </a:t>
                      </a:r>
                      <a:r>
                        <a:rPr sz="900" spc="-5" dirty="0">
                          <a:latin typeface="Arial Narrow"/>
                          <a:cs typeface="Arial Narrow"/>
                        </a:rPr>
                        <a:t>VIRGINIA STATE</a:t>
                      </a:r>
                      <a:r>
                        <a:rPr sz="900" spc="-45" dirty="0">
                          <a:latin typeface="Arial Narrow"/>
                          <a:cs typeface="Arial Narrow"/>
                        </a:rPr>
                        <a:t> </a:t>
                      </a:r>
                      <a:r>
                        <a:rPr sz="900" spc="-10" dirty="0">
                          <a:latin typeface="Arial Narrow"/>
                          <a:cs typeface="Arial Narrow"/>
                        </a:rPr>
                        <a:t>LINE.</a:t>
                      </a:r>
                      <a:endParaRPr sz="900">
                        <a:latin typeface="Arial Narrow"/>
                        <a:cs typeface="Arial Narrow"/>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R="4445" algn="r">
                        <a:lnSpc>
                          <a:spcPts val="1110"/>
                        </a:lnSpc>
                      </a:pPr>
                      <a:r>
                        <a:rPr sz="900" dirty="0">
                          <a:latin typeface="Arial Narrow"/>
                          <a:cs typeface="Arial Narrow"/>
                        </a:rPr>
                        <a:t>FY </a:t>
                      </a:r>
                      <a:r>
                        <a:rPr sz="900" spc="-5" dirty="0">
                          <a:latin typeface="Arial Narrow"/>
                          <a:cs typeface="Arial Narrow"/>
                        </a:rPr>
                        <a:t>2021</a:t>
                      </a:r>
                      <a:r>
                        <a:rPr sz="900" spc="-114"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110"/>
                        </a:lnSpc>
                      </a:pPr>
                      <a:r>
                        <a:rPr sz="900" u="sng" dirty="0">
                          <a:uFill>
                            <a:solidFill>
                              <a:srgbClr val="000000"/>
                            </a:solidFill>
                          </a:uFill>
                          <a:latin typeface="Arial Narrow"/>
                          <a:cs typeface="Arial Narrow"/>
                        </a:rPr>
                        <a:t>  </a:t>
                      </a:r>
                      <a:r>
                        <a:rPr sz="900" u="sng" spc="-35" dirty="0">
                          <a:uFill>
                            <a:solidFill>
                              <a:srgbClr val="000000"/>
                            </a:solidFill>
                          </a:uFill>
                          <a:latin typeface="Arial Narrow"/>
                          <a:cs typeface="Arial Narrow"/>
                        </a:rPr>
                        <a:t> </a:t>
                      </a:r>
                      <a:r>
                        <a:rPr sz="900" u="sng" spc="-5" dirty="0">
                          <a:uFill>
                            <a:solidFill>
                              <a:srgbClr val="000000"/>
                            </a:solidFill>
                          </a:uFill>
                          <a:latin typeface="Arial Narrow"/>
                          <a:cs typeface="Arial Narrow"/>
                        </a:rPr>
                        <a:t>$</a:t>
                      </a:r>
                      <a:r>
                        <a:rPr sz="900" u="sng" spc="-10" dirty="0">
                          <a:uFill>
                            <a:solidFill>
                              <a:srgbClr val="000000"/>
                            </a:solidFill>
                          </a:uFill>
                          <a:latin typeface="Arial Narrow"/>
                          <a:cs typeface="Arial Narrow"/>
                        </a:rPr>
                        <a:t>1</a:t>
                      </a:r>
                      <a:r>
                        <a:rPr sz="900" u="sng" spc="-5" dirty="0">
                          <a:uFill>
                            <a:solidFill>
                              <a:srgbClr val="000000"/>
                            </a:solidFill>
                          </a:uFill>
                          <a:latin typeface="Arial Narrow"/>
                          <a:cs typeface="Arial Narrow"/>
                        </a:rPr>
                        <a:t>6,</a:t>
                      </a:r>
                      <a:r>
                        <a:rPr sz="900" u="sng" spc="-10" dirty="0">
                          <a:uFill>
                            <a:solidFill>
                              <a:srgbClr val="000000"/>
                            </a:solidFill>
                          </a:uFill>
                          <a:latin typeface="Arial Narrow"/>
                          <a:cs typeface="Arial Narrow"/>
                        </a:rPr>
                        <a:t>6</a:t>
                      </a:r>
                      <a:r>
                        <a:rPr sz="900" u="sng" spc="-5" dirty="0">
                          <a:uFill>
                            <a:solidFill>
                              <a:srgbClr val="000000"/>
                            </a:solidFill>
                          </a:uFill>
                          <a:latin typeface="Arial Narrow"/>
                          <a:cs typeface="Arial Narrow"/>
                        </a:rPr>
                        <a:t>00</a:t>
                      </a:r>
                      <a:r>
                        <a:rPr sz="900" u="sng" spc="-10" dirty="0">
                          <a:uFill>
                            <a:solidFill>
                              <a:srgbClr val="000000"/>
                            </a:solidFill>
                          </a:uFill>
                          <a:latin typeface="Arial Narrow"/>
                          <a:cs typeface="Arial Narrow"/>
                        </a:rPr>
                        <a:t>,</a:t>
                      </a:r>
                      <a:r>
                        <a:rPr sz="900" u="sng" spc="-5" dirty="0">
                          <a:uFill>
                            <a:solidFill>
                              <a:srgbClr val="000000"/>
                            </a:solidFill>
                          </a:uFill>
                          <a:latin typeface="Arial Narrow"/>
                          <a:cs typeface="Arial Narrow"/>
                        </a:rPr>
                        <a:t>000</a:t>
                      </a:r>
                      <a:endParaRPr sz="900">
                        <a:latin typeface="Arial Narrow"/>
                        <a:cs typeface="Arial Narrow"/>
                      </a:endParaRPr>
                    </a:p>
                  </a:txBody>
                  <a:tcPr marL="0" marR="0" marT="0" marB="0"/>
                </a:tc>
                <a:tc>
                  <a:txBody>
                    <a:bodyPr/>
                    <a:lstStyle/>
                    <a:p>
                      <a:pPr marL="25400" algn="ctr">
                        <a:lnSpc>
                          <a:spcPts val="1110"/>
                        </a:lnSpc>
                      </a:pPr>
                      <a:r>
                        <a:rPr sz="900" spc="-5" dirty="0">
                          <a:latin typeface="Arial Narrow"/>
                          <a:cs typeface="Arial Narrow"/>
                        </a:rPr>
                        <a:t>(O)</a:t>
                      </a:r>
                      <a:endParaRPr sz="900">
                        <a:latin typeface="Arial Narrow"/>
                        <a:cs typeface="Arial Narrow"/>
                      </a:endParaRPr>
                    </a:p>
                  </a:txBody>
                  <a:tcPr marL="0" marR="0" marT="0" marB="0"/>
                </a:tc>
                <a:extLst>
                  <a:ext uri="{0D108BD9-81ED-4DB2-BD59-A6C34878D82A}">
                    <a16:rowId xmlns:a16="http://schemas.microsoft.com/office/drawing/2014/main" val="10001"/>
                  </a:ext>
                </a:extLst>
              </a:tr>
              <a:tr h="288316">
                <a:tc>
                  <a:txBody>
                    <a:bodyPr/>
                    <a:lstStyle/>
                    <a:p>
                      <a:pPr marL="31750" marR="396875">
                        <a:lnSpc>
                          <a:spcPts val="1200"/>
                        </a:lnSpc>
                        <a:spcBef>
                          <a:spcPts val="5"/>
                        </a:spcBef>
                      </a:pPr>
                      <a:r>
                        <a:rPr sz="900" spc="-5" dirty="0">
                          <a:latin typeface="Arial Narrow"/>
                          <a:cs typeface="Arial Narrow"/>
                        </a:rPr>
                        <a:t>HALIFAX  </a:t>
                      </a:r>
                      <a:r>
                        <a:rPr sz="900" dirty="0">
                          <a:latin typeface="Arial Narrow"/>
                          <a:cs typeface="Arial Narrow"/>
                        </a:rPr>
                        <a:t>H</a:t>
                      </a:r>
                      <a:r>
                        <a:rPr sz="900" spc="-10" dirty="0">
                          <a:latin typeface="Arial Narrow"/>
                          <a:cs typeface="Arial Narrow"/>
                        </a:rPr>
                        <a:t>AR</a:t>
                      </a:r>
                      <a:r>
                        <a:rPr sz="900" dirty="0">
                          <a:latin typeface="Arial Narrow"/>
                          <a:cs typeface="Arial Narrow"/>
                        </a:rPr>
                        <a:t>N</a:t>
                      </a:r>
                      <a:r>
                        <a:rPr sz="900" spc="-10" dirty="0">
                          <a:latin typeface="Arial Narrow"/>
                          <a:cs typeface="Arial Narrow"/>
                        </a:rPr>
                        <a:t>E</a:t>
                      </a:r>
                      <a:r>
                        <a:rPr sz="900" dirty="0">
                          <a:latin typeface="Arial Narrow"/>
                          <a:cs typeface="Arial Narrow"/>
                        </a:rPr>
                        <a:t>TT</a:t>
                      </a:r>
                      <a:endParaRPr sz="900">
                        <a:latin typeface="Arial Narrow"/>
                        <a:cs typeface="Arial Narrow"/>
                      </a:endParaRPr>
                    </a:p>
                  </a:txBody>
                  <a:tcPr marL="0" marR="0" marT="560" marB="0"/>
                </a:tc>
                <a:tc>
                  <a:txBody>
                    <a:bodyPr/>
                    <a:lstStyle/>
                    <a:p>
                      <a:pPr marL="247015" marR="35560" indent="-77470">
                        <a:lnSpc>
                          <a:spcPts val="1180"/>
                        </a:lnSpc>
                        <a:spcBef>
                          <a:spcPts val="175"/>
                        </a:spcBef>
                      </a:pPr>
                      <a:r>
                        <a:rPr sz="900" dirty="0">
                          <a:latin typeface="Arial Narrow"/>
                          <a:cs typeface="Arial Narrow"/>
                        </a:rPr>
                        <a:t>- </a:t>
                      </a:r>
                      <a:r>
                        <a:rPr sz="900" spc="-5" dirty="0">
                          <a:latin typeface="Arial Narrow"/>
                          <a:cs typeface="Arial Narrow"/>
                        </a:rPr>
                        <a:t>FAYETTEVILLE URBANIZED AREA  </a:t>
                      </a:r>
                      <a:r>
                        <a:rPr sz="900" spc="-10" dirty="0">
                          <a:latin typeface="Arial Narrow"/>
                          <a:cs typeface="Arial Narrow"/>
                        </a:rPr>
                        <a:t>METROPOLITAN </a:t>
                      </a:r>
                      <a:r>
                        <a:rPr sz="900" spc="-5" dirty="0">
                          <a:latin typeface="Arial Narrow"/>
                          <a:cs typeface="Arial Narrow"/>
                        </a:rPr>
                        <a:t>PLANNING</a:t>
                      </a:r>
                      <a:r>
                        <a:rPr sz="900" spc="-30" dirty="0">
                          <a:latin typeface="Arial Narrow"/>
                          <a:cs typeface="Arial Narrow"/>
                        </a:rPr>
                        <a:t> </a:t>
                      </a:r>
                      <a:r>
                        <a:rPr sz="900" spc="-5" dirty="0">
                          <a:latin typeface="Arial Narrow"/>
                          <a:cs typeface="Arial Narrow"/>
                        </a:rPr>
                        <a:t>ORGANIZATION</a:t>
                      </a:r>
                      <a:endParaRPr sz="900">
                        <a:latin typeface="Arial Narrow"/>
                        <a:cs typeface="Arial Narrow"/>
                      </a:endParaRPr>
                    </a:p>
                  </a:txBody>
                  <a:tcPr marL="0" marR="0" marT="19594" marB="0"/>
                </a:tc>
                <a:tc>
                  <a:txBody>
                    <a:bodyPr/>
                    <a:lstStyle/>
                    <a:p>
                      <a:pPr marL="43180" marR="134620">
                        <a:lnSpc>
                          <a:spcPts val="1170"/>
                        </a:lnSpc>
                        <a:spcBef>
                          <a:spcPts val="175"/>
                        </a:spcBef>
                      </a:pPr>
                      <a:r>
                        <a:rPr sz="900" b="1" i="1" u="heavy" dirty="0">
                          <a:uFill>
                            <a:solidFill>
                              <a:srgbClr val="000000"/>
                            </a:solidFill>
                          </a:uFill>
                          <a:latin typeface="ArialNarrow-BoldItalic"/>
                          <a:cs typeface="ArialNarrow-BoldItalic"/>
                        </a:rPr>
                        <a:t>TO </a:t>
                      </a:r>
                      <a:r>
                        <a:rPr sz="900" b="1" i="1" u="heavy" spc="-5" dirty="0">
                          <a:uFill>
                            <a:solidFill>
                              <a:srgbClr val="000000"/>
                            </a:solidFill>
                          </a:uFill>
                          <a:latin typeface="ArialNarrow-BoldItalic"/>
                          <a:cs typeface="ArialNarrow-BoldItalic"/>
                        </a:rPr>
                        <a:t>ALLOW ADDITIONAL </a:t>
                      </a:r>
                      <a:r>
                        <a:rPr sz="900" b="1" i="1" u="heavy" dirty="0">
                          <a:uFill>
                            <a:solidFill>
                              <a:srgbClr val="000000"/>
                            </a:solidFill>
                          </a:uFill>
                          <a:latin typeface="ArialNarrow-BoldItalic"/>
                          <a:cs typeface="ArialNarrow-BoldItalic"/>
                        </a:rPr>
                        <a:t>TIME FOR </a:t>
                      </a:r>
                      <a:r>
                        <a:rPr sz="900" b="1" i="1" u="heavy" spc="-10" dirty="0">
                          <a:uFill>
                            <a:solidFill>
                              <a:srgbClr val="000000"/>
                            </a:solidFill>
                          </a:uFill>
                          <a:latin typeface="ArialNarrow-BoldItalic"/>
                          <a:cs typeface="ArialNarrow-BoldItalic"/>
                        </a:rPr>
                        <a:t>PROCUREMENT, </a:t>
                      </a:r>
                      <a:r>
                        <a:rPr sz="900" b="1" i="1" spc="-10" dirty="0">
                          <a:latin typeface="ArialNarrow-BoldItalic"/>
                          <a:cs typeface="ArialNarrow-BoldItalic"/>
                        </a:rPr>
                        <a:t> </a:t>
                      </a:r>
                      <a:r>
                        <a:rPr sz="900" b="1" i="1" u="heavy" spc="-5" dirty="0">
                          <a:uFill>
                            <a:solidFill>
                              <a:srgbClr val="000000"/>
                            </a:solidFill>
                          </a:uFill>
                          <a:latin typeface="ArialNarrow-BoldItalic"/>
                          <a:cs typeface="ArialNarrow-BoldItalic"/>
                        </a:rPr>
                        <a:t>DELAY CONSTRUCTION FROM </a:t>
                      </a:r>
                      <a:r>
                        <a:rPr sz="900" b="1" i="1" u="heavy" dirty="0">
                          <a:uFill>
                            <a:solidFill>
                              <a:srgbClr val="000000"/>
                            </a:solidFill>
                          </a:uFill>
                          <a:latin typeface="ArialNarrow-BoldItalic"/>
                          <a:cs typeface="ArialNarrow-BoldItalic"/>
                        </a:rPr>
                        <a:t>FY </a:t>
                      </a:r>
                      <a:r>
                        <a:rPr sz="900" b="1" i="1" u="heavy" spc="-5" dirty="0">
                          <a:uFill>
                            <a:solidFill>
                              <a:srgbClr val="000000"/>
                            </a:solidFill>
                          </a:uFill>
                          <a:latin typeface="ArialNarrow-BoldItalic"/>
                          <a:cs typeface="ArialNarrow-BoldItalic"/>
                        </a:rPr>
                        <a:t>20 </a:t>
                      </a:r>
                      <a:r>
                        <a:rPr sz="900" b="1" i="1" u="heavy" dirty="0">
                          <a:uFill>
                            <a:solidFill>
                              <a:srgbClr val="000000"/>
                            </a:solidFill>
                          </a:uFill>
                          <a:latin typeface="ArialNarrow-BoldItalic"/>
                          <a:cs typeface="ArialNarrow-BoldItalic"/>
                        </a:rPr>
                        <a:t>TO FY</a:t>
                      </a:r>
                      <a:r>
                        <a:rPr sz="900" b="1" i="1" u="heavy" spc="-60" dirty="0">
                          <a:uFill>
                            <a:solidFill>
                              <a:srgbClr val="000000"/>
                            </a:solidFill>
                          </a:uFill>
                          <a:latin typeface="ArialNarrow-BoldItalic"/>
                          <a:cs typeface="ArialNarrow-BoldItalic"/>
                        </a:rPr>
                        <a:t> </a:t>
                      </a:r>
                      <a:r>
                        <a:rPr sz="900" b="1" i="1" u="heavy" spc="-5" dirty="0">
                          <a:uFill>
                            <a:solidFill>
                              <a:srgbClr val="000000"/>
                            </a:solidFill>
                          </a:uFill>
                          <a:latin typeface="ArialNarrow-BoldItalic"/>
                          <a:cs typeface="ArialNarrow-BoldItalic"/>
                        </a:rPr>
                        <a:t>21.</a:t>
                      </a:r>
                      <a:endParaRPr sz="900">
                        <a:latin typeface="ArialNarrow-BoldItalic"/>
                        <a:cs typeface="ArialNarrow-BoldItalic"/>
                      </a:endParaRPr>
                    </a:p>
                  </a:txBody>
                  <a:tcPr marL="0" marR="0" marT="19594" marB="0"/>
                </a:tc>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marR="49530" algn="r">
                        <a:lnSpc>
                          <a:spcPts val="1160"/>
                        </a:lnSpc>
                      </a:pPr>
                      <a:r>
                        <a:rPr sz="900" spc="-5" dirty="0">
                          <a:latin typeface="Arial Narrow"/>
                          <a:cs typeface="Arial Narrow"/>
                        </a:rPr>
                        <a:t>$</a:t>
                      </a:r>
                      <a:r>
                        <a:rPr sz="900" spc="-10" dirty="0">
                          <a:latin typeface="Arial Narrow"/>
                          <a:cs typeface="Arial Narrow"/>
                        </a:rPr>
                        <a:t>1</a:t>
                      </a:r>
                      <a:r>
                        <a:rPr sz="900" spc="-5" dirty="0">
                          <a:latin typeface="Arial Narrow"/>
                          <a:cs typeface="Arial Narrow"/>
                        </a:rPr>
                        <a:t>6,</a:t>
                      </a:r>
                      <a:r>
                        <a:rPr sz="900" spc="-10" dirty="0">
                          <a:latin typeface="Arial Narrow"/>
                          <a:cs typeface="Arial Narrow"/>
                        </a:rPr>
                        <a:t>8</a:t>
                      </a:r>
                      <a:r>
                        <a:rPr sz="900" spc="-5" dirty="0">
                          <a:latin typeface="Arial Narrow"/>
                          <a:cs typeface="Arial Narrow"/>
                        </a:rPr>
                        <a:t>10</a:t>
                      </a:r>
                      <a:r>
                        <a:rPr sz="900" spc="-10" dirty="0">
                          <a:latin typeface="Arial Narrow"/>
                          <a:cs typeface="Arial Narrow"/>
                        </a:rPr>
                        <a:t>,</a:t>
                      </a:r>
                      <a:r>
                        <a:rPr sz="900" spc="-5" dirty="0">
                          <a:latin typeface="Arial Narrow"/>
                          <a:cs typeface="Arial Narrow"/>
                        </a:rPr>
                        <a:t>000</a:t>
                      </a:r>
                      <a:endParaRPr sz="900">
                        <a:latin typeface="Arial Narrow"/>
                        <a:cs typeface="Arial Narrow"/>
                      </a:endParaRPr>
                    </a:p>
                  </a:txBody>
                  <a:tcPr marL="0" marR="0" marT="0" marB="0"/>
                </a:tc>
                <a:tc>
                  <a:txBody>
                    <a:bodyPr/>
                    <a:lstStyle/>
                    <a:p>
                      <a:pPr>
                        <a:lnSpc>
                          <a:spcPct val="100000"/>
                        </a:lnSpc>
                      </a:pPr>
                      <a:endParaRPr sz="900">
                        <a:latin typeface="Times New Roman"/>
                        <a:cs typeface="Times New Roman"/>
                      </a:endParaRPr>
                    </a:p>
                  </a:txBody>
                  <a:tcPr marL="0" marR="0" marT="0" marB="0"/>
                </a:tc>
                <a:extLst>
                  <a:ext uri="{0D108BD9-81ED-4DB2-BD59-A6C34878D82A}">
                    <a16:rowId xmlns:a16="http://schemas.microsoft.com/office/drawing/2014/main" val="10002"/>
                  </a:ext>
                </a:extLst>
              </a:tr>
            </a:tbl>
          </a:graphicData>
        </a:graphic>
      </p:graphicFrame>
      <p:sp>
        <p:nvSpPr>
          <p:cNvPr id="7" name="object 7"/>
          <p:cNvSpPr txBox="1"/>
          <p:nvPr/>
        </p:nvSpPr>
        <p:spPr>
          <a:xfrm>
            <a:off x="341034" y="2010377"/>
            <a:ext cx="813443" cy="966259"/>
          </a:xfrm>
          <a:prstGeom prst="rect">
            <a:avLst/>
          </a:prstGeom>
        </p:spPr>
        <p:txBody>
          <a:bodyPr vert="horz" wrap="square" lIns="0" tIns="10637" rIns="0" bIns="0" rtlCol="0">
            <a:spAutoFit/>
          </a:bodyPr>
          <a:lstStyle/>
          <a:p>
            <a:pPr marL="11196" marR="79494">
              <a:spcBef>
                <a:spcPts val="84"/>
              </a:spcBef>
            </a:pPr>
            <a:r>
              <a:rPr sz="882" spc="-9" dirty="0">
                <a:latin typeface="Arial Narrow"/>
                <a:cs typeface="Arial Narrow"/>
              </a:rPr>
              <a:t>JOHNSTON  </a:t>
            </a:r>
            <a:r>
              <a:rPr sz="882" spc="-4" dirty="0">
                <a:latin typeface="Arial Narrow"/>
                <a:cs typeface="Arial Narrow"/>
              </a:rPr>
              <a:t>NASH  </a:t>
            </a:r>
            <a:r>
              <a:rPr sz="882" dirty="0">
                <a:latin typeface="Arial Narrow"/>
                <a:cs typeface="Arial Narrow"/>
              </a:rPr>
              <a:t>N</a:t>
            </a:r>
            <a:r>
              <a:rPr sz="882" spc="-9" dirty="0">
                <a:latin typeface="Arial Narrow"/>
                <a:cs typeface="Arial Narrow"/>
              </a:rPr>
              <a:t>OR</a:t>
            </a:r>
            <a:r>
              <a:rPr sz="882" dirty="0">
                <a:latin typeface="Arial Narrow"/>
                <a:cs typeface="Arial Narrow"/>
              </a:rPr>
              <a:t>TH</a:t>
            </a:r>
            <a:r>
              <a:rPr sz="882" spc="-9" dirty="0">
                <a:latin typeface="Arial Narrow"/>
                <a:cs typeface="Arial Narrow"/>
              </a:rPr>
              <a:t>A</a:t>
            </a:r>
            <a:r>
              <a:rPr sz="882" spc="-4" dirty="0">
                <a:latin typeface="Arial Narrow"/>
                <a:cs typeface="Arial Narrow"/>
              </a:rPr>
              <a:t>M</a:t>
            </a:r>
            <a:r>
              <a:rPr sz="882" spc="-9" dirty="0">
                <a:latin typeface="Arial Narrow"/>
                <a:cs typeface="Arial Narrow"/>
              </a:rPr>
              <a:t>P</a:t>
            </a:r>
            <a:r>
              <a:rPr sz="882" dirty="0">
                <a:latin typeface="Arial Narrow"/>
                <a:cs typeface="Arial Narrow"/>
              </a:rPr>
              <a:t>TON  </a:t>
            </a:r>
            <a:r>
              <a:rPr sz="882" spc="-9" dirty="0">
                <a:latin typeface="Arial Narrow"/>
                <a:cs typeface="Arial Narrow"/>
              </a:rPr>
              <a:t>ROBESON  WILSON</a:t>
            </a:r>
            <a:endParaRPr sz="882">
              <a:latin typeface="Arial Narrow"/>
              <a:cs typeface="Arial Narrow"/>
            </a:endParaRPr>
          </a:p>
          <a:p>
            <a:pPr marL="11196">
              <a:lnSpc>
                <a:spcPts val="1058"/>
              </a:lnSpc>
            </a:pPr>
            <a:r>
              <a:rPr sz="882" b="1" spc="-9" dirty="0">
                <a:latin typeface="Arial Narrow"/>
                <a:cs typeface="Arial Narrow"/>
              </a:rPr>
              <a:t>PROJ.CATEGORY</a:t>
            </a:r>
            <a:endParaRPr sz="882">
              <a:latin typeface="Arial Narrow"/>
              <a:cs typeface="Arial Narrow"/>
            </a:endParaRPr>
          </a:p>
          <a:p>
            <a:pPr marL="11196">
              <a:spcBef>
                <a:spcPts val="9"/>
              </a:spcBef>
            </a:pPr>
            <a:r>
              <a:rPr sz="882" spc="-4" dirty="0">
                <a:latin typeface="Arial Narrow"/>
                <a:cs typeface="Arial Narrow"/>
              </a:rPr>
              <a:t>STATEWIDE</a:t>
            </a:r>
            <a:endParaRPr sz="882">
              <a:latin typeface="Arial Narrow"/>
              <a:cs typeface="Arial Narrow"/>
            </a:endParaRPr>
          </a:p>
        </p:txBody>
      </p:sp>
      <p:sp>
        <p:nvSpPr>
          <p:cNvPr id="8" name="object 8"/>
          <p:cNvSpPr txBox="1"/>
          <p:nvPr/>
        </p:nvSpPr>
        <p:spPr>
          <a:xfrm>
            <a:off x="1277809" y="2046497"/>
            <a:ext cx="1968946" cy="1120390"/>
          </a:xfrm>
          <a:prstGeom prst="rect">
            <a:avLst/>
          </a:prstGeom>
        </p:spPr>
        <p:txBody>
          <a:bodyPr vert="horz" wrap="square" lIns="0" tIns="17355" rIns="0" bIns="0" rtlCol="0">
            <a:spAutoFit/>
          </a:bodyPr>
          <a:lstStyle/>
          <a:p>
            <a:pPr marL="78934" marR="391311" indent="-68298">
              <a:lnSpc>
                <a:spcPts val="1040"/>
              </a:lnSpc>
              <a:spcBef>
                <a:spcPts val="137"/>
              </a:spcBef>
              <a:buChar char="-"/>
              <a:tabLst>
                <a:tab pos="79494" algn="l"/>
              </a:tabLst>
            </a:pPr>
            <a:r>
              <a:rPr sz="882" spc="-4" dirty="0">
                <a:latin typeface="Arial Narrow"/>
                <a:cs typeface="Arial Narrow"/>
              </a:rPr>
              <a:t>MID-CAROLINA RURAL</a:t>
            </a:r>
            <a:r>
              <a:rPr sz="882" spc="-79" dirty="0">
                <a:latin typeface="Arial Narrow"/>
                <a:cs typeface="Arial Narrow"/>
              </a:rPr>
              <a:t> </a:t>
            </a:r>
            <a:r>
              <a:rPr sz="882" spc="-4" dirty="0">
                <a:latin typeface="Arial Narrow"/>
                <a:cs typeface="Arial Narrow"/>
              </a:rPr>
              <a:t>PLANNING  ORGANIZATION</a:t>
            </a:r>
            <a:endParaRPr sz="882">
              <a:latin typeface="Arial Narrow"/>
              <a:cs typeface="Arial Narrow"/>
            </a:endParaRPr>
          </a:p>
          <a:p>
            <a:pPr marL="78934" marR="433298" indent="-68298">
              <a:lnSpc>
                <a:spcPts val="1040"/>
              </a:lnSpc>
              <a:spcBef>
                <a:spcPts val="176"/>
              </a:spcBef>
              <a:buChar char="-"/>
              <a:tabLst>
                <a:tab pos="79494" algn="l"/>
              </a:tabLst>
            </a:pPr>
            <a:r>
              <a:rPr sz="882" spc="-9" dirty="0">
                <a:latin typeface="Arial Narrow"/>
                <a:cs typeface="Arial Narrow"/>
              </a:rPr>
              <a:t>PEANUT BELT </a:t>
            </a:r>
            <a:r>
              <a:rPr sz="882" spc="-4" dirty="0">
                <a:latin typeface="Arial Narrow"/>
                <a:cs typeface="Arial Narrow"/>
              </a:rPr>
              <a:t>RURAL PLANNING  ORGANIZATION</a:t>
            </a:r>
            <a:endParaRPr sz="882">
              <a:latin typeface="Arial Narrow"/>
              <a:cs typeface="Arial Narrow"/>
            </a:endParaRPr>
          </a:p>
          <a:p>
            <a:pPr marL="78934" marR="372837" indent="-68298">
              <a:lnSpc>
                <a:spcPts val="1040"/>
              </a:lnSpc>
              <a:spcBef>
                <a:spcPts val="176"/>
              </a:spcBef>
              <a:buChar char="-"/>
              <a:tabLst>
                <a:tab pos="79494" algn="l"/>
              </a:tabLst>
            </a:pPr>
            <a:r>
              <a:rPr sz="882" spc="-9" dirty="0">
                <a:latin typeface="Arial Narrow"/>
                <a:cs typeface="Arial Narrow"/>
              </a:rPr>
              <a:t>LUMBER </a:t>
            </a:r>
            <a:r>
              <a:rPr sz="882" spc="-4" dirty="0">
                <a:latin typeface="Arial Narrow"/>
                <a:cs typeface="Arial Narrow"/>
              </a:rPr>
              <a:t>RIVER RURAL</a:t>
            </a:r>
            <a:r>
              <a:rPr sz="882" spc="-57" dirty="0">
                <a:latin typeface="Arial Narrow"/>
                <a:cs typeface="Arial Narrow"/>
              </a:rPr>
              <a:t> </a:t>
            </a:r>
            <a:r>
              <a:rPr sz="882" spc="-4" dirty="0">
                <a:latin typeface="Arial Narrow"/>
                <a:cs typeface="Arial Narrow"/>
              </a:rPr>
              <a:t>PLANNING  ORGANIZATION</a:t>
            </a:r>
            <a:endParaRPr sz="882">
              <a:latin typeface="Arial Narrow"/>
              <a:cs typeface="Arial Narrow"/>
            </a:endParaRPr>
          </a:p>
          <a:p>
            <a:pPr marL="78934" marR="4479" indent="-68298">
              <a:lnSpc>
                <a:spcPts val="1040"/>
              </a:lnSpc>
              <a:spcBef>
                <a:spcPts val="180"/>
              </a:spcBef>
              <a:buChar char="-"/>
              <a:tabLst>
                <a:tab pos="79494" algn="l"/>
              </a:tabLst>
            </a:pPr>
            <a:r>
              <a:rPr sz="882" spc="-9" dirty="0">
                <a:latin typeface="Arial Narrow"/>
                <a:cs typeface="Arial Narrow"/>
              </a:rPr>
              <a:t>UPPER COASTAL PLAIN </a:t>
            </a:r>
            <a:r>
              <a:rPr sz="882" spc="-4" dirty="0">
                <a:latin typeface="Arial Narrow"/>
                <a:cs typeface="Arial Narrow"/>
              </a:rPr>
              <a:t>RURAL PLANNING  ORGANIZATION</a:t>
            </a:r>
            <a:endParaRPr sz="882">
              <a:latin typeface="Arial Narrow"/>
              <a:cs typeface="Arial Narrow"/>
            </a:endParaRPr>
          </a:p>
        </p:txBody>
      </p:sp>
      <p:sp>
        <p:nvSpPr>
          <p:cNvPr id="9" name="object 9"/>
          <p:cNvSpPr txBox="1"/>
          <p:nvPr/>
        </p:nvSpPr>
        <p:spPr>
          <a:xfrm>
            <a:off x="3355811" y="3765756"/>
            <a:ext cx="2349635" cy="422572"/>
          </a:xfrm>
          <a:prstGeom prst="rect">
            <a:avLst/>
          </a:prstGeom>
        </p:spPr>
        <p:txBody>
          <a:bodyPr vert="horz" wrap="square" lIns="0" tIns="17355" rIns="0" bIns="0" rtlCol="0">
            <a:spAutoFit/>
          </a:bodyPr>
          <a:lstStyle/>
          <a:p>
            <a:pPr marL="11196" marR="138834">
              <a:lnSpc>
                <a:spcPts val="1040"/>
              </a:lnSpc>
              <a:spcBef>
                <a:spcPts val="137"/>
              </a:spcBef>
            </a:pPr>
            <a:r>
              <a:rPr sz="882" dirty="0">
                <a:latin typeface="Arial Narrow"/>
                <a:cs typeface="Arial Narrow"/>
              </a:rPr>
              <a:t>US </a:t>
            </a:r>
            <a:r>
              <a:rPr sz="882" spc="-4" dirty="0">
                <a:latin typeface="Arial Narrow"/>
                <a:cs typeface="Arial Narrow"/>
              </a:rPr>
              <a:t>70, INSTALL </a:t>
            </a:r>
            <a:r>
              <a:rPr sz="882" spc="-9" dirty="0">
                <a:latin typeface="Arial Narrow"/>
                <a:cs typeface="Arial Narrow"/>
              </a:rPr>
              <a:t>BROADBAND </a:t>
            </a:r>
            <a:r>
              <a:rPr sz="882" spc="-4" dirty="0">
                <a:latin typeface="Arial Narrow"/>
                <a:cs typeface="Arial Narrow"/>
              </a:rPr>
              <a:t>FIBER ALONG US</a:t>
            </a:r>
            <a:r>
              <a:rPr sz="882" spc="-66" dirty="0">
                <a:latin typeface="Arial Narrow"/>
                <a:cs typeface="Arial Narrow"/>
              </a:rPr>
              <a:t> </a:t>
            </a:r>
            <a:r>
              <a:rPr sz="882" spc="-4" dirty="0">
                <a:latin typeface="Arial Narrow"/>
                <a:cs typeface="Arial Narrow"/>
              </a:rPr>
              <a:t>70  FROM </a:t>
            </a:r>
            <a:r>
              <a:rPr sz="882" dirty="0">
                <a:latin typeface="Arial Narrow"/>
                <a:cs typeface="Arial Narrow"/>
              </a:rPr>
              <a:t>I-40 TO </a:t>
            </a:r>
            <a:r>
              <a:rPr sz="882" spc="-9" dirty="0">
                <a:latin typeface="Arial Narrow"/>
                <a:cs typeface="Arial Narrow"/>
              </a:rPr>
              <a:t>PORT </a:t>
            </a:r>
            <a:r>
              <a:rPr sz="882" spc="-4" dirty="0">
                <a:latin typeface="Arial Narrow"/>
                <a:cs typeface="Arial Narrow"/>
              </a:rPr>
              <a:t>OF </a:t>
            </a:r>
            <a:r>
              <a:rPr sz="882" spc="-9" dirty="0">
                <a:latin typeface="Arial Narrow"/>
                <a:cs typeface="Arial Narrow"/>
              </a:rPr>
              <a:t>MOREHEAD</a:t>
            </a:r>
            <a:r>
              <a:rPr sz="882" spc="-22" dirty="0">
                <a:latin typeface="Arial Narrow"/>
                <a:cs typeface="Arial Narrow"/>
              </a:rPr>
              <a:t> </a:t>
            </a:r>
            <a:r>
              <a:rPr sz="882" spc="-4" dirty="0">
                <a:latin typeface="Arial Narrow"/>
                <a:cs typeface="Arial Narrow"/>
              </a:rPr>
              <a:t>CITY.</a:t>
            </a:r>
            <a:endParaRPr sz="882">
              <a:latin typeface="Arial Narrow"/>
              <a:cs typeface="Arial Narrow"/>
            </a:endParaRPr>
          </a:p>
          <a:p>
            <a:pPr marL="11196">
              <a:spcBef>
                <a:spcPts val="115"/>
              </a:spcBef>
            </a:pPr>
            <a:r>
              <a:rPr sz="882" b="1" i="1" u="heavy" dirty="0">
                <a:uFill>
                  <a:solidFill>
                    <a:srgbClr val="000000"/>
                  </a:solidFill>
                </a:uFill>
                <a:latin typeface="ArialNarrow-BoldItalic"/>
                <a:cs typeface="ArialNarrow-BoldItalic"/>
              </a:rPr>
              <a:t>TO </a:t>
            </a:r>
            <a:r>
              <a:rPr sz="882" b="1" i="1" u="heavy" spc="-4" dirty="0">
                <a:uFill>
                  <a:solidFill>
                    <a:srgbClr val="000000"/>
                  </a:solidFill>
                </a:uFill>
                <a:latin typeface="ArialNarrow-BoldItalic"/>
                <a:cs typeface="ArialNarrow-BoldItalic"/>
              </a:rPr>
              <a:t>ALLOW ADDITIONAL </a:t>
            </a:r>
            <a:r>
              <a:rPr sz="882" b="1" i="1" u="heavy" dirty="0">
                <a:uFill>
                  <a:solidFill>
                    <a:srgbClr val="000000"/>
                  </a:solidFill>
                </a:uFill>
                <a:latin typeface="ArialNarrow-BoldItalic"/>
                <a:cs typeface="ArialNarrow-BoldItalic"/>
              </a:rPr>
              <a:t>TIME FOR</a:t>
            </a:r>
            <a:r>
              <a:rPr sz="882" b="1" i="1" u="heavy" spc="-44" dirty="0">
                <a:uFill>
                  <a:solidFill>
                    <a:srgbClr val="000000"/>
                  </a:solidFill>
                </a:uFill>
                <a:latin typeface="ArialNarrow-BoldItalic"/>
                <a:cs typeface="ArialNarrow-BoldItalic"/>
              </a:rPr>
              <a:t> </a:t>
            </a:r>
            <a:r>
              <a:rPr sz="882" b="1" i="1" u="heavy" spc="-9" dirty="0">
                <a:uFill>
                  <a:solidFill>
                    <a:srgbClr val="000000"/>
                  </a:solidFill>
                </a:uFill>
                <a:latin typeface="ArialNarrow-BoldItalic"/>
                <a:cs typeface="ArialNarrow-BoldItalic"/>
              </a:rPr>
              <a:t>PROCUREMENT, </a:t>
            </a:r>
            <a:endParaRPr sz="882">
              <a:latin typeface="ArialNarrow-BoldItalic"/>
              <a:cs typeface="ArialNarrow-BoldItalic"/>
            </a:endParaRPr>
          </a:p>
        </p:txBody>
      </p:sp>
      <p:sp>
        <p:nvSpPr>
          <p:cNvPr id="10" name="object 10"/>
          <p:cNvSpPr txBox="1"/>
          <p:nvPr/>
        </p:nvSpPr>
        <p:spPr>
          <a:xfrm>
            <a:off x="5934531" y="3765196"/>
            <a:ext cx="757459" cy="147049"/>
          </a:xfrm>
          <a:prstGeom prst="rect">
            <a:avLst/>
          </a:prstGeom>
        </p:spPr>
        <p:txBody>
          <a:bodyPr vert="horz" wrap="square" lIns="0" tIns="11197" rIns="0" bIns="0" rtlCol="0">
            <a:spAutoFit/>
          </a:bodyPr>
          <a:lstStyle/>
          <a:p>
            <a:pPr marL="11196">
              <a:spcBef>
                <a:spcPts val="88"/>
              </a:spcBef>
            </a:pPr>
            <a:r>
              <a:rPr sz="882" spc="-4" dirty="0">
                <a:latin typeface="Arial Narrow"/>
                <a:cs typeface="Arial Narrow"/>
              </a:rPr>
              <a:t>C</a:t>
            </a:r>
            <a:r>
              <a:rPr sz="882" spc="-9" dirty="0">
                <a:latin typeface="Arial Narrow"/>
                <a:cs typeface="Arial Narrow"/>
              </a:rPr>
              <a:t>ONS</a:t>
            </a:r>
            <a:r>
              <a:rPr sz="882" dirty="0">
                <a:latin typeface="Arial Narrow"/>
                <a:cs typeface="Arial Narrow"/>
              </a:rPr>
              <a:t>TR</a:t>
            </a:r>
            <a:r>
              <a:rPr sz="882" spc="-13" dirty="0">
                <a:latin typeface="Arial Narrow"/>
                <a:cs typeface="Arial Narrow"/>
              </a:rPr>
              <a:t>U</a:t>
            </a:r>
            <a:r>
              <a:rPr sz="882" spc="-4" dirty="0">
                <a:latin typeface="Arial Narrow"/>
                <a:cs typeface="Arial Narrow"/>
              </a:rPr>
              <a:t>C</a:t>
            </a:r>
            <a:r>
              <a:rPr sz="882" dirty="0">
                <a:latin typeface="Arial Narrow"/>
                <a:cs typeface="Arial Narrow"/>
              </a:rPr>
              <a:t>TION</a:t>
            </a:r>
            <a:endParaRPr sz="882">
              <a:latin typeface="Arial Narrow"/>
              <a:cs typeface="Arial Narrow"/>
            </a:endParaRPr>
          </a:p>
        </p:txBody>
      </p:sp>
      <p:sp>
        <p:nvSpPr>
          <p:cNvPr id="11" name="object 11"/>
          <p:cNvSpPr txBox="1"/>
          <p:nvPr/>
        </p:nvSpPr>
        <p:spPr>
          <a:xfrm>
            <a:off x="6805301" y="3765196"/>
            <a:ext cx="1260192" cy="554275"/>
          </a:xfrm>
          <a:prstGeom prst="rect">
            <a:avLst/>
          </a:prstGeom>
        </p:spPr>
        <p:txBody>
          <a:bodyPr vert="horz" wrap="square" lIns="0" tIns="11197" rIns="0" bIns="0" rtlCol="0">
            <a:spAutoFit/>
          </a:bodyPr>
          <a:lstStyle/>
          <a:p>
            <a:pPr marL="11196" marR="4479" algn="just">
              <a:spcBef>
                <a:spcPts val="88"/>
              </a:spcBef>
            </a:pPr>
            <a:r>
              <a:rPr sz="882" dirty="0">
                <a:latin typeface="Arial Narrow"/>
                <a:cs typeface="Arial Narrow"/>
              </a:rPr>
              <a:t>FY </a:t>
            </a:r>
            <a:r>
              <a:rPr sz="882" spc="-4" dirty="0">
                <a:latin typeface="Arial Narrow"/>
                <a:cs typeface="Arial Narrow"/>
              </a:rPr>
              <a:t>2021 </a:t>
            </a:r>
            <a:r>
              <a:rPr sz="882" dirty="0">
                <a:latin typeface="Arial Narrow"/>
                <a:cs typeface="Arial Narrow"/>
              </a:rPr>
              <a:t>- </a:t>
            </a:r>
            <a:r>
              <a:rPr sz="882" spc="-4" dirty="0">
                <a:latin typeface="Arial Narrow"/>
                <a:cs typeface="Arial Narrow"/>
              </a:rPr>
              <a:t>$3,800,000 </a:t>
            </a:r>
            <a:r>
              <a:rPr sz="882" dirty="0">
                <a:latin typeface="Arial Narrow"/>
                <a:cs typeface="Arial Narrow"/>
              </a:rPr>
              <a:t>(T)  FY </a:t>
            </a:r>
            <a:r>
              <a:rPr sz="882" spc="-4" dirty="0">
                <a:latin typeface="Arial Narrow"/>
                <a:cs typeface="Arial Narrow"/>
              </a:rPr>
              <a:t>2021 </a:t>
            </a:r>
            <a:r>
              <a:rPr sz="882" dirty="0">
                <a:latin typeface="Arial Narrow"/>
                <a:cs typeface="Arial Narrow"/>
              </a:rPr>
              <a:t>- </a:t>
            </a:r>
            <a:r>
              <a:rPr sz="882" spc="-9" dirty="0">
                <a:latin typeface="Arial Narrow"/>
                <a:cs typeface="Arial Narrow"/>
              </a:rPr>
              <a:t>$11,400,000 </a:t>
            </a:r>
            <a:r>
              <a:rPr sz="882" spc="-4" dirty="0">
                <a:latin typeface="Arial Narrow"/>
                <a:cs typeface="Arial Narrow"/>
              </a:rPr>
              <a:t>(O)  </a:t>
            </a:r>
            <a:r>
              <a:rPr sz="882" dirty="0">
                <a:latin typeface="Arial Narrow"/>
                <a:cs typeface="Arial Narrow"/>
              </a:rPr>
              <a:t>FY </a:t>
            </a:r>
            <a:r>
              <a:rPr sz="882" spc="-4" dirty="0">
                <a:latin typeface="Arial Narrow"/>
                <a:cs typeface="Arial Narrow"/>
              </a:rPr>
              <a:t>2022 </a:t>
            </a:r>
            <a:r>
              <a:rPr sz="882" dirty="0">
                <a:latin typeface="Arial Narrow"/>
                <a:cs typeface="Arial Narrow"/>
              </a:rPr>
              <a:t>-</a:t>
            </a:r>
            <a:r>
              <a:rPr sz="882" u="sng" dirty="0">
                <a:uFill>
                  <a:solidFill>
                    <a:srgbClr val="000000"/>
                  </a:solidFill>
                </a:uFill>
                <a:latin typeface="Arial Narrow"/>
                <a:cs typeface="Arial Narrow"/>
              </a:rPr>
              <a:t> </a:t>
            </a:r>
            <a:r>
              <a:rPr sz="882" u="sng" spc="-4" dirty="0">
                <a:uFill>
                  <a:solidFill>
                    <a:srgbClr val="000000"/>
                  </a:solidFill>
                </a:uFill>
                <a:latin typeface="Arial Narrow"/>
                <a:cs typeface="Arial Narrow"/>
              </a:rPr>
              <a:t>$3,800,000</a:t>
            </a:r>
            <a:r>
              <a:rPr sz="882" spc="44" dirty="0">
                <a:latin typeface="Arial Narrow"/>
                <a:cs typeface="Arial Narrow"/>
              </a:rPr>
              <a:t> </a:t>
            </a:r>
            <a:r>
              <a:rPr sz="882" dirty="0">
                <a:latin typeface="Arial Narrow"/>
                <a:cs typeface="Arial Narrow"/>
              </a:rPr>
              <a:t>(T)</a:t>
            </a:r>
            <a:endParaRPr sz="882">
              <a:latin typeface="Arial Narrow"/>
              <a:cs typeface="Arial Narrow"/>
            </a:endParaRPr>
          </a:p>
          <a:p>
            <a:pPr marL="506633"/>
            <a:r>
              <a:rPr sz="882" spc="-9" dirty="0">
                <a:latin typeface="Arial Narrow"/>
                <a:cs typeface="Arial Narrow"/>
              </a:rPr>
              <a:t>$19,000,000</a:t>
            </a:r>
            <a:endParaRPr sz="882">
              <a:latin typeface="Arial Narrow"/>
              <a:cs typeface="Arial Narrow"/>
            </a:endParaRPr>
          </a:p>
        </p:txBody>
      </p:sp>
      <p:sp>
        <p:nvSpPr>
          <p:cNvPr id="12" name="object 12"/>
          <p:cNvSpPr txBox="1"/>
          <p:nvPr/>
        </p:nvSpPr>
        <p:spPr>
          <a:xfrm>
            <a:off x="341034" y="3765756"/>
            <a:ext cx="813443" cy="1238309"/>
          </a:xfrm>
          <a:prstGeom prst="rect">
            <a:avLst/>
          </a:prstGeom>
        </p:spPr>
        <p:txBody>
          <a:bodyPr vert="horz" wrap="square" lIns="0" tIns="11197" rIns="0" bIns="0" rtlCol="0">
            <a:spAutoFit/>
          </a:bodyPr>
          <a:lstStyle/>
          <a:p>
            <a:pPr marL="11196" marR="292784">
              <a:spcBef>
                <a:spcPts val="88"/>
              </a:spcBef>
            </a:pPr>
            <a:r>
              <a:rPr sz="882" spc="-4" dirty="0">
                <a:latin typeface="Arial Narrow"/>
                <a:cs typeface="Arial Narrow"/>
              </a:rPr>
              <a:t>R-5777D  </a:t>
            </a:r>
            <a:r>
              <a:rPr sz="882" dirty="0">
                <a:latin typeface="Arial Narrow"/>
                <a:cs typeface="Arial Narrow"/>
              </a:rPr>
              <a:t>C</a:t>
            </a:r>
            <a:r>
              <a:rPr sz="882" spc="-9" dirty="0">
                <a:latin typeface="Arial Narrow"/>
                <a:cs typeface="Arial Narrow"/>
              </a:rPr>
              <a:t>AR</a:t>
            </a:r>
            <a:r>
              <a:rPr sz="882" dirty="0">
                <a:latin typeface="Arial Narrow"/>
                <a:cs typeface="Arial Narrow"/>
              </a:rPr>
              <a:t>T</a:t>
            </a:r>
            <a:r>
              <a:rPr sz="882" spc="-4" dirty="0">
                <a:latin typeface="Arial Narrow"/>
                <a:cs typeface="Arial Narrow"/>
              </a:rPr>
              <a:t>E</a:t>
            </a:r>
            <a:r>
              <a:rPr sz="882" dirty="0">
                <a:latin typeface="Arial Narrow"/>
                <a:cs typeface="Arial Narrow"/>
              </a:rPr>
              <a:t>R</a:t>
            </a:r>
            <a:r>
              <a:rPr sz="882" spc="-9" dirty="0">
                <a:latin typeface="Arial Narrow"/>
                <a:cs typeface="Arial Narrow"/>
              </a:rPr>
              <a:t>E</a:t>
            </a:r>
            <a:r>
              <a:rPr sz="882" dirty="0">
                <a:latin typeface="Arial Narrow"/>
                <a:cs typeface="Arial Narrow"/>
              </a:rPr>
              <a:t>T  </a:t>
            </a:r>
            <a:r>
              <a:rPr sz="882" spc="-9" dirty="0">
                <a:latin typeface="Arial Narrow"/>
                <a:cs typeface="Arial Narrow"/>
              </a:rPr>
              <a:t>CRAVEN  </a:t>
            </a:r>
            <a:r>
              <a:rPr sz="882" spc="-4" dirty="0">
                <a:latin typeface="Arial Narrow"/>
                <a:cs typeface="Arial Narrow"/>
              </a:rPr>
              <a:t>J</a:t>
            </a:r>
            <a:r>
              <a:rPr sz="882" spc="-9" dirty="0">
                <a:latin typeface="Arial Narrow"/>
                <a:cs typeface="Arial Narrow"/>
              </a:rPr>
              <a:t>OH</a:t>
            </a:r>
            <a:r>
              <a:rPr sz="882" dirty="0">
                <a:latin typeface="Arial Narrow"/>
                <a:cs typeface="Arial Narrow"/>
              </a:rPr>
              <a:t>N</a:t>
            </a:r>
            <a:r>
              <a:rPr sz="882" spc="-9" dirty="0">
                <a:latin typeface="Arial Narrow"/>
                <a:cs typeface="Arial Narrow"/>
              </a:rPr>
              <a:t>S</a:t>
            </a:r>
            <a:r>
              <a:rPr sz="882" dirty="0">
                <a:latin typeface="Arial Narrow"/>
                <a:cs typeface="Arial Narrow"/>
              </a:rPr>
              <a:t>TON  </a:t>
            </a:r>
            <a:r>
              <a:rPr sz="882" spc="-4" dirty="0">
                <a:latin typeface="Arial Narrow"/>
                <a:cs typeface="Arial Narrow"/>
              </a:rPr>
              <a:t>LENOIR  </a:t>
            </a:r>
            <a:r>
              <a:rPr sz="882" spc="-9" dirty="0">
                <a:latin typeface="Arial Narrow"/>
                <a:cs typeface="Arial Narrow"/>
              </a:rPr>
              <a:t>WAKE  WAYNE</a:t>
            </a:r>
            <a:endParaRPr sz="882">
              <a:latin typeface="Arial Narrow"/>
              <a:cs typeface="Arial Narrow"/>
            </a:endParaRPr>
          </a:p>
          <a:p>
            <a:pPr marL="11196">
              <a:lnSpc>
                <a:spcPts val="1058"/>
              </a:lnSpc>
            </a:pPr>
            <a:r>
              <a:rPr sz="882" b="1" spc="-9" dirty="0">
                <a:latin typeface="Arial Narrow"/>
                <a:cs typeface="Arial Narrow"/>
              </a:rPr>
              <a:t>PROJ.CATEGORY</a:t>
            </a:r>
            <a:endParaRPr sz="882">
              <a:latin typeface="Arial Narrow"/>
              <a:cs typeface="Arial Narrow"/>
            </a:endParaRPr>
          </a:p>
          <a:p>
            <a:pPr marL="11196">
              <a:spcBef>
                <a:spcPts val="9"/>
              </a:spcBef>
            </a:pPr>
            <a:r>
              <a:rPr sz="882" spc="-4" dirty="0">
                <a:latin typeface="Arial Narrow"/>
                <a:cs typeface="Arial Narrow"/>
              </a:rPr>
              <a:t>STATEWIDE</a:t>
            </a:r>
            <a:endParaRPr sz="882">
              <a:latin typeface="Arial Narrow"/>
              <a:cs typeface="Arial Narrow"/>
            </a:endParaRPr>
          </a:p>
        </p:txBody>
      </p:sp>
      <p:sp>
        <p:nvSpPr>
          <p:cNvPr id="13" name="object 13"/>
          <p:cNvSpPr txBox="1"/>
          <p:nvPr/>
        </p:nvSpPr>
        <p:spPr>
          <a:xfrm>
            <a:off x="1345997" y="4184626"/>
            <a:ext cx="4113120" cy="147049"/>
          </a:xfrm>
          <a:prstGeom prst="rect">
            <a:avLst/>
          </a:prstGeom>
        </p:spPr>
        <p:txBody>
          <a:bodyPr vert="horz" wrap="square" lIns="0" tIns="11197" rIns="0" bIns="0" rtlCol="0">
            <a:spAutoFit/>
          </a:bodyPr>
          <a:lstStyle/>
          <a:p>
            <a:pPr marL="11196">
              <a:spcBef>
                <a:spcPts val="88"/>
              </a:spcBef>
            </a:pPr>
            <a:r>
              <a:rPr sz="882" spc="-9" dirty="0">
                <a:latin typeface="Arial Narrow"/>
                <a:cs typeface="Arial Narrow"/>
              </a:rPr>
              <a:t>METROPOLITAN </a:t>
            </a:r>
            <a:r>
              <a:rPr sz="882" spc="-4" dirty="0">
                <a:latin typeface="Arial Narrow"/>
                <a:cs typeface="Arial Narrow"/>
              </a:rPr>
              <a:t>PLANNING ORGANIZATION </a:t>
            </a:r>
            <a:r>
              <a:rPr sz="882" b="1" i="1" u="heavy" spc="-4" dirty="0">
                <a:uFill>
                  <a:solidFill>
                    <a:srgbClr val="000000"/>
                  </a:solidFill>
                </a:uFill>
                <a:latin typeface="ArialNarrow-BoldItalic"/>
                <a:cs typeface="ArialNarrow-BoldItalic"/>
              </a:rPr>
              <a:t>DELAY CONSTRUCTION FROM </a:t>
            </a:r>
            <a:r>
              <a:rPr sz="882" b="1" i="1" u="heavy" dirty="0">
                <a:uFill>
                  <a:solidFill>
                    <a:srgbClr val="000000"/>
                  </a:solidFill>
                </a:uFill>
                <a:latin typeface="ArialNarrow-BoldItalic"/>
                <a:cs typeface="ArialNarrow-BoldItalic"/>
              </a:rPr>
              <a:t>FY </a:t>
            </a:r>
            <a:r>
              <a:rPr sz="882" b="1" i="1" u="heavy" spc="-4" dirty="0">
                <a:uFill>
                  <a:solidFill>
                    <a:srgbClr val="000000"/>
                  </a:solidFill>
                </a:uFill>
                <a:latin typeface="ArialNarrow-BoldItalic"/>
                <a:cs typeface="ArialNarrow-BoldItalic"/>
              </a:rPr>
              <a:t>20 </a:t>
            </a:r>
            <a:r>
              <a:rPr sz="882" b="1" i="1" u="heavy" dirty="0">
                <a:uFill>
                  <a:solidFill>
                    <a:srgbClr val="000000"/>
                  </a:solidFill>
                </a:uFill>
                <a:latin typeface="ArialNarrow-BoldItalic"/>
                <a:cs typeface="ArialNarrow-BoldItalic"/>
              </a:rPr>
              <a:t>TO FY</a:t>
            </a:r>
            <a:r>
              <a:rPr sz="882" b="1" i="1" u="heavy" spc="-13" dirty="0">
                <a:uFill>
                  <a:solidFill>
                    <a:srgbClr val="000000"/>
                  </a:solidFill>
                </a:uFill>
                <a:latin typeface="ArialNarrow-BoldItalic"/>
                <a:cs typeface="ArialNarrow-BoldItalic"/>
              </a:rPr>
              <a:t> </a:t>
            </a:r>
            <a:r>
              <a:rPr sz="882" b="1" i="1" u="heavy" spc="-4" dirty="0">
                <a:uFill>
                  <a:solidFill>
                    <a:srgbClr val="000000"/>
                  </a:solidFill>
                </a:uFill>
                <a:latin typeface="ArialNarrow-BoldItalic"/>
                <a:cs typeface="ArialNarrow-BoldItalic"/>
              </a:rPr>
              <a:t>21.</a:t>
            </a:r>
            <a:endParaRPr sz="882">
              <a:latin typeface="ArialNarrow-BoldItalic"/>
              <a:cs typeface="ArialNarrow-BoldItalic"/>
            </a:endParaRPr>
          </a:p>
        </p:txBody>
      </p:sp>
      <p:sp>
        <p:nvSpPr>
          <p:cNvPr id="14" name="object 14"/>
          <p:cNvSpPr txBox="1"/>
          <p:nvPr/>
        </p:nvSpPr>
        <p:spPr>
          <a:xfrm>
            <a:off x="1277809" y="3765756"/>
            <a:ext cx="1981262" cy="422572"/>
          </a:xfrm>
          <a:prstGeom prst="rect">
            <a:avLst/>
          </a:prstGeom>
        </p:spPr>
        <p:txBody>
          <a:bodyPr vert="horz" wrap="square" lIns="0" tIns="17355" rIns="0" bIns="0" rtlCol="0">
            <a:spAutoFit/>
          </a:bodyPr>
          <a:lstStyle/>
          <a:p>
            <a:pPr marL="78934" marR="4479" indent="-68298">
              <a:lnSpc>
                <a:spcPts val="1040"/>
              </a:lnSpc>
              <a:spcBef>
                <a:spcPts val="137"/>
              </a:spcBef>
              <a:buChar char="-"/>
              <a:tabLst>
                <a:tab pos="79494" algn="l"/>
              </a:tabLst>
            </a:pPr>
            <a:r>
              <a:rPr sz="882" spc="-4" dirty="0">
                <a:latin typeface="Arial Narrow"/>
                <a:cs typeface="Arial Narrow"/>
              </a:rPr>
              <a:t>CAPITAL </a:t>
            </a:r>
            <a:r>
              <a:rPr sz="882" spc="-9" dirty="0">
                <a:latin typeface="Arial Narrow"/>
                <a:cs typeface="Arial Narrow"/>
              </a:rPr>
              <a:t>AREA METROPOLITAN </a:t>
            </a:r>
            <a:r>
              <a:rPr sz="882" spc="-4" dirty="0">
                <a:latin typeface="Arial Narrow"/>
                <a:cs typeface="Arial Narrow"/>
              </a:rPr>
              <a:t>PLANNING  ORGANIZATION</a:t>
            </a:r>
            <a:endParaRPr sz="882">
              <a:latin typeface="Arial Narrow"/>
              <a:cs typeface="Arial Narrow"/>
            </a:endParaRPr>
          </a:p>
          <a:p>
            <a:pPr marL="78934" indent="-68298">
              <a:spcBef>
                <a:spcPts val="123"/>
              </a:spcBef>
              <a:buChar char="-"/>
              <a:tabLst>
                <a:tab pos="79494" algn="l"/>
              </a:tabLst>
            </a:pPr>
            <a:r>
              <a:rPr sz="882" spc="-9" dirty="0">
                <a:latin typeface="Arial Narrow"/>
                <a:cs typeface="Arial Narrow"/>
              </a:rPr>
              <a:t>GOLDSBORO URBAN</a:t>
            </a:r>
            <a:r>
              <a:rPr sz="882" spc="-4" dirty="0">
                <a:latin typeface="Arial Narrow"/>
                <a:cs typeface="Arial Narrow"/>
              </a:rPr>
              <a:t> AREA</a:t>
            </a:r>
            <a:endParaRPr sz="882">
              <a:latin typeface="Arial Narrow"/>
              <a:cs typeface="Arial Narrow"/>
            </a:endParaRPr>
          </a:p>
        </p:txBody>
      </p:sp>
      <p:sp>
        <p:nvSpPr>
          <p:cNvPr id="15" name="object 15"/>
          <p:cNvSpPr txBox="1"/>
          <p:nvPr/>
        </p:nvSpPr>
        <p:spPr>
          <a:xfrm>
            <a:off x="1277809" y="4340036"/>
            <a:ext cx="1968946" cy="1120390"/>
          </a:xfrm>
          <a:prstGeom prst="rect">
            <a:avLst/>
          </a:prstGeom>
        </p:spPr>
        <p:txBody>
          <a:bodyPr vert="horz" wrap="square" lIns="0" tIns="17355" rIns="0" bIns="0" rtlCol="0">
            <a:spAutoFit/>
          </a:bodyPr>
          <a:lstStyle/>
          <a:p>
            <a:pPr marL="78934" marR="153949" indent="-68298">
              <a:lnSpc>
                <a:spcPts val="1040"/>
              </a:lnSpc>
              <a:spcBef>
                <a:spcPts val="137"/>
              </a:spcBef>
              <a:buChar char="-"/>
              <a:tabLst>
                <a:tab pos="79494" algn="l"/>
              </a:tabLst>
            </a:pPr>
            <a:r>
              <a:rPr sz="882" spc="-4" dirty="0">
                <a:latin typeface="Arial Narrow"/>
                <a:cs typeface="Arial Narrow"/>
              </a:rPr>
              <a:t>NEW </a:t>
            </a:r>
            <a:r>
              <a:rPr sz="882" spc="-9" dirty="0">
                <a:latin typeface="Arial Narrow"/>
                <a:cs typeface="Arial Narrow"/>
              </a:rPr>
              <a:t>BERN </a:t>
            </a:r>
            <a:r>
              <a:rPr sz="882" spc="-4" dirty="0">
                <a:latin typeface="Arial Narrow"/>
                <a:cs typeface="Arial Narrow"/>
              </a:rPr>
              <a:t>METROPOLITAN </a:t>
            </a:r>
            <a:r>
              <a:rPr sz="882" spc="-9" dirty="0">
                <a:latin typeface="Arial Narrow"/>
                <a:cs typeface="Arial Narrow"/>
              </a:rPr>
              <a:t>PLANNING  </a:t>
            </a:r>
            <a:r>
              <a:rPr sz="882" spc="-4" dirty="0">
                <a:latin typeface="Arial Narrow"/>
                <a:cs typeface="Arial Narrow"/>
              </a:rPr>
              <a:t>ORGANIZATION</a:t>
            </a:r>
            <a:endParaRPr sz="882">
              <a:latin typeface="Arial Narrow"/>
              <a:cs typeface="Arial Narrow"/>
            </a:endParaRPr>
          </a:p>
          <a:p>
            <a:pPr marL="78934" marR="134916" indent="-68298">
              <a:lnSpc>
                <a:spcPts val="1040"/>
              </a:lnSpc>
              <a:spcBef>
                <a:spcPts val="176"/>
              </a:spcBef>
              <a:buChar char="-"/>
              <a:tabLst>
                <a:tab pos="79494" algn="l"/>
              </a:tabLst>
            </a:pPr>
            <a:r>
              <a:rPr sz="882" spc="-9" dirty="0">
                <a:latin typeface="Arial Narrow"/>
                <a:cs typeface="Arial Narrow"/>
              </a:rPr>
              <a:t>EASTERN CAROLINA </a:t>
            </a:r>
            <a:r>
              <a:rPr sz="882" spc="-4" dirty="0">
                <a:latin typeface="Arial Narrow"/>
                <a:cs typeface="Arial Narrow"/>
              </a:rPr>
              <a:t>RURAL </a:t>
            </a:r>
            <a:r>
              <a:rPr sz="882" spc="-9" dirty="0">
                <a:latin typeface="Arial Narrow"/>
                <a:cs typeface="Arial Narrow"/>
              </a:rPr>
              <a:t>PLANNING  </a:t>
            </a:r>
            <a:r>
              <a:rPr sz="882" spc="-4" dirty="0">
                <a:latin typeface="Arial Narrow"/>
                <a:cs typeface="Arial Narrow"/>
              </a:rPr>
              <a:t>ORGANIZATION</a:t>
            </a:r>
            <a:endParaRPr sz="882">
              <a:latin typeface="Arial Narrow"/>
              <a:cs typeface="Arial Narrow"/>
            </a:endParaRPr>
          </a:p>
          <a:p>
            <a:pPr marL="78934" marR="4479" indent="-68298">
              <a:lnSpc>
                <a:spcPts val="1040"/>
              </a:lnSpc>
              <a:spcBef>
                <a:spcPts val="176"/>
              </a:spcBef>
              <a:buChar char="-"/>
              <a:tabLst>
                <a:tab pos="79494" algn="l"/>
              </a:tabLst>
            </a:pPr>
            <a:r>
              <a:rPr sz="882" spc="-9" dirty="0">
                <a:latin typeface="Arial Narrow"/>
                <a:cs typeface="Arial Narrow"/>
              </a:rPr>
              <a:t>UPPER COASTAL PLAIN </a:t>
            </a:r>
            <a:r>
              <a:rPr sz="882" spc="-4" dirty="0">
                <a:latin typeface="Arial Narrow"/>
                <a:cs typeface="Arial Narrow"/>
              </a:rPr>
              <a:t>RURAL PLANNING  ORGANIZATION</a:t>
            </a:r>
            <a:endParaRPr sz="882">
              <a:latin typeface="Arial Narrow"/>
              <a:cs typeface="Arial Narrow"/>
            </a:endParaRPr>
          </a:p>
          <a:p>
            <a:pPr marL="78934" marR="504394" indent="-68298">
              <a:lnSpc>
                <a:spcPts val="1040"/>
              </a:lnSpc>
              <a:spcBef>
                <a:spcPts val="185"/>
              </a:spcBef>
              <a:buChar char="-"/>
              <a:tabLst>
                <a:tab pos="79494" algn="l"/>
              </a:tabLst>
            </a:pPr>
            <a:r>
              <a:rPr sz="882" spc="-4" dirty="0">
                <a:latin typeface="Arial Narrow"/>
                <a:cs typeface="Arial Narrow"/>
              </a:rPr>
              <a:t>DOWN </a:t>
            </a:r>
            <a:r>
              <a:rPr sz="882" spc="-9" dirty="0">
                <a:latin typeface="Arial Narrow"/>
                <a:cs typeface="Arial Narrow"/>
              </a:rPr>
              <a:t>EAST </a:t>
            </a:r>
            <a:r>
              <a:rPr sz="882" spc="-4" dirty="0">
                <a:latin typeface="Arial Narrow"/>
                <a:cs typeface="Arial Narrow"/>
              </a:rPr>
              <a:t>RURAL </a:t>
            </a:r>
            <a:r>
              <a:rPr sz="882" spc="-9" dirty="0">
                <a:latin typeface="Arial Narrow"/>
                <a:cs typeface="Arial Narrow"/>
              </a:rPr>
              <a:t>PLANNING  </a:t>
            </a:r>
            <a:r>
              <a:rPr sz="882" spc="-4" dirty="0">
                <a:latin typeface="Arial Narrow"/>
                <a:cs typeface="Arial Narrow"/>
              </a:rPr>
              <a:t>ORGANIZATION</a:t>
            </a:r>
            <a:endParaRPr sz="882">
              <a:latin typeface="Arial Narrow"/>
              <a:cs typeface="Arial Narrow"/>
            </a:endParaRPr>
          </a:p>
        </p:txBody>
      </p:sp>
    </p:spTree>
    <p:extLst>
      <p:ext uri="{BB962C8B-B14F-4D97-AF65-F5344CB8AC3E}">
        <p14:creationId xmlns:p14="http://schemas.microsoft.com/office/powerpoint/2010/main" val="40983882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txBox="1"/>
          <p:nvPr/>
        </p:nvSpPr>
        <p:spPr>
          <a:xfrm>
            <a:off x="440316" y="6252507"/>
            <a:ext cx="1648719" cy="365916"/>
          </a:xfrm>
          <a:prstGeom prst="rect">
            <a:avLst/>
          </a:prstGeom>
        </p:spPr>
        <p:txBody>
          <a:bodyPr vert="horz" wrap="square" lIns="0" tIns="3919" rIns="0" bIns="0" rtlCol="0">
            <a:spAutoFit/>
          </a:bodyPr>
          <a:lstStyle/>
          <a:p>
            <a:pPr marL="11196">
              <a:spcBef>
                <a:spcPts val="31"/>
              </a:spcBef>
            </a:pPr>
            <a:r>
              <a:rPr sz="882" b="1" dirty="0">
                <a:latin typeface="Arial Narrow"/>
                <a:cs typeface="Arial Narrow"/>
              </a:rPr>
              <a:t>* </a:t>
            </a:r>
            <a:r>
              <a:rPr sz="882" b="1" spc="-4" dirty="0">
                <a:latin typeface="Arial Narrow"/>
                <a:cs typeface="Arial Narrow"/>
              </a:rPr>
              <a:t>INDICATES FEDERAL</a:t>
            </a:r>
            <a:r>
              <a:rPr sz="882" b="1" spc="-79" dirty="0">
                <a:latin typeface="Arial Narrow"/>
                <a:cs typeface="Arial Narrow"/>
              </a:rPr>
              <a:t> </a:t>
            </a:r>
            <a:r>
              <a:rPr sz="882" b="1" spc="-4" dirty="0">
                <a:latin typeface="Arial Narrow"/>
                <a:cs typeface="Arial Narrow"/>
              </a:rPr>
              <a:t>AMENDMENT</a:t>
            </a:r>
            <a:endParaRPr sz="882">
              <a:latin typeface="Arial Narrow"/>
              <a:cs typeface="Arial Narrow"/>
            </a:endParaRPr>
          </a:p>
          <a:p>
            <a:pPr marL="11756">
              <a:spcBef>
                <a:spcPts val="569"/>
              </a:spcBef>
            </a:pPr>
            <a:r>
              <a:rPr sz="970" b="1" spc="-9" dirty="0">
                <a:latin typeface="Arial"/>
                <a:cs typeface="Arial"/>
              </a:rPr>
              <a:t>Thursday, August </a:t>
            </a:r>
            <a:r>
              <a:rPr sz="970" b="1" dirty="0">
                <a:latin typeface="Arial"/>
                <a:cs typeface="Arial"/>
              </a:rPr>
              <a:t>6,</a:t>
            </a:r>
            <a:r>
              <a:rPr sz="970" b="1" spc="13" dirty="0">
                <a:latin typeface="Arial"/>
                <a:cs typeface="Arial"/>
              </a:rPr>
              <a:t> </a:t>
            </a:r>
            <a:r>
              <a:rPr sz="970" b="1" spc="-4" dirty="0">
                <a:latin typeface="Arial"/>
                <a:cs typeface="Arial"/>
              </a:rPr>
              <a:t>2020</a:t>
            </a:r>
            <a:endParaRPr sz="970">
              <a:latin typeface="Arial"/>
              <a:cs typeface="Arial"/>
            </a:endParaRPr>
          </a:p>
        </p:txBody>
      </p:sp>
      <p:sp>
        <p:nvSpPr>
          <p:cNvPr id="11" name="object 11"/>
          <p:cNvSpPr txBox="1"/>
          <p:nvPr/>
        </p:nvSpPr>
        <p:spPr>
          <a:xfrm>
            <a:off x="7941769" y="6463729"/>
            <a:ext cx="203781" cy="143757"/>
          </a:xfrm>
          <a:prstGeom prst="rect">
            <a:avLst/>
          </a:prstGeom>
        </p:spPr>
        <p:txBody>
          <a:bodyPr vert="horz" wrap="square" lIns="0" tIns="0" rIns="0" bIns="0" rtlCol="0">
            <a:spAutoFit/>
          </a:bodyPr>
          <a:lstStyle/>
          <a:p>
            <a:pPr marL="33589">
              <a:lnSpc>
                <a:spcPts val="1159"/>
              </a:lnSpc>
            </a:pPr>
            <a:r>
              <a:rPr sz="970" b="1" spc="-4" dirty="0">
                <a:latin typeface="Arial"/>
                <a:cs typeface="Arial"/>
              </a:rPr>
              <a:t>51</a:t>
            </a:r>
            <a:endParaRPr sz="970">
              <a:latin typeface="Arial"/>
              <a:cs typeface="Arial"/>
            </a:endParaRPr>
          </a:p>
        </p:txBody>
      </p:sp>
      <p:sp>
        <p:nvSpPr>
          <p:cNvPr id="2" name="object 2"/>
          <p:cNvSpPr txBox="1"/>
          <p:nvPr/>
        </p:nvSpPr>
        <p:spPr>
          <a:xfrm>
            <a:off x="3308784" y="446584"/>
            <a:ext cx="2106666" cy="394938"/>
          </a:xfrm>
          <a:prstGeom prst="rect">
            <a:avLst/>
          </a:prstGeom>
        </p:spPr>
        <p:txBody>
          <a:bodyPr vert="horz" wrap="square" lIns="0" tIns="11197" rIns="0" bIns="0" rtlCol="0">
            <a:spAutoFit/>
          </a:bodyPr>
          <a:lstStyle/>
          <a:p>
            <a:pPr marL="418183" marR="4479" indent="-407546">
              <a:lnSpc>
                <a:spcPct val="135800"/>
              </a:lnSpc>
              <a:spcBef>
                <a:spcPts val="88"/>
              </a:spcBef>
            </a:pPr>
            <a:r>
              <a:rPr sz="970" b="1" spc="-4" dirty="0">
                <a:latin typeface="Arial"/>
                <a:cs typeface="Arial"/>
              </a:rPr>
              <a:t>REVISIONS </a:t>
            </a:r>
            <a:r>
              <a:rPr sz="970" b="1" spc="-9" dirty="0">
                <a:latin typeface="Arial"/>
                <a:cs typeface="Arial"/>
              </a:rPr>
              <a:t>TO THE </a:t>
            </a:r>
            <a:r>
              <a:rPr sz="970" b="1" spc="-4" dirty="0">
                <a:latin typeface="Arial"/>
                <a:cs typeface="Arial"/>
              </a:rPr>
              <a:t>2020-2029 STIP  </a:t>
            </a:r>
            <a:r>
              <a:rPr sz="970" b="1" spc="-9" dirty="0">
                <a:latin typeface="Arial"/>
                <a:cs typeface="Arial"/>
              </a:rPr>
              <a:t>HIGHWAY</a:t>
            </a:r>
            <a:r>
              <a:rPr sz="970" b="1" spc="-4" dirty="0">
                <a:latin typeface="Arial"/>
                <a:cs typeface="Arial"/>
              </a:rPr>
              <a:t> </a:t>
            </a:r>
            <a:r>
              <a:rPr sz="970" b="1" spc="-9" dirty="0">
                <a:latin typeface="Arial"/>
                <a:cs typeface="Arial"/>
              </a:rPr>
              <a:t>PROGRAM</a:t>
            </a:r>
            <a:endParaRPr sz="970">
              <a:latin typeface="Arial"/>
              <a:cs typeface="Arial"/>
            </a:endParaRPr>
          </a:p>
        </p:txBody>
      </p:sp>
      <p:sp>
        <p:nvSpPr>
          <p:cNvPr id="3" name="object 3"/>
          <p:cNvSpPr txBox="1"/>
          <p:nvPr/>
        </p:nvSpPr>
        <p:spPr>
          <a:xfrm>
            <a:off x="7654013" y="195987"/>
            <a:ext cx="713232" cy="308697"/>
          </a:xfrm>
          <a:prstGeom prst="rect">
            <a:avLst/>
          </a:prstGeom>
        </p:spPr>
        <p:txBody>
          <a:bodyPr vert="horz" wrap="square" lIns="0" tIns="26312" rIns="0" bIns="0" rtlCol="0">
            <a:spAutoFit/>
          </a:bodyPr>
          <a:lstStyle/>
          <a:p>
            <a:pPr marL="11196" marR="4479" indent="106925">
              <a:lnSpc>
                <a:spcPts val="1058"/>
              </a:lnSpc>
              <a:spcBef>
                <a:spcPts val="207"/>
              </a:spcBef>
            </a:pPr>
            <a:r>
              <a:rPr sz="970" b="1" spc="-9" dirty="0">
                <a:latin typeface="Arial"/>
                <a:cs typeface="Arial"/>
              </a:rPr>
              <a:t>ITEM </a:t>
            </a:r>
            <a:r>
              <a:rPr sz="970" b="1" spc="-4" dirty="0">
                <a:latin typeface="Arial"/>
                <a:cs typeface="Arial"/>
              </a:rPr>
              <a:t>N  (H</a:t>
            </a:r>
            <a:r>
              <a:rPr sz="970" b="1" spc="-40" dirty="0">
                <a:latin typeface="Arial"/>
                <a:cs typeface="Arial"/>
              </a:rPr>
              <a:t>A</a:t>
            </a:r>
            <a:r>
              <a:rPr sz="970" b="1" spc="-9" dirty="0">
                <a:latin typeface="Arial"/>
                <a:cs typeface="Arial"/>
              </a:rPr>
              <a:t>N</a:t>
            </a:r>
            <a:r>
              <a:rPr sz="970" b="1" spc="-4" dirty="0">
                <a:latin typeface="Arial"/>
                <a:cs typeface="Arial"/>
              </a:rPr>
              <a:t>D</a:t>
            </a:r>
            <a:r>
              <a:rPr sz="970" b="1" dirty="0">
                <a:latin typeface="Arial"/>
                <a:cs typeface="Arial"/>
              </a:rPr>
              <a:t>O</a:t>
            </a:r>
            <a:r>
              <a:rPr sz="970" b="1" spc="-9" dirty="0">
                <a:latin typeface="Arial"/>
                <a:cs typeface="Arial"/>
              </a:rPr>
              <a:t>U</a:t>
            </a:r>
            <a:r>
              <a:rPr sz="970" b="1" spc="-18" dirty="0">
                <a:latin typeface="Arial"/>
                <a:cs typeface="Arial"/>
              </a:rPr>
              <a:t>T</a:t>
            </a:r>
            <a:r>
              <a:rPr sz="970" b="1" spc="-4" dirty="0">
                <a:latin typeface="Arial"/>
                <a:cs typeface="Arial"/>
              </a:rPr>
              <a:t>)</a:t>
            </a:r>
            <a:endParaRPr sz="970">
              <a:latin typeface="Arial"/>
              <a:cs typeface="Arial"/>
            </a:endParaRPr>
          </a:p>
        </p:txBody>
      </p:sp>
      <p:sp>
        <p:nvSpPr>
          <p:cNvPr id="4" name="object 4"/>
          <p:cNvSpPr txBox="1"/>
          <p:nvPr/>
        </p:nvSpPr>
        <p:spPr>
          <a:xfrm>
            <a:off x="339880" y="941957"/>
            <a:ext cx="8038696" cy="153229"/>
          </a:xfrm>
          <a:prstGeom prst="rect">
            <a:avLst/>
          </a:prstGeom>
          <a:ln w="3175">
            <a:solidFill>
              <a:srgbClr val="A6A6A6"/>
            </a:solidFill>
          </a:ln>
        </p:spPr>
        <p:txBody>
          <a:bodyPr vert="horz" wrap="square" lIns="0" tIns="3919" rIns="0" bIns="0" rtlCol="0">
            <a:spAutoFit/>
          </a:bodyPr>
          <a:lstStyle/>
          <a:p>
            <a:pPr algn="ctr">
              <a:spcBef>
                <a:spcPts val="31"/>
              </a:spcBef>
            </a:pPr>
            <a:r>
              <a:rPr sz="970" spc="-4" dirty="0">
                <a:solidFill>
                  <a:srgbClr val="404040"/>
                </a:solidFill>
                <a:latin typeface="Calibri"/>
                <a:cs typeface="Calibri"/>
              </a:rPr>
              <a:t>UPPER COASTAL PLAIN RURAL PLANNING</a:t>
            </a:r>
            <a:r>
              <a:rPr sz="970" spc="22" dirty="0">
                <a:solidFill>
                  <a:srgbClr val="404040"/>
                </a:solidFill>
                <a:latin typeface="Calibri"/>
                <a:cs typeface="Calibri"/>
              </a:rPr>
              <a:t> </a:t>
            </a:r>
            <a:r>
              <a:rPr sz="970" spc="-4" dirty="0">
                <a:solidFill>
                  <a:srgbClr val="404040"/>
                </a:solidFill>
                <a:latin typeface="Calibri"/>
                <a:cs typeface="Calibri"/>
              </a:rPr>
              <a:t>ORGANIZATION</a:t>
            </a:r>
            <a:endParaRPr sz="970">
              <a:latin typeface="Calibri"/>
              <a:cs typeface="Calibri"/>
            </a:endParaRPr>
          </a:p>
        </p:txBody>
      </p:sp>
      <p:sp>
        <p:nvSpPr>
          <p:cNvPr id="5" name="object 5"/>
          <p:cNvSpPr txBox="1"/>
          <p:nvPr/>
        </p:nvSpPr>
        <p:spPr>
          <a:xfrm>
            <a:off x="3705148" y="1273225"/>
            <a:ext cx="1310018" cy="160013"/>
          </a:xfrm>
          <a:prstGeom prst="rect">
            <a:avLst/>
          </a:prstGeom>
        </p:spPr>
        <p:txBody>
          <a:bodyPr vert="horz" wrap="square" lIns="0" tIns="10637" rIns="0" bIns="0" rtlCol="0">
            <a:spAutoFit/>
          </a:bodyPr>
          <a:lstStyle/>
          <a:p>
            <a:pPr marL="11196">
              <a:spcBef>
                <a:spcPts val="84"/>
              </a:spcBef>
            </a:pPr>
            <a:r>
              <a:rPr sz="970" b="1" spc="-4" dirty="0">
                <a:latin typeface="Arial"/>
                <a:cs typeface="Arial"/>
              </a:rPr>
              <a:t>STIP</a:t>
            </a:r>
            <a:r>
              <a:rPr sz="970" b="1" spc="-62" dirty="0">
                <a:latin typeface="Arial"/>
                <a:cs typeface="Arial"/>
              </a:rPr>
              <a:t> </a:t>
            </a:r>
            <a:r>
              <a:rPr sz="970" b="1" spc="-4" dirty="0">
                <a:latin typeface="Arial"/>
                <a:cs typeface="Arial"/>
              </a:rPr>
              <a:t>MODIFICATIONS</a:t>
            </a:r>
            <a:endParaRPr sz="970">
              <a:latin typeface="Arial"/>
              <a:cs typeface="Arial"/>
            </a:endParaRPr>
          </a:p>
        </p:txBody>
      </p:sp>
      <p:graphicFrame>
        <p:nvGraphicFramePr>
          <p:cNvPr id="6" name="object 6"/>
          <p:cNvGraphicFramePr>
            <a:graphicFrameLocks noGrp="1"/>
          </p:cNvGraphicFramePr>
          <p:nvPr/>
        </p:nvGraphicFramePr>
        <p:xfrm>
          <a:off x="324239" y="1489281"/>
          <a:ext cx="7938482" cy="842095"/>
        </p:xfrm>
        <a:graphic>
          <a:graphicData uri="http://schemas.openxmlformats.org/drawingml/2006/table">
            <a:tbl>
              <a:tblPr firstRow="1" bandRow="1">
                <a:tableStyleId>{2D5ABB26-0587-4C30-8999-92F81FD0307C}</a:tableStyleId>
              </a:tblPr>
              <a:tblGrid>
                <a:gridCol w="891820">
                  <a:extLst>
                    <a:ext uri="{9D8B030D-6E8A-4147-A177-3AD203B41FA5}">
                      <a16:colId xmlns:a16="http://schemas.microsoft.com/office/drawing/2014/main" val="20000"/>
                    </a:ext>
                  </a:extLst>
                </a:gridCol>
                <a:gridCol w="2084832">
                  <a:extLst>
                    <a:ext uri="{9D8B030D-6E8A-4147-A177-3AD203B41FA5}">
                      <a16:colId xmlns:a16="http://schemas.microsoft.com/office/drawing/2014/main" val="20001"/>
                    </a:ext>
                  </a:extLst>
                </a:gridCol>
                <a:gridCol w="2525983">
                  <a:extLst>
                    <a:ext uri="{9D8B030D-6E8A-4147-A177-3AD203B41FA5}">
                      <a16:colId xmlns:a16="http://schemas.microsoft.com/office/drawing/2014/main" val="20002"/>
                    </a:ext>
                  </a:extLst>
                </a:gridCol>
                <a:gridCol w="921490">
                  <a:extLst>
                    <a:ext uri="{9D8B030D-6E8A-4147-A177-3AD203B41FA5}">
                      <a16:colId xmlns:a16="http://schemas.microsoft.com/office/drawing/2014/main" val="20003"/>
                    </a:ext>
                  </a:extLst>
                </a:gridCol>
                <a:gridCol w="480339">
                  <a:extLst>
                    <a:ext uri="{9D8B030D-6E8A-4147-A177-3AD203B41FA5}">
                      <a16:colId xmlns:a16="http://schemas.microsoft.com/office/drawing/2014/main" val="20004"/>
                    </a:ext>
                  </a:extLst>
                </a:gridCol>
                <a:gridCol w="642692">
                  <a:extLst>
                    <a:ext uri="{9D8B030D-6E8A-4147-A177-3AD203B41FA5}">
                      <a16:colId xmlns:a16="http://schemas.microsoft.com/office/drawing/2014/main" val="20005"/>
                    </a:ext>
                  </a:extLst>
                </a:gridCol>
                <a:gridCol w="391326">
                  <a:extLst>
                    <a:ext uri="{9D8B030D-6E8A-4147-A177-3AD203B41FA5}">
                      <a16:colId xmlns:a16="http://schemas.microsoft.com/office/drawing/2014/main" val="20006"/>
                    </a:ext>
                  </a:extLst>
                </a:gridCol>
              </a:tblGrid>
              <a:tr h="131490">
                <a:tc>
                  <a:txBody>
                    <a:bodyPr/>
                    <a:lstStyle/>
                    <a:p>
                      <a:pPr marL="31750">
                        <a:lnSpc>
                          <a:spcPts val="1075"/>
                        </a:lnSpc>
                      </a:pPr>
                      <a:r>
                        <a:rPr sz="900" dirty="0">
                          <a:latin typeface="Arial Narrow"/>
                          <a:cs typeface="Arial Narrow"/>
                        </a:rPr>
                        <a:t>*</a:t>
                      </a:r>
                      <a:r>
                        <a:rPr sz="900" spc="-15" dirty="0">
                          <a:latin typeface="Arial Narrow"/>
                          <a:cs typeface="Arial Narrow"/>
                        </a:rPr>
                        <a:t> </a:t>
                      </a:r>
                      <a:r>
                        <a:rPr sz="900" spc="-5" dirty="0">
                          <a:latin typeface="Arial Narrow"/>
                          <a:cs typeface="Arial Narrow"/>
                        </a:rPr>
                        <a:t>B-4933</a:t>
                      </a:r>
                      <a:endParaRPr sz="900">
                        <a:latin typeface="Arial Narrow"/>
                        <a:cs typeface="Arial Narrow"/>
                      </a:endParaRPr>
                    </a:p>
                  </a:txBody>
                  <a:tcPr marL="0" marR="0" marT="0" marB="0"/>
                </a:tc>
                <a:tc>
                  <a:txBody>
                    <a:bodyPr/>
                    <a:lstStyle/>
                    <a:p>
                      <a:pPr marL="82550">
                        <a:lnSpc>
                          <a:spcPts val="1075"/>
                        </a:lnSpc>
                      </a:pPr>
                      <a:r>
                        <a:rPr sz="900" dirty="0">
                          <a:latin typeface="Arial Narrow"/>
                          <a:cs typeface="Arial Narrow"/>
                        </a:rPr>
                        <a:t>- </a:t>
                      </a:r>
                      <a:r>
                        <a:rPr sz="900" spc="-10" dirty="0">
                          <a:latin typeface="Arial Narrow"/>
                          <a:cs typeface="Arial Narrow"/>
                        </a:rPr>
                        <a:t>UPPER COASTAL PLAIN </a:t>
                      </a:r>
                      <a:r>
                        <a:rPr sz="900" spc="-5" dirty="0">
                          <a:latin typeface="Arial Narrow"/>
                          <a:cs typeface="Arial Narrow"/>
                        </a:rPr>
                        <a:t>RURAL</a:t>
                      </a:r>
                      <a:r>
                        <a:rPr sz="900" spc="-135" dirty="0">
                          <a:latin typeface="Arial Narrow"/>
                          <a:cs typeface="Arial Narrow"/>
                        </a:rPr>
                        <a:t> </a:t>
                      </a:r>
                      <a:r>
                        <a:rPr sz="900" spc="-5" dirty="0">
                          <a:latin typeface="Arial Narrow"/>
                          <a:cs typeface="Arial Narrow"/>
                        </a:rPr>
                        <a:t>PLANNING</a:t>
                      </a:r>
                      <a:endParaRPr sz="900">
                        <a:latin typeface="Arial Narrow"/>
                        <a:cs typeface="Arial Narrow"/>
                      </a:endParaRPr>
                    </a:p>
                  </a:txBody>
                  <a:tcPr marL="0" marR="0" marT="0" marB="0"/>
                </a:tc>
                <a:tc>
                  <a:txBody>
                    <a:bodyPr/>
                    <a:lstStyle/>
                    <a:p>
                      <a:pPr marL="74295">
                        <a:lnSpc>
                          <a:spcPts val="1075"/>
                        </a:lnSpc>
                      </a:pPr>
                      <a:r>
                        <a:rPr sz="900" dirty="0">
                          <a:latin typeface="Arial Narrow"/>
                          <a:cs typeface="Arial Narrow"/>
                        </a:rPr>
                        <a:t>NC </a:t>
                      </a:r>
                      <a:r>
                        <a:rPr sz="900" spc="-5" dirty="0">
                          <a:latin typeface="Arial Narrow"/>
                          <a:cs typeface="Arial Narrow"/>
                        </a:rPr>
                        <a:t>33, REPLACE BRIDGE 320080 </a:t>
                      </a:r>
                      <a:r>
                        <a:rPr sz="900" spc="-10" dirty="0">
                          <a:latin typeface="Arial Narrow"/>
                          <a:cs typeface="Arial Narrow"/>
                        </a:rPr>
                        <a:t>OVER </a:t>
                      </a:r>
                      <a:r>
                        <a:rPr sz="900" spc="-5" dirty="0">
                          <a:latin typeface="Arial Narrow"/>
                          <a:cs typeface="Arial Narrow"/>
                        </a:rPr>
                        <a:t>TAR</a:t>
                      </a:r>
                      <a:r>
                        <a:rPr sz="900" spc="-55" dirty="0">
                          <a:latin typeface="Arial Narrow"/>
                          <a:cs typeface="Arial Narrow"/>
                        </a:rPr>
                        <a:t> </a:t>
                      </a:r>
                      <a:r>
                        <a:rPr sz="900" spc="-5" dirty="0">
                          <a:latin typeface="Arial Narrow"/>
                          <a:cs typeface="Arial Narrow"/>
                        </a:rPr>
                        <a:t>RIVER.</a:t>
                      </a:r>
                      <a:endParaRPr sz="900">
                        <a:latin typeface="Arial Narrow"/>
                        <a:cs typeface="Arial Narrow"/>
                      </a:endParaRPr>
                    </a:p>
                  </a:txBody>
                  <a:tcPr marL="0" marR="0" marT="0" marB="0"/>
                </a:tc>
                <a:tc>
                  <a:txBody>
                    <a:bodyPr/>
                    <a:lstStyle/>
                    <a:p>
                      <a:pPr marL="134620">
                        <a:lnSpc>
                          <a:spcPts val="1075"/>
                        </a:lnSpc>
                      </a:pPr>
                      <a:r>
                        <a:rPr sz="900" spc="-5" dirty="0">
                          <a:latin typeface="Arial Narrow"/>
                          <a:cs typeface="Arial Narrow"/>
                        </a:rPr>
                        <a:t>RIGHT-OF-WAY</a:t>
                      </a:r>
                      <a:endParaRPr sz="900">
                        <a:latin typeface="Arial Narrow"/>
                        <a:cs typeface="Arial Narrow"/>
                      </a:endParaRPr>
                    </a:p>
                  </a:txBody>
                  <a:tcPr marL="0" marR="0" marT="0" marB="0"/>
                </a:tc>
                <a:tc>
                  <a:txBody>
                    <a:bodyPr/>
                    <a:lstStyle/>
                    <a:p>
                      <a:pPr marR="4445" algn="r">
                        <a:lnSpc>
                          <a:spcPts val="1075"/>
                        </a:lnSpc>
                      </a:pPr>
                      <a:r>
                        <a:rPr sz="900" dirty="0">
                          <a:latin typeface="Arial Narrow"/>
                          <a:cs typeface="Arial Narrow"/>
                        </a:rPr>
                        <a:t>FY </a:t>
                      </a:r>
                      <a:r>
                        <a:rPr sz="900" spc="-5" dirty="0">
                          <a:latin typeface="Arial Narrow"/>
                          <a:cs typeface="Arial Narrow"/>
                        </a:rPr>
                        <a:t>2025</a:t>
                      </a:r>
                      <a:r>
                        <a:rPr sz="900" spc="-114"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50165" algn="r">
                        <a:lnSpc>
                          <a:spcPts val="1075"/>
                        </a:lnSpc>
                      </a:pPr>
                      <a:r>
                        <a:rPr sz="900" spc="-5" dirty="0">
                          <a:latin typeface="Arial Narrow"/>
                          <a:cs typeface="Arial Narrow"/>
                        </a:rPr>
                        <a:t>$</a:t>
                      </a:r>
                      <a:r>
                        <a:rPr sz="900" spc="-10" dirty="0">
                          <a:latin typeface="Arial Narrow"/>
                          <a:cs typeface="Arial Narrow"/>
                        </a:rPr>
                        <a:t>6</a:t>
                      </a:r>
                      <a:r>
                        <a:rPr sz="900" spc="-5" dirty="0">
                          <a:latin typeface="Arial Narrow"/>
                          <a:cs typeface="Arial Narrow"/>
                        </a:rPr>
                        <a:t>0,</a:t>
                      </a:r>
                      <a:r>
                        <a:rPr sz="900" spc="-10" dirty="0">
                          <a:latin typeface="Arial Narrow"/>
                          <a:cs typeface="Arial Narrow"/>
                        </a:rPr>
                        <a:t>0</a:t>
                      </a:r>
                      <a:r>
                        <a:rPr sz="900" spc="-5" dirty="0">
                          <a:latin typeface="Arial Narrow"/>
                          <a:cs typeface="Arial Narrow"/>
                        </a:rPr>
                        <a:t>00</a:t>
                      </a:r>
                      <a:endParaRPr sz="900">
                        <a:latin typeface="Arial Narrow"/>
                        <a:cs typeface="Arial Narrow"/>
                      </a:endParaRPr>
                    </a:p>
                  </a:txBody>
                  <a:tcPr marL="0" marR="0" marT="0" marB="0"/>
                </a:tc>
                <a:tc>
                  <a:txBody>
                    <a:bodyPr/>
                    <a:lstStyle/>
                    <a:p>
                      <a:pPr marL="57150">
                        <a:lnSpc>
                          <a:spcPts val="1075"/>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00"/>
                  </a:ext>
                </a:extLst>
              </a:tr>
              <a:tr h="133521">
                <a:tc>
                  <a:txBody>
                    <a:bodyPr/>
                    <a:lstStyle/>
                    <a:p>
                      <a:pPr marL="31750">
                        <a:lnSpc>
                          <a:spcPts val="1090"/>
                        </a:lnSpc>
                      </a:pPr>
                      <a:r>
                        <a:rPr sz="900" spc="-10" dirty="0">
                          <a:latin typeface="Arial Narrow"/>
                          <a:cs typeface="Arial Narrow"/>
                        </a:rPr>
                        <a:t>EDGECOMBE</a:t>
                      </a:r>
                      <a:endParaRPr sz="900">
                        <a:latin typeface="Arial Narrow"/>
                        <a:cs typeface="Arial Narrow"/>
                      </a:endParaRPr>
                    </a:p>
                  </a:txBody>
                  <a:tcPr marL="0" marR="0" marT="0" marB="0"/>
                </a:tc>
                <a:tc>
                  <a:txBody>
                    <a:bodyPr/>
                    <a:lstStyle/>
                    <a:p>
                      <a:pPr marL="160020">
                        <a:lnSpc>
                          <a:spcPts val="1090"/>
                        </a:lnSpc>
                      </a:pPr>
                      <a:r>
                        <a:rPr sz="900" spc="-5" dirty="0">
                          <a:latin typeface="Arial Narrow"/>
                          <a:cs typeface="Arial Narrow"/>
                        </a:rPr>
                        <a:t>ORGANIZATION</a:t>
                      </a:r>
                      <a:endParaRPr sz="900">
                        <a:latin typeface="Arial Narrow"/>
                        <a:cs typeface="Arial Narrow"/>
                      </a:endParaRPr>
                    </a:p>
                  </a:txBody>
                  <a:tcPr marL="0" marR="0" marT="0" marB="0"/>
                </a:tc>
                <a:tc>
                  <a:txBody>
                    <a:bodyPr/>
                    <a:lstStyle/>
                    <a:p>
                      <a:pPr marL="74295">
                        <a:lnSpc>
                          <a:spcPts val="1090"/>
                        </a:lnSpc>
                      </a:pPr>
                      <a:r>
                        <a:rPr sz="900" spc="-10" dirty="0">
                          <a:latin typeface="Arial Narrow"/>
                          <a:cs typeface="Arial Narrow"/>
                        </a:rPr>
                        <a:t>REPLACE </a:t>
                      </a:r>
                      <a:r>
                        <a:rPr sz="900" spc="-5" dirty="0">
                          <a:latin typeface="Arial Narrow"/>
                          <a:cs typeface="Arial Narrow"/>
                        </a:rPr>
                        <a:t>BRIDGE 320049 </a:t>
                      </a:r>
                      <a:r>
                        <a:rPr sz="900" spc="-10" dirty="0">
                          <a:latin typeface="Arial Narrow"/>
                          <a:cs typeface="Arial Narrow"/>
                        </a:rPr>
                        <a:t>OVER </a:t>
                      </a:r>
                      <a:r>
                        <a:rPr sz="900" spc="-5" dirty="0">
                          <a:latin typeface="Arial Narrow"/>
                          <a:cs typeface="Arial Narrow"/>
                        </a:rPr>
                        <a:t>TAR</a:t>
                      </a:r>
                      <a:r>
                        <a:rPr sz="900" spc="-25" dirty="0">
                          <a:latin typeface="Arial Narrow"/>
                          <a:cs typeface="Arial Narrow"/>
                        </a:rPr>
                        <a:t> </a:t>
                      </a:r>
                      <a:r>
                        <a:rPr sz="900" spc="-5" dirty="0">
                          <a:latin typeface="Arial Narrow"/>
                          <a:cs typeface="Arial Narrow"/>
                        </a:rPr>
                        <a:t>RIVER</a:t>
                      </a:r>
                      <a:endParaRPr sz="900">
                        <a:latin typeface="Arial Narrow"/>
                        <a:cs typeface="Arial Narrow"/>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R="4445" algn="r">
                        <a:lnSpc>
                          <a:spcPts val="1090"/>
                        </a:lnSpc>
                      </a:pPr>
                      <a:r>
                        <a:rPr sz="900" dirty="0">
                          <a:latin typeface="Arial Narrow"/>
                          <a:cs typeface="Arial Narrow"/>
                        </a:rPr>
                        <a:t>FY </a:t>
                      </a:r>
                      <a:r>
                        <a:rPr sz="900" spc="-5" dirty="0">
                          <a:latin typeface="Arial Narrow"/>
                          <a:cs typeface="Arial Narrow"/>
                        </a:rPr>
                        <a:t>2026</a:t>
                      </a:r>
                      <a:r>
                        <a:rPr sz="900" spc="-114"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090"/>
                        </a:lnSpc>
                      </a:pPr>
                      <a:r>
                        <a:rPr sz="900" spc="-5" dirty="0">
                          <a:latin typeface="Arial Narrow"/>
                          <a:cs typeface="Arial Narrow"/>
                        </a:rPr>
                        <a:t>$</a:t>
                      </a:r>
                      <a:r>
                        <a:rPr sz="900" spc="-10" dirty="0">
                          <a:latin typeface="Arial Narrow"/>
                          <a:cs typeface="Arial Narrow"/>
                        </a:rPr>
                        <a:t>8</a:t>
                      </a:r>
                      <a:r>
                        <a:rPr sz="900" spc="-5" dirty="0">
                          <a:latin typeface="Arial Narrow"/>
                          <a:cs typeface="Arial Narrow"/>
                        </a:rPr>
                        <a:t>00</a:t>
                      </a:r>
                      <a:r>
                        <a:rPr sz="900" spc="-10" dirty="0">
                          <a:latin typeface="Arial Narrow"/>
                          <a:cs typeface="Arial Narrow"/>
                        </a:rPr>
                        <a:t>,</a:t>
                      </a:r>
                      <a:r>
                        <a:rPr sz="900" spc="-5" dirty="0">
                          <a:latin typeface="Arial Narrow"/>
                          <a:cs typeface="Arial Narrow"/>
                        </a:rPr>
                        <a:t>000</a:t>
                      </a:r>
                      <a:endParaRPr sz="900">
                        <a:latin typeface="Arial Narrow"/>
                        <a:cs typeface="Arial Narrow"/>
                      </a:endParaRPr>
                    </a:p>
                  </a:txBody>
                  <a:tcPr marL="0" marR="0" marT="0" marB="0"/>
                </a:tc>
                <a:tc>
                  <a:txBody>
                    <a:bodyPr/>
                    <a:lstStyle/>
                    <a:p>
                      <a:pPr marL="57150">
                        <a:lnSpc>
                          <a:spcPts val="1090"/>
                        </a:lnSpc>
                      </a:pPr>
                      <a:r>
                        <a:rPr sz="900" dirty="0">
                          <a:latin typeface="Arial Narrow"/>
                          <a:cs typeface="Arial Narrow"/>
                        </a:rPr>
                        <a:t>(T)</a:t>
                      </a:r>
                      <a:endParaRPr sz="900">
                        <a:latin typeface="Arial Narrow"/>
                        <a:cs typeface="Arial Narrow"/>
                      </a:endParaRPr>
                    </a:p>
                  </a:txBody>
                  <a:tcPr marL="0" marR="0" marT="0" marB="0"/>
                </a:tc>
                <a:extLst>
                  <a:ext uri="{0D108BD9-81ED-4DB2-BD59-A6C34878D82A}">
                    <a16:rowId xmlns:a16="http://schemas.microsoft.com/office/drawing/2014/main" val="10001"/>
                  </a:ext>
                </a:extLst>
              </a:tr>
              <a:tr h="136151">
                <a:tc>
                  <a:txBody>
                    <a:bodyPr/>
                    <a:lstStyle/>
                    <a:p>
                      <a:pPr marL="31750">
                        <a:lnSpc>
                          <a:spcPts val="1115"/>
                        </a:lnSpc>
                      </a:pPr>
                      <a:r>
                        <a:rPr sz="900" b="1" spc="-10" dirty="0">
                          <a:latin typeface="Arial Narrow"/>
                          <a:cs typeface="Arial Narrow"/>
                        </a:rPr>
                        <a:t>PROJ.CATEGORY</a:t>
                      </a:r>
                      <a:endParaRPr sz="900">
                        <a:latin typeface="Arial Narrow"/>
                        <a:cs typeface="Arial Narrow"/>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74295">
                        <a:lnSpc>
                          <a:spcPts val="1115"/>
                        </a:lnSpc>
                      </a:pPr>
                      <a:r>
                        <a:rPr sz="900" spc="-10" dirty="0">
                          <a:latin typeface="Arial Narrow"/>
                          <a:cs typeface="Arial Narrow"/>
                        </a:rPr>
                        <a:t>OVERFLOW.</a:t>
                      </a:r>
                      <a:endParaRPr sz="900">
                        <a:latin typeface="Arial Narrow"/>
                        <a:cs typeface="Arial Narrow"/>
                      </a:endParaRPr>
                    </a:p>
                  </a:txBody>
                  <a:tcPr marL="0" marR="0" marT="0" marB="0"/>
                </a:tc>
                <a:tc>
                  <a:txBody>
                    <a:bodyPr/>
                    <a:lstStyle/>
                    <a:p>
                      <a:pPr marL="134620">
                        <a:lnSpc>
                          <a:spcPts val="1115"/>
                        </a:lnSpc>
                      </a:pPr>
                      <a:r>
                        <a:rPr sz="900" spc="-5" dirty="0">
                          <a:latin typeface="Arial Narrow"/>
                          <a:cs typeface="Arial Narrow"/>
                        </a:rPr>
                        <a:t>CONSTRUCTION</a:t>
                      </a:r>
                      <a:endParaRPr sz="900">
                        <a:latin typeface="Arial Narrow"/>
                        <a:cs typeface="Arial Narrow"/>
                      </a:endParaRPr>
                    </a:p>
                  </a:txBody>
                  <a:tcPr marL="0" marR="0" marT="0" marB="0"/>
                </a:tc>
                <a:tc>
                  <a:txBody>
                    <a:bodyPr/>
                    <a:lstStyle/>
                    <a:p>
                      <a:pPr marR="4445" algn="r">
                        <a:lnSpc>
                          <a:spcPts val="1115"/>
                        </a:lnSpc>
                      </a:pPr>
                      <a:r>
                        <a:rPr sz="900" dirty="0">
                          <a:latin typeface="Arial Narrow"/>
                          <a:cs typeface="Arial Narrow"/>
                        </a:rPr>
                        <a:t>FY </a:t>
                      </a:r>
                      <a:r>
                        <a:rPr sz="900" spc="-5" dirty="0">
                          <a:latin typeface="Arial Narrow"/>
                          <a:cs typeface="Arial Narrow"/>
                        </a:rPr>
                        <a:t>2027</a:t>
                      </a:r>
                      <a:r>
                        <a:rPr sz="900" spc="-114"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50800" algn="r">
                        <a:lnSpc>
                          <a:spcPts val="1115"/>
                        </a:lnSpc>
                      </a:pPr>
                      <a:r>
                        <a:rPr sz="900" spc="-5" dirty="0">
                          <a:latin typeface="Arial Narrow"/>
                          <a:cs typeface="Arial Narrow"/>
                        </a:rPr>
                        <a:t>$</a:t>
                      </a:r>
                      <a:r>
                        <a:rPr sz="900" spc="-10" dirty="0">
                          <a:latin typeface="Arial Narrow"/>
                          <a:cs typeface="Arial Narrow"/>
                        </a:rPr>
                        <a:t>4</a:t>
                      </a:r>
                      <a:r>
                        <a:rPr sz="900" dirty="0">
                          <a:latin typeface="Arial Narrow"/>
                          <a:cs typeface="Arial Narrow"/>
                        </a:rPr>
                        <a:t>,6</a:t>
                      </a:r>
                      <a:r>
                        <a:rPr sz="900" spc="-5" dirty="0">
                          <a:latin typeface="Arial Narrow"/>
                          <a:cs typeface="Arial Narrow"/>
                        </a:rPr>
                        <a:t>00,</a:t>
                      </a:r>
                      <a:r>
                        <a:rPr sz="900" spc="-10" dirty="0">
                          <a:latin typeface="Arial Narrow"/>
                          <a:cs typeface="Arial Narrow"/>
                        </a:rPr>
                        <a:t>0</a:t>
                      </a:r>
                      <a:r>
                        <a:rPr sz="900" spc="-5" dirty="0">
                          <a:latin typeface="Arial Narrow"/>
                          <a:cs typeface="Arial Narrow"/>
                        </a:rPr>
                        <a:t>00</a:t>
                      </a:r>
                      <a:endParaRPr sz="900">
                        <a:latin typeface="Arial Narrow"/>
                        <a:cs typeface="Arial Narrow"/>
                      </a:endParaRPr>
                    </a:p>
                  </a:txBody>
                  <a:tcPr marL="0" marR="0" marT="0" marB="0"/>
                </a:tc>
                <a:tc>
                  <a:txBody>
                    <a:bodyPr/>
                    <a:lstStyle/>
                    <a:p>
                      <a:pPr marL="57150">
                        <a:lnSpc>
                          <a:spcPts val="1115"/>
                        </a:lnSpc>
                      </a:pPr>
                      <a:r>
                        <a:rPr sz="900" spc="-10" dirty="0">
                          <a:latin typeface="Arial Narrow"/>
                          <a:cs typeface="Arial Narrow"/>
                        </a:rPr>
                        <a:t>(NHPB)</a:t>
                      </a:r>
                      <a:endParaRPr sz="900">
                        <a:latin typeface="Arial Narrow"/>
                        <a:cs typeface="Arial Narrow"/>
                      </a:endParaRPr>
                    </a:p>
                  </a:txBody>
                  <a:tcPr marL="0" marR="0" marT="0" marB="0"/>
                </a:tc>
                <a:extLst>
                  <a:ext uri="{0D108BD9-81ED-4DB2-BD59-A6C34878D82A}">
                    <a16:rowId xmlns:a16="http://schemas.microsoft.com/office/drawing/2014/main" val="10002"/>
                  </a:ext>
                </a:extLst>
              </a:tr>
              <a:tr h="141988">
                <a:tc>
                  <a:txBody>
                    <a:bodyPr/>
                    <a:lstStyle/>
                    <a:p>
                      <a:pPr marL="31750">
                        <a:lnSpc>
                          <a:spcPts val="1170"/>
                        </a:lnSpc>
                      </a:pPr>
                      <a:r>
                        <a:rPr sz="900" spc="-10" dirty="0">
                          <a:latin typeface="Arial Narrow"/>
                          <a:cs typeface="Arial Narrow"/>
                        </a:rPr>
                        <a:t>REGIONAL</a:t>
                      </a:r>
                      <a:endParaRPr sz="900">
                        <a:latin typeface="Arial Narrow"/>
                        <a:cs typeface="Arial Narrow"/>
                      </a:endParaRPr>
                    </a:p>
                  </a:txBody>
                  <a:tcPr marL="0" marR="0" marT="0" marB="0"/>
                </a:tc>
                <a:tc>
                  <a:txBody>
                    <a:bodyPr/>
                    <a:lstStyle/>
                    <a:p>
                      <a:pPr>
                        <a:lnSpc>
                          <a:spcPct val="100000"/>
                        </a:lnSpc>
                      </a:pPr>
                      <a:endParaRPr sz="800">
                        <a:latin typeface="Times New Roman"/>
                        <a:cs typeface="Times New Roman"/>
                      </a:endParaRPr>
                    </a:p>
                  </a:txBody>
                  <a:tcPr marL="0" marR="0" marT="0" marB="0"/>
                </a:tc>
                <a:tc>
                  <a:txBody>
                    <a:bodyPr/>
                    <a:lstStyle/>
                    <a:p>
                      <a:pPr marL="74295">
                        <a:lnSpc>
                          <a:spcPts val="1075"/>
                        </a:lnSpc>
                        <a:spcBef>
                          <a:spcPts val="90"/>
                        </a:spcBef>
                      </a:pPr>
                      <a:r>
                        <a:rPr sz="900" b="1" i="1" u="heavy" dirty="0">
                          <a:uFill>
                            <a:solidFill>
                              <a:srgbClr val="000000"/>
                            </a:solidFill>
                          </a:uFill>
                          <a:latin typeface="ArialNarrow-BoldItalic"/>
                          <a:cs typeface="ArialNarrow-BoldItalic"/>
                        </a:rPr>
                        <a:t>AT </a:t>
                      </a:r>
                      <a:r>
                        <a:rPr sz="900" b="1" i="1" u="heavy" spc="-10" dirty="0">
                          <a:uFill>
                            <a:solidFill>
                              <a:srgbClr val="000000"/>
                            </a:solidFill>
                          </a:uFill>
                          <a:latin typeface="ArialNarrow-BoldItalic"/>
                          <a:cs typeface="ArialNarrow-BoldItalic"/>
                        </a:rPr>
                        <a:t>REQUEST </a:t>
                      </a:r>
                      <a:r>
                        <a:rPr sz="900" b="1" i="1" u="heavy" spc="-5" dirty="0">
                          <a:uFill>
                            <a:solidFill>
                              <a:srgbClr val="000000"/>
                            </a:solidFill>
                          </a:uFill>
                          <a:latin typeface="ArialNarrow-BoldItalic"/>
                          <a:cs typeface="ArialNarrow-BoldItalic"/>
                        </a:rPr>
                        <a:t>OF STRUCTURES </a:t>
                      </a:r>
                      <a:r>
                        <a:rPr sz="900" b="1" i="1" u="heavy" spc="-10" dirty="0">
                          <a:uFill>
                            <a:solidFill>
                              <a:srgbClr val="000000"/>
                            </a:solidFill>
                          </a:uFill>
                          <a:latin typeface="ArialNarrow-BoldItalic"/>
                          <a:cs typeface="ArialNarrow-BoldItalic"/>
                        </a:rPr>
                        <a:t>MANAGEMENT </a:t>
                      </a:r>
                      <a:r>
                        <a:rPr sz="900" b="1" i="1" u="heavy" spc="-5" dirty="0">
                          <a:uFill>
                            <a:solidFill>
                              <a:srgbClr val="000000"/>
                            </a:solidFill>
                          </a:uFill>
                          <a:latin typeface="ArialNarrow-BoldItalic"/>
                          <a:cs typeface="ArialNarrow-BoldItalic"/>
                        </a:rPr>
                        <a:t>UNIT,</a:t>
                      </a:r>
                      <a:endParaRPr sz="900">
                        <a:latin typeface="ArialNarrow-BoldItalic"/>
                        <a:cs typeface="ArialNarrow-BoldItalic"/>
                      </a:endParaRPr>
                    </a:p>
                  </a:txBody>
                  <a:tcPr marL="0" marR="0" marT="10077" marB="0"/>
                </a:tc>
                <a:tc>
                  <a:txBody>
                    <a:bodyPr/>
                    <a:lstStyle/>
                    <a:p>
                      <a:pPr>
                        <a:lnSpc>
                          <a:spcPct val="100000"/>
                        </a:lnSpc>
                      </a:pPr>
                      <a:endParaRPr sz="800">
                        <a:latin typeface="Times New Roman"/>
                        <a:cs typeface="Times New Roman"/>
                      </a:endParaRPr>
                    </a:p>
                  </a:txBody>
                  <a:tcPr marL="0" marR="0" marT="0" marB="0"/>
                </a:tc>
                <a:tc>
                  <a:txBody>
                    <a:bodyPr/>
                    <a:lstStyle/>
                    <a:p>
                      <a:pPr marR="4445" algn="r">
                        <a:lnSpc>
                          <a:spcPts val="1165"/>
                        </a:lnSpc>
                      </a:pPr>
                      <a:r>
                        <a:rPr sz="900" dirty="0">
                          <a:latin typeface="Arial Narrow"/>
                          <a:cs typeface="Arial Narrow"/>
                        </a:rPr>
                        <a:t>FY </a:t>
                      </a:r>
                      <a:r>
                        <a:rPr sz="900" spc="-5" dirty="0">
                          <a:latin typeface="Arial Narrow"/>
                          <a:cs typeface="Arial Narrow"/>
                        </a:rPr>
                        <a:t>2028</a:t>
                      </a:r>
                      <a:r>
                        <a:rPr sz="900" spc="-114"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50800" algn="r">
                        <a:lnSpc>
                          <a:spcPts val="1165"/>
                        </a:lnSpc>
                      </a:pPr>
                      <a:r>
                        <a:rPr sz="900" u="sng" dirty="0">
                          <a:uFill>
                            <a:solidFill>
                              <a:srgbClr val="000000"/>
                            </a:solidFill>
                          </a:uFill>
                          <a:latin typeface="Arial Narrow"/>
                          <a:cs typeface="Arial Narrow"/>
                        </a:rPr>
                        <a:t>    </a:t>
                      </a:r>
                      <a:r>
                        <a:rPr sz="900" u="sng" spc="-40" dirty="0">
                          <a:uFill>
                            <a:solidFill>
                              <a:srgbClr val="000000"/>
                            </a:solidFill>
                          </a:uFill>
                          <a:latin typeface="Arial Narrow"/>
                          <a:cs typeface="Arial Narrow"/>
                        </a:rPr>
                        <a:t> </a:t>
                      </a:r>
                      <a:r>
                        <a:rPr sz="900" u="sng" spc="-5" dirty="0">
                          <a:uFill>
                            <a:solidFill>
                              <a:srgbClr val="000000"/>
                            </a:solidFill>
                          </a:uFill>
                          <a:latin typeface="Arial Narrow"/>
                          <a:cs typeface="Arial Narrow"/>
                        </a:rPr>
                        <a:t>$</a:t>
                      </a:r>
                      <a:r>
                        <a:rPr sz="900" u="sng" spc="-10" dirty="0">
                          <a:uFill>
                            <a:solidFill>
                              <a:srgbClr val="000000"/>
                            </a:solidFill>
                          </a:uFill>
                          <a:latin typeface="Arial Narrow"/>
                          <a:cs typeface="Arial Narrow"/>
                        </a:rPr>
                        <a:t>4</a:t>
                      </a:r>
                      <a:r>
                        <a:rPr sz="900" u="sng" dirty="0">
                          <a:uFill>
                            <a:solidFill>
                              <a:srgbClr val="000000"/>
                            </a:solidFill>
                          </a:uFill>
                          <a:latin typeface="Arial Narrow"/>
                          <a:cs typeface="Arial Narrow"/>
                        </a:rPr>
                        <a:t>,6</a:t>
                      </a:r>
                      <a:r>
                        <a:rPr sz="900" u="sng" spc="-5" dirty="0">
                          <a:uFill>
                            <a:solidFill>
                              <a:srgbClr val="000000"/>
                            </a:solidFill>
                          </a:uFill>
                          <a:latin typeface="Arial Narrow"/>
                          <a:cs typeface="Arial Narrow"/>
                        </a:rPr>
                        <a:t>00,</a:t>
                      </a:r>
                      <a:r>
                        <a:rPr sz="900" u="sng" spc="-10" dirty="0">
                          <a:uFill>
                            <a:solidFill>
                              <a:srgbClr val="000000"/>
                            </a:solidFill>
                          </a:uFill>
                          <a:latin typeface="Arial Narrow"/>
                          <a:cs typeface="Arial Narrow"/>
                        </a:rPr>
                        <a:t>0</a:t>
                      </a:r>
                      <a:r>
                        <a:rPr sz="900" u="sng" spc="-5" dirty="0">
                          <a:uFill>
                            <a:solidFill>
                              <a:srgbClr val="000000"/>
                            </a:solidFill>
                          </a:uFill>
                          <a:latin typeface="Arial Narrow"/>
                          <a:cs typeface="Arial Narrow"/>
                        </a:rPr>
                        <a:t>00</a:t>
                      </a:r>
                      <a:endParaRPr sz="900">
                        <a:latin typeface="Arial Narrow"/>
                        <a:cs typeface="Arial Narrow"/>
                      </a:endParaRPr>
                    </a:p>
                  </a:txBody>
                  <a:tcPr marL="0" marR="0" marT="0" marB="0"/>
                </a:tc>
                <a:tc>
                  <a:txBody>
                    <a:bodyPr/>
                    <a:lstStyle/>
                    <a:p>
                      <a:pPr marL="57150">
                        <a:lnSpc>
                          <a:spcPts val="1165"/>
                        </a:lnSpc>
                      </a:pPr>
                      <a:r>
                        <a:rPr sz="900" spc="-10" dirty="0">
                          <a:latin typeface="Arial Narrow"/>
                          <a:cs typeface="Arial Narrow"/>
                        </a:rPr>
                        <a:t>(NHPB)</a:t>
                      </a:r>
                      <a:endParaRPr sz="900">
                        <a:latin typeface="Arial Narrow"/>
                        <a:cs typeface="Arial Narrow"/>
                      </a:endParaRPr>
                    </a:p>
                  </a:txBody>
                  <a:tcPr marL="0" marR="0" marT="0" marB="0"/>
                </a:tc>
                <a:extLst>
                  <a:ext uri="{0D108BD9-81ED-4DB2-BD59-A6C34878D82A}">
                    <a16:rowId xmlns:a16="http://schemas.microsoft.com/office/drawing/2014/main" val="10003"/>
                  </a:ext>
                </a:extLst>
              </a:tr>
              <a:tr h="275440">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marL="74295" marR="415925">
                        <a:lnSpc>
                          <a:spcPts val="1170"/>
                        </a:lnSpc>
                        <a:spcBef>
                          <a:spcPts val="60"/>
                        </a:spcBef>
                      </a:pPr>
                      <a:r>
                        <a:rPr sz="900" b="1" i="1" u="heavy" spc="-5" dirty="0">
                          <a:uFill>
                            <a:solidFill>
                              <a:srgbClr val="000000"/>
                            </a:solidFill>
                          </a:uFill>
                          <a:latin typeface="ArialNarrow-BoldItalic"/>
                          <a:cs typeface="ArialNarrow-BoldItalic"/>
                        </a:rPr>
                        <a:t>DELAY RIGHT-OF-WAY FROM </a:t>
                      </a:r>
                      <a:r>
                        <a:rPr sz="900" b="1" i="1" u="heavy" dirty="0">
                          <a:uFill>
                            <a:solidFill>
                              <a:srgbClr val="000000"/>
                            </a:solidFill>
                          </a:uFill>
                          <a:latin typeface="ArialNarrow-BoldItalic"/>
                          <a:cs typeface="ArialNarrow-BoldItalic"/>
                        </a:rPr>
                        <a:t>FY </a:t>
                      </a:r>
                      <a:r>
                        <a:rPr sz="900" b="1" i="1" u="heavy" spc="-5" dirty="0">
                          <a:uFill>
                            <a:solidFill>
                              <a:srgbClr val="000000"/>
                            </a:solidFill>
                          </a:uFill>
                          <a:latin typeface="ArialNarrow-BoldItalic"/>
                          <a:cs typeface="ArialNarrow-BoldItalic"/>
                        </a:rPr>
                        <a:t>23 </a:t>
                      </a:r>
                      <a:r>
                        <a:rPr sz="900" b="1" i="1" u="heavy" dirty="0">
                          <a:uFill>
                            <a:solidFill>
                              <a:srgbClr val="000000"/>
                            </a:solidFill>
                          </a:uFill>
                          <a:latin typeface="ArialNarrow-BoldItalic"/>
                          <a:cs typeface="ArialNarrow-BoldItalic"/>
                        </a:rPr>
                        <a:t>TO </a:t>
                      </a:r>
                      <a:r>
                        <a:rPr sz="900" b="1" i="1" u="heavy" spc="-5" dirty="0">
                          <a:uFill>
                            <a:solidFill>
                              <a:srgbClr val="000000"/>
                            </a:solidFill>
                          </a:uFill>
                          <a:latin typeface="ArialNarrow-BoldItalic"/>
                          <a:cs typeface="ArialNarrow-BoldItalic"/>
                        </a:rPr>
                        <a:t>25</a:t>
                      </a:r>
                      <a:r>
                        <a:rPr sz="900" b="1" i="1" u="heavy" spc="-75" dirty="0">
                          <a:uFill>
                            <a:solidFill>
                              <a:srgbClr val="000000"/>
                            </a:solidFill>
                          </a:uFill>
                          <a:latin typeface="ArialNarrow-BoldItalic"/>
                          <a:cs typeface="ArialNarrow-BoldItalic"/>
                        </a:rPr>
                        <a:t> </a:t>
                      </a:r>
                      <a:r>
                        <a:rPr sz="900" b="1" i="1" u="heavy" spc="-5" dirty="0">
                          <a:uFill>
                            <a:solidFill>
                              <a:srgbClr val="000000"/>
                            </a:solidFill>
                          </a:uFill>
                          <a:latin typeface="ArialNarrow-BoldItalic"/>
                          <a:cs typeface="ArialNarrow-BoldItalic"/>
                        </a:rPr>
                        <a:t>AND </a:t>
                      </a:r>
                      <a:r>
                        <a:rPr sz="900" b="1" i="1" spc="-5" dirty="0">
                          <a:latin typeface="ArialNarrow-BoldItalic"/>
                          <a:cs typeface="ArialNarrow-BoldItalic"/>
                        </a:rPr>
                        <a:t> </a:t>
                      </a:r>
                      <a:r>
                        <a:rPr sz="900" b="1" i="1" u="heavy" spc="-5" dirty="0">
                          <a:uFill>
                            <a:solidFill>
                              <a:srgbClr val="000000"/>
                            </a:solidFill>
                          </a:uFill>
                          <a:latin typeface="ArialNarrow-BoldItalic"/>
                          <a:cs typeface="ArialNarrow-BoldItalic"/>
                        </a:rPr>
                        <a:t>CONSTRUCTION FROM </a:t>
                      </a:r>
                      <a:r>
                        <a:rPr sz="900" b="1" i="1" u="heavy" dirty="0">
                          <a:uFill>
                            <a:solidFill>
                              <a:srgbClr val="000000"/>
                            </a:solidFill>
                          </a:uFill>
                          <a:latin typeface="ArialNarrow-BoldItalic"/>
                          <a:cs typeface="ArialNarrow-BoldItalic"/>
                        </a:rPr>
                        <a:t>FY </a:t>
                      </a:r>
                      <a:r>
                        <a:rPr sz="900" b="1" i="1" u="heavy" spc="-5" dirty="0">
                          <a:uFill>
                            <a:solidFill>
                              <a:srgbClr val="000000"/>
                            </a:solidFill>
                          </a:uFill>
                          <a:latin typeface="ArialNarrow-BoldItalic"/>
                          <a:cs typeface="ArialNarrow-BoldItalic"/>
                        </a:rPr>
                        <a:t>24 </a:t>
                      </a:r>
                      <a:r>
                        <a:rPr sz="900" b="1" i="1" u="heavy" dirty="0">
                          <a:uFill>
                            <a:solidFill>
                              <a:srgbClr val="000000"/>
                            </a:solidFill>
                          </a:uFill>
                          <a:latin typeface="ArialNarrow-BoldItalic"/>
                          <a:cs typeface="ArialNarrow-BoldItalic"/>
                        </a:rPr>
                        <a:t>TO FY</a:t>
                      </a:r>
                      <a:r>
                        <a:rPr sz="900" b="1" i="1" u="heavy" spc="-60" dirty="0">
                          <a:uFill>
                            <a:solidFill>
                              <a:srgbClr val="000000"/>
                            </a:solidFill>
                          </a:uFill>
                          <a:latin typeface="ArialNarrow-BoldItalic"/>
                          <a:cs typeface="ArialNarrow-BoldItalic"/>
                        </a:rPr>
                        <a:t> </a:t>
                      </a:r>
                      <a:r>
                        <a:rPr sz="900" b="1" i="1" u="heavy" spc="-10" dirty="0">
                          <a:uFill>
                            <a:solidFill>
                              <a:srgbClr val="000000"/>
                            </a:solidFill>
                          </a:uFill>
                          <a:latin typeface="ArialNarrow-BoldItalic"/>
                          <a:cs typeface="ArialNarrow-BoldItalic"/>
                        </a:rPr>
                        <a:t>27.</a:t>
                      </a:r>
                      <a:endParaRPr sz="900">
                        <a:latin typeface="ArialNarrow-BoldItalic"/>
                        <a:cs typeface="ArialNarrow-BoldItalic"/>
                      </a:endParaRPr>
                    </a:p>
                  </a:txBody>
                  <a:tcPr marL="0" marR="0" marT="6718" marB="0"/>
                </a:tc>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marR="50165" algn="r">
                        <a:lnSpc>
                          <a:spcPts val="1095"/>
                        </a:lnSpc>
                      </a:pPr>
                      <a:r>
                        <a:rPr sz="900" spc="-5" dirty="0">
                          <a:latin typeface="Arial Narrow"/>
                          <a:cs typeface="Arial Narrow"/>
                        </a:rPr>
                        <a:t>$1</a:t>
                      </a:r>
                      <a:r>
                        <a:rPr sz="900" dirty="0">
                          <a:latin typeface="Arial Narrow"/>
                          <a:cs typeface="Arial Narrow"/>
                        </a:rPr>
                        <a:t>0</a:t>
                      </a:r>
                      <a:r>
                        <a:rPr sz="900" spc="-5" dirty="0">
                          <a:latin typeface="Arial Narrow"/>
                          <a:cs typeface="Arial Narrow"/>
                        </a:rPr>
                        <a:t>,060,</a:t>
                      </a:r>
                      <a:r>
                        <a:rPr sz="900" dirty="0">
                          <a:latin typeface="Arial Narrow"/>
                          <a:cs typeface="Arial Narrow"/>
                        </a:rPr>
                        <a:t>0</a:t>
                      </a:r>
                      <a:r>
                        <a:rPr sz="900" spc="-5" dirty="0">
                          <a:latin typeface="Arial Narrow"/>
                          <a:cs typeface="Arial Narrow"/>
                        </a:rPr>
                        <a:t>00</a:t>
                      </a:r>
                      <a:endParaRPr sz="900">
                        <a:latin typeface="Arial Narrow"/>
                        <a:cs typeface="Arial Narrow"/>
                      </a:endParaRPr>
                    </a:p>
                  </a:txBody>
                  <a:tcPr marL="0" marR="0" marT="0" marB="0"/>
                </a:tc>
                <a:tc>
                  <a:txBody>
                    <a:bodyPr/>
                    <a:lstStyle/>
                    <a:p>
                      <a:pPr>
                        <a:lnSpc>
                          <a:spcPct val="100000"/>
                        </a:lnSpc>
                      </a:pPr>
                      <a:endParaRPr sz="900">
                        <a:latin typeface="Times New Roman"/>
                        <a:cs typeface="Times New Roman"/>
                      </a:endParaRPr>
                    </a:p>
                  </a:txBody>
                  <a:tcPr marL="0" marR="0" marT="0" marB="0"/>
                </a:tc>
                <a:extLst>
                  <a:ext uri="{0D108BD9-81ED-4DB2-BD59-A6C34878D82A}">
                    <a16:rowId xmlns:a16="http://schemas.microsoft.com/office/drawing/2014/main" val="10004"/>
                  </a:ext>
                </a:extLst>
              </a:tr>
            </a:tbl>
          </a:graphicData>
        </a:graphic>
      </p:graphicFrame>
      <p:graphicFrame>
        <p:nvGraphicFramePr>
          <p:cNvPr id="7" name="object 7"/>
          <p:cNvGraphicFramePr>
            <a:graphicFrameLocks noGrp="1"/>
          </p:cNvGraphicFramePr>
          <p:nvPr/>
        </p:nvGraphicFramePr>
        <p:xfrm>
          <a:off x="324239" y="2585667"/>
          <a:ext cx="7938482" cy="802579"/>
        </p:xfrm>
        <a:graphic>
          <a:graphicData uri="http://schemas.openxmlformats.org/drawingml/2006/table">
            <a:tbl>
              <a:tblPr firstRow="1" bandRow="1">
                <a:tableStyleId>{2D5ABB26-0587-4C30-8999-92F81FD0307C}</a:tableStyleId>
              </a:tblPr>
              <a:tblGrid>
                <a:gridCol w="891820">
                  <a:extLst>
                    <a:ext uri="{9D8B030D-6E8A-4147-A177-3AD203B41FA5}">
                      <a16:colId xmlns:a16="http://schemas.microsoft.com/office/drawing/2014/main" val="20000"/>
                    </a:ext>
                  </a:extLst>
                </a:gridCol>
                <a:gridCol w="2084832">
                  <a:extLst>
                    <a:ext uri="{9D8B030D-6E8A-4147-A177-3AD203B41FA5}">
                      <a16:colId xmlns:a16="http://schemas.microsoft.com/office/drawing/2014/main" val="20001"/>
                    </a:ext>
                  </a:extLst>
                </a:gridCol>
                <a:gridCol w="2525983">
                  <a:extLst>
                    <a:ext uri="{9D8B030D-6E8A-4147-A177-3AD203B41FA5}">
                      <a16:colId xmlns:a16="http://schemas.microsoft.com/office/drawing/2014/main" val="20002"/>
                    </a:ext>
                  </a:extLst>
                </a:gridCol>
                <a:gridCol w="921490">
                  <a:extLst>
                    <a:ext uri="{9D8B030D-6E8A-4147-A177-3AD203B41FA5}">
                      <a16:colId xmlns:a16="http://schemas.microsoft.com/office/drawing/2014/main" val="20003"/>
                    </a:ext>
                  </a:extLst>
                </a:gridCol>
                <a:gridCol w="480339">
                  <a:extLst>
                    <a:ext uri="{9D8B030D-6E8A-4147-A177-3AD203B41FA5}">
                      <a16:colId xmlns:a16="http://schemas.microsoft.com/office/drawing/2014/main" val="20004"/>
                    </a:ext>
                  </a:extLst>
                </a:gridCol>
                <a:gridCol w="642692">
                  <a:extLst>
                    <a:ext uri="{9D8B030D-6E8A-4147-A177-3AD203B41FA5}">
                      <a16:colId xmlns:a16="http://schemas.microsoft.com/office/drawing/2014/main" val="20005"/>
                    </a:ext>
                  </a:extLst>
                </a:gridCol>
                <a:gridCol w="391326">
                  <a:extLst>
                    <a:ext uri="{9D8B030D-6E8A-4147-A177-3AD203B41FA5}">
                      <a16:colId xmlns:a16="http://schemas.microsoft.com/office/drawing/2014/main" val="20006"/>
                    </a:ext>
                  </a:extLst>
                </a:gridCol>
              </a:tblGrid>
              <a:tr h="131490">
                <a:tc>
                  <a:txBody>
                    <a:bodyPr/>
                    <a:lstStyle/>
                    <a:p>
                      <a:pPr marL="31750">
                        <a:lnSpc>
                          <a:spcPts val="1075"/>
                        </a:lnSpc>
                      </a:pPr>
                      <a:r>
                        <a:rPr sz="900" spc="-5" dirty="0">
                          <a:latin typeface="Arial Narrow"/>
                          <a:cs typeface="Arial Narrow"/>
                        </a:rPr>
                        <a:t>B-5947</a:t>
                      </a:r>
                      <a:endParaRPr sz="900">
                        <a:latin typeface="Arial Narrow"/>
                        <a:cs typeface="Arial Narrow"/>
                      </a:endParaRPr>
                    </a:p>
                  </a:txBody>
                  <a:tcPr marL="0" marR="0" marT="0" marB="0"/>
                </a:tc>
                <a:tc>
                  <a:txBody>
                    <a:bodyPr/>
                    <a:lstStyle/>
                    <a:p>
                      <a:pPr marL="82550">
                        <a:lnSpc>
                          <a:spcPts val="1075"/>
                        </a:lnSpc>
                      </a:pPr>
                      <a:r>
                        <a:rPr sz="900" dirty="0">
                          <a:latin typeface="Arial Narrow"/>
                          <a:cs typeface="Arial Narrow"/>
                        </a:rPr>
                        <a:t>- </a:t>
                      </a:r>
                      <a:r>
                        <a:rPr sz="900" spc="-10" dirty="0">
                          <a:latin typeface="Arial Narrow"/>
                          <a:cs typeface="Arial Narrow"/>
                        </a:rPr>
                        <a:t>UPPER COASTAL PLAIN </a:t>
                      </a:r>
                      <a:r>
                        <a:rPr sz="900" spc="-5" dirty="0">
                          <a:latin typeface="Arial Narrow"/>
                          <a:cs typeface="Arial Narrow"/>
                        </a:rPr>
                        <a:t>RURAL</a:t>
                      </a:r>
                      <a:r>
                        <a:rPr sz="900" spc="-135" dirty="0">
                          <a:latin typeface="Arial Narrow"/>
                          <a:cs typeface="Arial Narrow"/>
                        </a:rPr>
                        <a:t> </a:t>
                      </a:r>
                      <a:r>
                        <a:rPr sz="900" spc="-5" dirty="0">
                          <a:latin typeface="Arial Narrow"/>
                          <a:cs typeface="Arial Narrow"/>
                        </a:rPr>
                        <a:t>PLANNING</a:t>
                      </a:r>
                      <a:endParaRPr sz="900">
                        <a:latin typeface="Arial Narrow"/>
                        <a:cs typeface="Arial Narrow"/>
                      </a:endParaRPr>
                    </a:p>
                  </a:txBody>
                  <a:tcPr marL="0" marR="0" marT="0" marB="0"/>
                </a:tc>
                <a:tc>
                  <a:txBody>
                    <a:bodyPr/>
                    <a:lstStyle/>
                    <a:p>
                      <a:pPr marL="74295">
                        <a:lnSpc>
                          <a:spcPts val="1075"/>
                        </a:lnSpc>
                      </a:pPr>
                      <a:r>
                        <a:rPr sz="900" dirty="0">
                          <a:latin typeface="Arial Narrow"/>
                          <a:cs typeface="Arial Narrow"/>
                        </a:rPr>
                        <a:t>NC </a:t>
                      </a:r>
                      <a:r>
                        <a:rPr sz="900" spc="-5" dirty="0">
                          <a:latin typeface="Arial Narrow"/>
                          <a:cs typeface="Arial Narrow"/>
                        </a:rPr>
                        <a:t>581, </a:t>
                      </a:r>
                      <a:r>
                        <a:rPr sz="900" spc="-10" dirty="0">
                          <a:latin typeface="Arial Narrow"/>
                          <a:cs typeface="Arial Narrow"/>
                        </a:rPr>
                        <a:t>REPLACE </a:t>
                      </a:r>
                      <a:r>
                        <a:rPr sz="900" spc="-5" dirty="0">
                          <a:latin typeface="Arial Narrow"/>
                          <a:cs typeface="Arial Narrow"/>
                        </a:rPr>
                        <a:t>BRIDGE 630091 </a:t>
                      </a:r>
                      <a:r>
                        <a:rPr sz="900" spc="-10" dirty="0">
                          <a:latin typeface="Arial Narrow"/>
                          <a:cs typeface="Arial Narrow"/>
                        </a:rPr>
                        <a:t>OVER </a:t>
                      </a:r>
                      <a:r>
                        <a:rPr sz="900" spc="-5" dirty="0">
                          <a:latin typeface="Arial Narrow"/>
                          <a:cs typeface="Arial Narrow"/>
                        </a:rPr>
                        <a:t>TAR</a:t>
                      </a:r>
                      <a:r>
                        <a:rPr sz="900" spc="-55" dirty="0">
                          <a:latin typeface="Arial Narrow"/>
                          <a:cs typeface="Arial Narrow"/>
                        </a:rPr>
                        <a:t> </a:t>
                      </a:r>
                      <a:r>
                        <a:rPr sz="900" spc="-5" dirty="0">
                          <a:latin typeface="Arial Narrow"/>
                          <a:cs typeface="Arial Narrow"/>
                        </a:rPr>
                        <a:t>RIVER.</a:t>
                      </a:r>
                      <a:endParaRPr sz="900">
                        <a:latin typeface="Arial Narrow"/>
                        <a:cs typeface="Arial Narrow"/>
                      </a:endParaRPr>
                    </a:p>
                  </a:txBody>
                  <a:tcPr marL="0" marR="0" marT="0" marB="0"/>
                </a:tc>
                <a:tc>
                  <a:txBody>
                    <a:bodyPr/>
                    <a:lstStyle/>
                    <a:p>
                      <a:pPr marL="134620">
                        <a:lnSpc>
                          <a:spcPts val="1075"/>
                        </a:lnSpc>
                      </a:pPr>
                      <a:r>
                        <a:rPr sz="900" spc="-5" dirty="0">
                          <a:latin typeface="Arial Narrow"/>
                          <a:cs typeface="Arial Narrow"/>
                        </a:rPr>
                        <a:t>RIGHT-OF-WAY</a:t>
                      </a:r>
                      <a:endParaRPr sz="900">
                        <a:latin typeface="Arial Narrow"/>
                        <a:cs typeface="Arial Narrow"/>
                      </a:endParaRPr>
                    </a:p>
                  </a:txBody>
                  <a:tcPr marL="0" marR="0" marT="0" marB="0"/>
                </a:tc>
                <a:tc>
                  <a:txBody>
                    <a:bodyPr/>
                    <a:lstStyle/>
                    <a:p>
                      <a:pPr marR="4445" algn="r">
                        <a:lnSpc>
                          <a:spcPts val="1075"/>
                        </a:lnSpc>
                      </a:pPr>
                      <a:r>
                        <a:rPr sz="900" dirty="0">
                          <a:latin typeface="Arial Narrow"/>
                          <a:cs typeface="Arial Narrow"/>
                        </a:rPr>
                        <a:t>FY </a:t>
                      </a:r>
                      <a:r>
                        <a:rPr sz="900" spc="-5" dirty="0">
                          <a:latin typeface="Arial Narrow"/>
                          <a:cs typeface="Arial Narrow"/>
                        </a:rPr>
                        <a:t>2023</a:t>
                      </a:r>
                      <a:r>
                        <a:rPr sz="900" spc="-114"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075"/>
                        </a:lnSpc>
                      </a:pPr>
                      <a:r>
                        <a:rPr sz="900" spc="-5" dirty="0">
                          <a:latin typeface="Arial Narrow"/>
                          <a:cs typeface="Arial Narrow"/>
                        </a:rPr>
                        <a:t>$</a:t>
                      </a:r>
                      <a:r>
                        <a:rPr sz="900" spc="-10" dirty="0">
                          <a:latin typeface="Arial Narrow"/>
                          <a:cs typeface="Arial Narrow"/>
                        </a:rPr>
                        <a:t>4</a:t>
                      </a:r>
                      <a:r>
                        <a:rPr sz="900" spc="-5" dirty="0">
                          <a:latin typeface="Arial Narrow"/>
                          <a:cs typeface="Arial Narrow"/>
                        </a:rPr>
                        <a:t>00</a:t>
                      </a:r>
                      <a:r>
                        <a:rPr sz="900" spc="-10" dirty="0">
                          <a:latin typeface="Arial Narrow"/>
                          <a:cs typeface="Arial Narrow"/>
                        </a:rPr>
                        <a:t>,</a:t>
                      </a:r>
                      <a:r>
                        <a:rPr sz="900" spc="-5" dirty="0">
                          <a:latin typeface="Arial Narrow"/>
                          <a:cs typeface="Arial Narrow"/>
                        </a:rPr>
                        <a:t>000</a:t>
                      </a:r>
                      <a:endParaRPr sz="900">
                        <a:latin typeface="Arial Narrow"/>
                        <a:cs typeface="Arial Narrow"/>
                      </a:endParaRPr>
                    </a:p>
                  </a:txBody>
                  <a:tcPr marL="0" marR="0" marT="0" marB="0"/>
                </a:tc>
                <a:tc>
                  <a:txBody>
                    <a:bodyPr/>
                    <a:lstStyle/>
                    <a:p>
                      <a:pPr marR="24130" algn="r">
                        <a:lnSpc>
                          <a:spcPts val="1075"/>
                        </a:lnSpc>
                      </a:pPr>
                      <a:r>
                        <a:rPr sz="900" dirty="0">
                          <a:latin typeface="Arial Narrow"/>
                          <a:cs typeface="Arial Narrow"/>
                        </a:rPr>
                        <a:t>(</a:t>
                      </a:r>
                      <a:r>
                        <a:rPr sz="900" spc="-5" dirty="0">
                          <a:latin typeface="Arial Narrow"/>
                          <a:cs typeface="Arial Narrow"/>
                        </a:rPr>
                        <a:t>N</a:t>
                      </a:r>
                      <a:r>
                        <a:rPr sz="900" spc="-10" dirty="0">
                          <a:latin typeface="Arial Narrow"/>
                          <a:cs typeface="Arial Narrow"/>
                        </a:rPr>
                        <a:t>HPB</a:t>
                      </a:r>
                      <a:r>
                        <a:rPr sz="900" dirty="0">
                          <a:latin typeface="Arial Narrow"/>
                          <a:cs typeface="Arial Narrow"/>
                        </a:rPr>
                        <a:t>)</a:t>
                      </a:r>
                      <a:endParaRPr sz="900">
                        <a:latin typeface="Arial Narrow"/>
                        <a:cs typeface="Arial Narrow"/>
                      </a:endParaRPr>
                    </a:p>
                  </a:txBody>
                  <a:tcPr marL="0" marR="0" marT="0" marB="0"/>
                </a:tc>
                <a:extLst>
                  <a:ext uri="{0D108BD9-81ED-4DB2-BD59-A6C34878D82A}">
                    <a16:rowId xmlns:a16="http://schemas.microsoft.com/office/drawing/2014/main" val="10000"/>
                  </a:ext>
                </a:extLst>
              </a:tr>
              <a:tr h="144381">
                <a:tc>
                  <a:txBody>
                    <a:bodyPr/>
                    <a:lstStyle/>
                    <a:p>
                      <a:pPr marL="31750">
                        <a:lnSpc>
                          <a:spcPts val="1175"/>
                        </a:lnSpc>
                      </a:pPr>
                      <a:r>
                        <a:rPr sz="900" spc="-5" dirty="0">
                          <a:latin typeface="Arial Narrow"/>
                          <a:cs typeface="Arial Narrow"/>
                        </a:rPr>
                        <a:t>NASH</a:t>
                      </a:r>
                      <a:endParaRPr sz="900">
                        <a:latin typeface="Arial Narrow"/>
                        <a:cs typeface="Arial Narrow"/>
                      </a:endParaRPr>
                    </a:p>
                  </a:txBody>
                  <a:tcPr marL="0" marR="0" marT="0" marB="0"/>
                </a:tc>
                <a:tc>
                  <a:txBody>
                    <a:bodyPr/>
                    <a:lstStyle/>
                    <a:p>
                      <a:pPr marL="160020">
                        <a:lnSpc>
                          <a:spcPts val="1155"/>
                        </a:lnSpc>
                      </a:pPr>
                      <a:r>
                        <a:rPr sz="900" spc="-5" dirty="0">
                          <a:latin typeface="Arial Narrow"/>
                          <a:cs typeface="Arial Narrow"/>
                        </a:rPr>
                        <a:t>ORGANIZATION</a:t>
                      </a:r>
                      <a:endParaRPr sz="900">
                        <a:latin typeface="Arial Narrow"/>
                        <a:cs typeface="Arial Narrow"/>
                      </a:endParaRPr>
                    </a:p>
                  </a:txBody>
                  <a:tcPr marL="0" marR="0" marT="0" marB="0"/>
                </a:tc>
                <a:tc>
                  <a:txBody>
                    <a:bodyPr/>
                    <a:lstStyle/>
                    <a:p>
                      <a:pPr marL="74295">
                        <a:lnSpc>
                          <a:spcPts val="1050"/>
                        </a:lnSpc>
                        <a:spcBef>
                          <a:spcPts val="135"/>
                        </a:spcBef>
                      </a:pPr>
                      <a:r>
                        <a:rPr sz="900" b="1" i="1" u="heavy" dirty="0">
                          <a:uFill>
                            <a:solidFill>
                              <a:srgbClr val="000000"/>
                            </a:solidFill>
                          </a:uFill>
                          <a:latin typeface="ArialNarrow-BoldItalic"/>
                          <a:cs typeface="ArialNarrow-BoldItalic"/>
                        </a:rPr>
                        <a:t>AT </a:t>
                      </a:r>
                      <a:r>
                        <a:rPr sz="900" b="1" i="1" u="heavy" spc="-10" dirty="0">
                          <a:uFill>
                            <a:solidFill>
                              <a:srgbClr val="000000"/>
                            </a:solidFill>
                          </a:uFill>
                          <a:latin typeface="ArialNarrow-BoldItalic"/>
                          <a:cs typeface="ArialNarrow-BoldItalic"/>
                        </a:rPr>
                        <a:t>REQUEST </a:t>
                      </a:r>
                      <a:r>
                        <a:rPr sz="900" b="1" i="1" u="heavy" spc="-5" dirty="0">
                          <a:uFill>
                            <a:solidFill>
                              <a:srgbClr val="000000"/>
                            </a:solidFill>
                          </a:uFill>
                          <a:latin typeface="ArialNarrow-BoldItalic"/>
                          <a:cs typeface="ArialNarrow-BoldItalic"/>
                        </a:rPr>
                        <a:t>OF STRUCTURES </a:t>
                      </a:r>
                      <a:r>
                        <a:rPr sz="900" b="1" i="1" u="heavy" spc="-10" dirty="0">
                          <a:uFill>
                            <a:solidFill>
                              <a:srgbClr val="000000"/>
                            </a:solidFill>
                          </a:uFill>
                          <a:latin typeface="ArialNarrow-BoldItalic"/>
                          <a:cs typeface="ArialNarrow-BoldItalic"/>
                        </a:rPr>
                        <a:t>MANAGEMENT </a:t>
                      </a:r>
                      <a:r>
                        <a:rPr sz="900" b="1" i="1" u="heavy" spc="-5" dirty="0">
                          <a:uFill>
                            <a:solidFill>
                              <a:srgbClr val="000000"/>
                            </a:solidFill>
                          </a:uFill>
                          <a:latin typeface="ArialNarrow-BoldItalic"/>
                          <a:cs typeface="ArialNarrow-BoldItalic"/>
                        </a:rPr>
                        <a:t>UNIT,</a:t>
                      </a:r>
                      <a:endParaRPr sz="900">
                        <a:latin typeface="ArialNarrow-BoldItalic"/>
                        <a:cs typeface="ArialNarrow-BoldItalic"/>
                      </a:endParaRPr>
                    </a:p>
                  </a:txBody>
                  <a:tcPr marL="0" marR="0" marT="15116" marB="0"/>
                </a:tc>
                <a:tc>
                  <a:txBody>
                    <a:bodyPr/>
                    <a:lstStyle/>
                    <a:p>
                      <a:pPr marL="134620">
                        <a:lnSpc>
                          <a:spcPts val="1170"/>
                        </a:lnSpc>
                      </a:pPr>
                      <a:r>
                        <a:rPr sz="900" spc="-5" dirty="0">
                          <a:latin typeface="Arial Narrow"/>
                          <a:cs typeface="Arial Narrow"/>
                        </a:rPr>
                        <a:t>UTILITIES</a:t>
                      </a:r>
                      <a:endParaRPr sz="900">
                        <a:latin typeface="Arial Narrow"/>
                        <a:cs typeface="Arial Narrow"/>
                      </a:endParaRPr>
                    </a:p>
                  </a:txBody>
                  <a:tcPr marL="0" marR="0" marT="0" marB="0"/>
                </a:tc>
                <a:tc>
                  <a:txBody>
                    <a:bodyPr/>
                    <a:lstStyle/>
                    <a:p>
                      <a:pPr marR="4445" algn="r">
                        <a:lnSpc>
                          <a:spcPts val="1170"/>
                        </a:lnSpc>
                      </a:pPr>
                      <a:r>
                        <a:rPr sz="900" dirty="0">
                          <a:latin typeface="Arial Narrow"/>
                          <a:cs typeface="Arial Narrow"/>
                        </a:rPr>
                        <a:t>FY </a:t>
                      </a:r>
                      <a:r>
                        <a:rPr sz="900" spc="-5" dirty="0">
                          <a:latin typeface="Arial Narrow"/>
                          <a:cs typeface="Arial Narrow"/>
                        </a:rPr>
                        <a:t>2023</a:t>
                      </a:r>
                      <a:r>
                        <a:rPr sz="900" spc="-114"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50165" algn="r">
                        <a:lnSpc>
                          <a:spcPts val="1170"/>
                        </a:lnSpc>
                      </a:pPr>
                      <a:r>
                        <a:rPr sz="900" spc="-5" dirty="0">
                          <a:latin typeface="Arial Narrow"/>
                          <a:cs typeface="Arial Narrow"/>
                        </a:rPr>
                        <a:t>$</a:t>
                      </a:r>
                      <a:r>
                        <a:rPr sz="900" spc="-10" dirty="0">
                          <a:latin typeface="Arial Narrow"/>
                          <a:cs typeface="Arial Narrow"/>
                        </a:rPr>
                        <a:t>3</a:t>
                      </a:r>
                      <a:r>
                        <a:rPr sz="900" spc="-5" dirty="0">
                          <a:latin typeface="Arial Narrow"/>
                          <a:cs typeface="Arial Narrow"/>
                        </a:rPr>
                        <a:t>5,</a:t>
                      </a:r>
                      <a:r>
                        <a:rPr sz="900" spc="-10" dirty="0">
                          <a:latin typeface="Arial Narrow"/>
                          <a:cs typeface="Arial Narrow"/>
                        </a:rPr>
                        <a:t>0</a:t>
                      </a:r>
                      <a:r>
                        <a:rPr sz="900" spc="-5" dirty="0">
                          <a:latin typeface="Arial Narrow"/>
                          <a:cs typeface="Arial Narrow"/>
                        </a:rPr>
                        <a:t>00</a:t>
                      </a:r>
                      <a:endParaRPr sz="900">
                        <a:latin typeface="Arial Narrow"/>
                        <a:cs typeface="Arial Narrow"/>
                      </a:endParaRPr>
                    </a:p>
                  </a:txBody>
                  <a:tcPr marL="0" marR="0" marT="0" marB="0"/>
                </a:tc>
                <a:tc>
                  <a:txBody>
                    <a:bodyPr/>
                    <a:lstStyle/>
                    <a:p>
                      <a:pPr marR="24130" algn="r">
                        <a:lnSpc>
                          <a:spcPts val="1170"/>
                        </a:lnSpc>
                      </a:pPr>
                      <a:r>
                        <a:rPr sz="900" dirty="0">
                          <a:latin typeface="Arial Narrow"/>
                          <a:cs typeface="Arial Narrow"/>
                        </a:rPr>
                        <a:t>(</a:t>
                      </a:r>
                      <a:r>
                        <a:rPr sz="900" spc="-5" dirty="0">
                          <a:latin typeface="Arial Narrow"/>
                          <a:cs typeface="Arial Narrow"/>
                        </a:rPr>
                        <a:t>N</a:t>
                      </a:r>
                      <a:r>
                        <a:rPr sz="900" spc="-10" dirty="0">
                          <a:latin typeface="Arial Narrow"/>
                          <a:cs typeface="Arial Narrow"/>
                        </a:rPr>
                        <a:t>HPB</a:t>
                      </a:r>
                      <a:r>
                        <a:rPr sz="900" dirty="0">
                          <a:latin typeface="Arial Narrow"/>
                          <a:cs typeface="Arial Narrow"/>
                        </a:rPr>
                        <a:t>)</a:t>
                      </a:r>
                      <a:endParaRPr sz="900">
                        <a:latin typeface="Arial Narrow"/>
                        <a:cs typeface="Arial Narrow"/>
                      </a:endParaRPr>
                    </a:p>
                  </a:txBody>
                  <a:tcPr marL="0" marR="0" marT="0" marB="0"/>
                </a:tc>
                <a:extLst>
                  <a:ext uri="{0D108BD9-81ED-4DB2-BD59-A6C34878D82A}">
                    <a16:rowId xmlns:a16="http://schemas.microsoft.com/office/drawing/2014/main" val="10001"/>
                  </a:ext>
                </a:extLst>
              </a:tr>
              <a:tr h="133073">
                <a:tc>
                  <a:txBody>
                    <a:bodyPr/>
                    <a:lstStyle/>
                    <a:p>
                      <a:pPr marL="31750">
                        <a:lnSpc>
                          <a:spcPts val="1075"/>
                        </a:lnSpc>
                      </a:pPr>
                      <a:r>
                        <a:rPr sz="900" b="1" spc="-10" dirty="0">
                          <a:latin typeface="Arial Narrow"/>
                          <a:cs typeface="Arial Narrow"/>
                        </a:rPr>
                        <a:t>PROJ.CATEGORY</a:t>
                      </a:r>
                      <a:endParaRPr sz="900">
                        <a:latin typeface="Arial Narrow"/>
                        <a:cs typeface="Arial Narrow"/>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74295">
                        <a:lnSpc>
                          <a:spcPts val="1065"/>
                        </a:lnSpc>
                        <a:spcBef>
                          <a:spcPts val="20"/>
                        </a:spcBef>
                      </a:pPr>
                      <a:r>
                        <a:rPr sz="900" b="1" i="1" u="heavy" spc="-5" dirty="0">
                          <a:uFill>
                            <a:solidFill>
                              <a:srgbClr val="000000"/>
                            </a:solidFill>
                          </a:uFill>
                          <a:latin typeface="ArialNarrow-BoldItalic"/>
                          <a:cs typeface="ArialNarrow-BoldItalic"/>
                        </a:rPr>
                        <a:t>DELAY RIGHT-OF-WAY FROM </a:t>
                      </a:r>
                      <a:r>
                        <a:rPr sz="900" b="1" i="1" u="heavy" dirty="0">
                          <a:uFill>
                            <a:solidFill>
                              <a:srgbClr val="000000"/>
                            </a:solidFill>
                          </a:uFill>
                          <a:latin typeface="ArialNarrow-BoldItalic"/>
                          <a:cs typeface="ArialNarrow-BoldItalic"/>
                        </a:rPr>
                        <a:t>FY </a:t>
                      </a:r>
                      <a:r>
                        <a:rPr sz="900" b="1" i="1" u="heavy" spc="-5" dirty="0">
                          <a:uFill>
                            <a:solidFill>
                              <a:srgbClr val="000000"/>
                            </a:solidFill>
                          </a:uFill>
                          <a:latin typeface="ArialNarrow-BoldItalic"/>
                          <a:cs typeface="ArialNarrow-BoldItalic"/>
                        </a:rPr>
                        <a:t>20 </a:t>
                      </a:r>
                      <a:r>
                        <a:rPr sz="900" b="1" i="1" u="heavy" dirty="0">
                          <a:uFill>
                            <a:solidFill>
                              <a:srgbClr val="000000"/>
                            </a:solidFill>
                          </a:uFill>
                          <a:latin typeface="ArialNarrow-BoldItalic"/>
                          <a:cs typeface="ArialNarrow-BoldItalic"/>
                        </a:rPr>
                        <a:t>TO FY </a:t>
                      </a:r>
                      <a:r>
                        <a:rPr sz="900" b="1" i="1" u="heavy" spc="-5" dirty="0">
                          <a:uFill>
                            <a:solidFill>
                              <a:srgbClr val="000000"/>
                            </a:solidFill>
                          </a:uFill>
                          <a:latin typeface="ArialNarrow-BoldItalic"/>
                          <a:cs typeface="ArialNarrow-BoldItalic"/>
                        </a:rPr>
                        <a:t>23</a:t>
                      </a:r>
                      <a:r>
                        <a:rPr sz="900" b="1" i="1" u="heavy" spc="-65" dirty="0">
                          <a:uFill>
                            <a:solidFill>
                              <a:srgbClr val="000000"/>
                            </a:solidFill>
                          </a:uFill>
                          <a:latin typeface="ArialNarrow-BoldItalic"/>
                          <a:cs typeface="ArialNarrow-BoldItalic"/>
                        </a:rPr>
                        <a:t> </a:t>
                      </a:r>
                      <a:r>
                        <a:rPr sz="900" b="1" i="1" u="heavy" spc="-5" dirty="0">
                          <a:uFill>
                            <a:solidFill>
                              <a:srgbClr val="000000"/>
                            </a:solidFill>
                          </a:uFill>
                          <a:latin typeface="ArialNarrow-BoldItalic"/>
                          <a:cs typeface="ArialNarrow-BoldItalic"/>
                        </a:rPr>
                        <a:t>AND</a:t>
                      </a:r>
                      <a:endParaRPr sz="900">
                        <a:latin typeface="ArialNarrow-BoldItalic"/>
                        <a:cs typeface="ArialNarrow-BoldItalic"/>
                      </a:endParaRPr>
                    </a:p>
                  </a:txBody>
                  <a:tcPr marL="0" marR="0" marT="2239" marB="0"/>
                </a:tc>
                <a:tc>
                  <a:txBody>
                    <a:bodyPr/>
                    <a:lstStyle/>
                    <a:p>
                      <a:pPr marL="134620">
                        <a:lnSpc>
                          <a:spcPts val="1080"/>
                        </a:lnSpc>
                      </a:pPr>
                      <a:r>
                        <a:rPr sz="900" spc="-5" dirty="0">
                          <a:latin typeface="Arial Narrow"/>
                          <a:cs typeface="Arial Narrow"/>
                        </a:rPr>
                        <a:t>CONSTRUCTION</a:t>
                      </a:r>
                      <a:endParaRPr sz="900">
                        <a:latin typeface="Arial Narrow"/>
                        <a:cs typeface="Arial Narrow"/>
                      </a:endParaRPr>
                    </a:p>
                  </a:txBody>
                  <a:tcPr marL="0" marR="0" marT="0" marB="0"/>
                </a:tc>
                <a:tc>
                  <a:txBody>
                    <a:bodyPr/>
                    <a:lstStyle/>
                    <a:p>
                      <a:pPr marR="4445" algn="r">
                        <a:lnSpc>
                          <a:spcPts val="1080"/>
                        </a:lnSpc>
                      </a:pPr>
                      <a:r>
                        <a:rPr sz="900" dirty="0">
                          <a:latin typeface="Arial Narrow"/>
                          <a:cs typeface="Arial Narrow"/>
                        </a:rPr>
                        <a:t>FY </a:t>
                      </a:r>
                      <a:r>
                        <a:rPr sz="900" spc="-5" dirty="0">
                          <a:latin typeface="Arial Narrow"/>
                          <a:cs typeface="Arial Narrow"/>
                        </a:rPr>
                        <a:t>2024</a:t>
                      </a:r>
                      <a:r>
                        <a:rPr sz="900" spc="-114"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50800" algn="r">
                        <a:lnSpc>
                          <a:spcPts val="1080"/>
                        </a:lnSpc>
                      </a:pPr>
                      <a:r>
                        <a:rPr sz="900" spc="-5" dirty="0">
                          <a:latin typeface="Arial Narrow"/>
                          <a:cs typeface="Arial Narrow"/>
                        </a:rPr>
                        <a:t>$</a:t>
                      </a:r>
                      <a:r>
                        <a:rPr sz="900" spc="-10" dirty="0">
                          <a:latin typeface="Arial Narrow"/>
                          <a:cs typeface="Arial Narrow"/>
                        </a:rPr>
                        <a:t>2</a:t>
                      </a:r>
                      <a:r>
                        <a:rPr sz="900" dirty="0">
                          <a:latin typeface="Arial Narrow"/>
                          <a:cs typeface="Arial Narrow"/>
                        </a:rPr>
                        <a:t>,1</a:t>
                      </a:r>
                      <a:r>
                        <a:rPr sz="900" spc="-5" dirty="0">
                          <a:latin typeface="Arial Narrow"/>
                          <a:cs typeface="Arial Narrow"/>
                        </a:rPr>
                        <a:t>33,</a:t>
                      </a:r>
                      <a:r>
                        <a:rPr sz="900" spc="-10" dirty="0">
                          <a:latin typeface="Arial Narrow"/>
                          <a:cs typeface="Arial Narrow"/>
                        </a:rPr>
                        <a:t>0</a:t>
                      </a:r>
                      <a:r>
                        <a:rPr sz="900" spc="-5" dirty="0">
                          <a:latin typeface="Arial Narrow"/>
                          <a:cs typeface="Arial Narrow"/>
                        </a:rPr>
                        <a:t>00</a:t>
                      </a:r>
                      <a:endParaRPr sz="900">
                        <a:latin typeface="Arial Narrow"/>
                        <a:cs typeface="Arial Narrow"/>
                      </a:endParaRPr>
                    </a:p>
                  </a:txBody>
                  <a:tcPr marL="0" marR="0" marT="0" marB="0"/>
                </a:tc>
                <a:tc>
                  <a:txBody>
                    <a:bodyPr/>
                    <a:lstStyle/>
                    <a:p>
                      <a:pPr marR="24130" algn="r">
                        <a:lnSpc>
                          <a:spcPts val="1080"/>
                        </a:lnSpc>
                      </a:pPr>
                      <a:r>
                        <a:rPr sz="900" dirty="0">
                          <a:latin typeface="Arial Narrow"/>
                          <a:cs typeface="Arial Narrow"/>
                        </a:rPr>
                        <a:t>(</a:t>
                      </a:r>
                      <a:r>
                        <a:rPr sz="900" spc="-5" dirty="0">
                          <a:latin typeface="Arial Narrow"/>
                          <a:cs typeface="Arial Narrow"/>
                        </a:rPr>
                        <a:t>N</a:t>
                      </a:r>
                      <a:r>
                        <a:rPr sz="900" spc="-10" dirty="0">
                          <a:latin typeface="Arial Narrow"/>
                          <a:cs typeface="Arial Narrow"/>
                        </a:rPr>
                        <a:t>HPB</a:t>
                      </a:r>
                      <a:r>
                        <a:rPr sz="900" dirty="0">
                          <a:latin typeface="Arial Narrow"/>
                          <a:cs typeface="Arial Narrow"/>
                        </a:rPr>
                        <a:t>)</a:t>
                      </a:r>
                      <a:endParaRPr sz="900">
                        <a:latin typeface="Arial Narrow"/>
                        <a:cs typeface="Arial Narrow"/>
                      </a:endParaRPr>
                    </a:p>
                  </a:txBody>
                  <a:tcPr marL="0" marR="0" marT="0" marB="0"/>
                </a:tc>
                <a:extLst>
                  <a:ext uri="{0D108BD9-81ED-4DB2-BD59-A6C34878D82A}">
                    <a16:rowId xmlns:a16="http://schemas.microsoft.com/office/drawing/2014/main" val="10002"/>
                  </a:ext>
                </a:extLst>
              </a:tr>
              <a:tr h="132793">
                <a:tc>
                  <a:txBody>
                    <a:bodyPr/>
                    <a:lstStyle/>
                    <a:p>
                      <a:pPr marL="31750">
                        <a:lnSpc>
                          <a:spcPts val="1085"/>
                        </a:lnSpc>
                      </a:pPr>
                      <a:r>
                        <a:rPr sz="900" spc="-10" dirty="0">
                          <a:latin typeface="Arial Narrow"/>
                          <a:cs typeface="Arial Narrow"/>
                        </a:rPr>
                        <a:t>REGIONAL</a:t>
                      </a:r>
                      <a:endParaRPr sz="900">
                        <a:latin typeface="Arial Narrow"/>
                        <a:cs typeface="Arial Narrow"/>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74295">
                        <a:lnSpc>
                          <a:spcPts val="1085"/>
                        </a:lnSpc>
                      </a:pPr>
                      <a:r>
                        <a:rPr sz="900" b="1" i="1" u="heavy" spc="-5" dirty="0">
                          <a:uFill>
                            <a:solidFill>
                              <a:srgbClr val="000000"/>
                            </a:solidFill>
                          </a:uFill>
                          <a:latin typeface="ArialNarrow-BoldItalic"/>
                          <a:cs typeface="ArialNarrow-BoldItalic"/>
                        </a:rPr>
                        <a:t>CONSTRUCTION FROM </a:t>
                      </a:r>
                      <a:r>
                        <a:rPr sz="900" b="1" i="1" u="heavy" dirty="0">
                          <a:uFill>
                            <a:solidFill>
                              <a:srgbClr val="000000"/>
                            </a:solidFill>
                          </a:uFill>
                          <a:latin typeface="ArialNarrow-BoldItalic"/>
                          <a:cs typeface="ArialNarrow-BoldItalic"/>
                        </a:rPr>
                        <a:t>FY </a:t>
                      </a:r>
                      <a:r>
                        <a:rPr sz="900" b="1" i="1" u="heavy" spc="-5" dirty="0">
                          <a:uFill>
                            <a:solidFill>
                              <a:srgbClr val="000000"/>
                            </a:solidFill>
                          </a:uFill>
                          <a:latin typeface="ArialNarrow-BoldItalic"/>
                          <a:cs typeface="ArialNarrow-BoldItalic"/>
                        </a:rPr>
                        <a:t>21 </a:t>
                      </a:r>
                      <a:r>
                        <a:rPr sz="900" b="1" i="1" u="heavy" dirty="0">
                          <a:uFill>
                            <a:solidFill>
                              <a:srgbClr val="000000"/>
                            </a:solidFill>
                          </a:uFill>
                          <a:latin typeface="ArialNarrow-BoldItalic"/>
                          <a:cs typeface="ArialNarrow-BoldItalic"/>
                        </a:rPr>
                        <a:t>TO FY</a:t>
                      </a:r>
                      <a:r>
                        <a:rPr sz="900" b="1" i="1" u="heavy" spc="-50" dirty="0">
                          <a:uFill>
                            <a:solidFill>
                              <a:srgbClr val="000000"/>
                            </a:solidFill>
                          </a:uFill>
                          <a:latin typeface="ArialNarrow-BoldItalic"/>
                          <a:cs typeface="ArialNarrow-BoldItalic"/>
                        </a:rPr>
                        <a:t> </a:t>
                      </a:r>
                      <a:r>
                        <a:rPr sz="900" b="1" i="1" u="heavy" spc="-10" dirty="0">
                          <a:uFill>
                            <a:solidFill>
                              <a:srgbClr val="000000"/>
                            </a:solidFill>
                          </a:uFill>
                          <a:latin typeface="ArialNarrow-BoldItalic"/>
                          <a:cs typeface="ArialNarrow-BoldItalic"/>
                        </a:rPr>
                        <a:t>24.</a:t>
                      </a:r>
                      <a:endParaRPr sz="900">
                        <a:latin typeface="ArialNarrow-BoldItalic"/>
                        <a:cs typeface="ArialNarrow-BoldItalic"/>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R="4445" algn="r">
                        <a:lnSpc>
                          <a:spcPts val="1085"/>
                        </a:lnSpc>
                      </a:pPr>
                      <a:r>
                        <a:rPr sz="900" dirty="0">
                          <a:latin typeface="Arial Narrow"/>
                          <a:cs typeface="Arial Narrow"/>
                        </a:rPr>
                        <a:t>FY </a:t>
                      </a:r>
                      <a:r>
                        <a:rPr sz="900" spc="-5" dirty="0">
                          <a:latin typeface="Arial Narrow"/>
                          <a:cs typeface="Arial Narrow"/>
                        </a:rPr>
                        <a:t>2025</a:t>
                      </a:r>
                      <a:r>
                        <a:rPr sz="900" spc="-114"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50800" algn="r">
                        <a:lnSpc>
                          <a:spcPts val="1085"/>
                        </a:lnSpc>
                      </a:pPr>
                      <a:r>
                        <a:rPr sz="900" spc="-5" dirty="0">
                          <a:latin typeface="Arial Narrow"/>
                          <a:cs typeface="Arial Narrow"/>
                        </a:rPr>
                        <a:t>$</a:t>
                      </a:r>
                      <a:r>
                        <a:rPr sz="900" spc="-10" dirty="0">
                          <a:latin typeface="Arial Narrow"/>
                          <a:cs typeface="Arial Narrow"/>
                        </a:rPr>
                        <a:t>2</a:t>
                      </a:r>
                      <a:r>
                        <a:rPr sz="900" dirty="0">
                          <a:latin typeface="Arial Narrow"/>
                          <a:cs typeface="Arial Narrow"/>
                        </a:rPr>
                        <a:t>,1</a:t>
                      </a:r>
                      <a:r>
                        <a:rPr sz="900" spc="-5" dirty="0">
                          <a:latin typeface="Arial Narrow"/>
                          <a:cs typeface="Arial Narrow"/>
                        </a:rPr>
                        <a:t>33,</a:t>
                      </a:r>
                      <a:r>
                        <a:rPr sz="900" spc="-10" dirty="0">
                          <a:latin typeface="Arial Narrow"/>
                          <a:cs typeface="Arial Narrow"/>
                        </a:rPr>
                        <a:t>0</a:t>
                      </a:r>
                      <a:r>
                        <a:rPr sz="900" spc="-5" dirty="0">
                          <a:latin typeface="Arial Narrow"/>
                          <a:cs typeface="Arial Narrow"/>
                        </a:rPr>
                        <a:t>00</a:t>
                      </a:r>
                      <a:endParaRPr sz="900">
                        <a:latin typeface="Arial Narrow"/>
                        <a:cs typeface="Arial Narrow"/>
                      </a:endParaRPr>
                    </a:p>
                  </a:txBody>
                  <a:tcPr marL="0" marR="0" marT="0" marB="0"/>
                </a:tc>
                <a:tc>
                  <a:txBody>
                    <a:bodyPr/>
                    <a:lstStyle/>
                    <a:p>
                      <a:pPr marR="24130" algn="r">
                        <a:lnSpc>
                          <a:spcPts val="1085"/>
                        </a:lnSpc>
                      </a:pPr>
                      <a:r>
                        <a:rPr sz="900" dirty="0">
                          <a:latin typeface="Arial Narrow"/>
                          <a:cs typeface="Arial Narrow"/>
                        </a:rPr>
                        <a:t>(</a:t>
                      </a:r>
                      <a:r>
                        <a:rPr sz="900" spc="-5" dirty="0">
                          <a:latin typeface="Arial Narrow"/>
                          <a:cs typeface="Arial Narrow"/>
                        </a:rPr>
                        <a:t>N</a:t>
                      </a:r>
                      <a:r>
                        <a:rPr sz="900" spc="-10" dirty="0">
                          <a:latin typeface="Arial Narrow"/>
                          <a:cs typeface="Arial Narrow"/>
                        </a:rPr>
                        <a:t>HPB</a:t>
                      </a:r>
                      <a:r>
                        <a:rPr sz="900" dirty="0">
                          <a:latin typeface="Arial Narrow"/>
                          <a:cs typeface="Arial Narrow"/>
                        </a:rPr>
                        <a:t>)</a:t>
                      </a:r>
                      <a:endParaRPr sz="900">
                        <a:latin typeface="Arial Narrow"/>
                        <a:cs typeface="Arial Narrow"/>
                      </a:endParaRPr>
                    </a:p>
                  </a:txBody>
                  <a:tcPr marL="0" marR="0" marT="0" marB="0"/>
                </a:tc>
                <a:extLst>
                  <a:ext uri="{0D108BD9-81ED-4DB2-BD59-A6C34878D82A}">
                    <a16:rowId xmlns:a16="http://schemas.microsoft.com/office/drawing/2014/main" val="10003"/>
                  </a:ext>
                </a:extLst>
              </a:tr>
              <a:tr h="128370">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R="4445" algn="r">
                        <a:lnSpc>
                          <a:spcPts val="1045"/>
                        </a:lnSpc>
                      </a:pPr>
                      <a:r>
                        <a:rPr sz="900" dirty="0">
                          <a:latin typeface="Arial Narrow"/>
                          <a:cs typeface="Arial Narrow"/>
                        </a:rPr>
                        <a:t>FY </a:t>
                      </a:r>
                      <a:r>
                        <a:rPr sz="900" spc="-5" dirty="0">
                          <a:latin typeface="Arial Narrow"/>
                          <a:cs typeface="Arial Narrow"/>
                        </a:rPr>
                        <a:t>2026</a:t>
                      </a:r>
                      <a:r>
                        <a:rPr sz="900" spc="-114"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50800" algn="r">
                        <a:lnSpc>
                          <a:spcPts val="1045"/>
                        </a:lnSpc>
                      </a:pPr>
                      <a:r>
                        <a:rPr sz="900" u="sng" dirty="0">
                          <a:uFill>
                            <a:solidFill>
                              <a:srgbClr val="000000"/>
                            </a:solidFill>
                          </a:uFill>
                          <a:latin typeface="Arial Narrow"/>
                          <a:cs typeface="Arial Narrow"/>
                        </a:rPr>
                        <a:t>    </a:t>
                      </a:r>
                      <a:r>
                        <a:rPr sz="900" u="sng" spc="-40" dirty="0">
                          <a:uFill>
                            <a:solidFill>
                              <a:srgbClr val="000000"/>
                            </a:solidFill>
                          </a:uFill>
                          <a:latin typeface="Arial Narrow"/>
                          <a:cs typeface="Arial Narrow"/>
                        </a:rPr>
                        <a:t> </a:t>
                      </a:r>
                      <a:r>
                        <a:rPr sz="900" u="sng" spc="-5" dirty="0">
                          <a:uFill>
                            <a:solidFill>
                              <a:srgbClr val="000000"/>
                            </a:solidFill>
                          </a:uFill>
                          <a:latin typeface="Arial Narrow"/>
                          <a:cs typeface="Arial Narrow"/>
                        </a:rPr>
                        <a:t>$</a:t>
                      </a:r>
                      <a:r>
                        <a:rPr sz="900" u="sng" spc="-10" dirty="0">
                          <a:uFill>
                            <a:solidFill>
                              <a:srgbClr val="000000"/>
                            </a:solidFill>
                          </a:uFill>
                          <a:latin typeface="Arial Narrow"/>
                          <a:cs typeface="Arial Narrow"/>
                        </a:rPr>
                        <a:t>2</a:t>
                      </a:r>
                      <a:r>
                        <a:rPr sz="900" u="sng" dirty="0">
                          <a:uFill>
                            <a:solidFill>
                              <a:srgbClr val="000000"/>
                            </a:solidFill>
                          </a:uFill>
                          <a:latin typeface="Arial Narrow"/>
                          <a:cs typeface="Arial Narrow"/>
                        </a:rPr>
                        <a:t>,1</a:t>
                      </a:r>
                      <a:r>
                        <a:rPr sz="900" u="sng" spc="-5" dirty="0">
                          <a:uFill>
                            <a:solidFill>
                              <a:srgbClr val="000000"/>
                            </a:solidFill>
                          </a:uFill>
                          <a:latin typeface="Arial Narrow"/>
                          <a:cs typeface="Arial Narrow"/>
                        </a:rPr>
                        <a:t>34,</a:t>
                      </a:r>
                      <a:r>
                        <a:rPr sz="900" u="sng" spc="-10" dirty="0">
                          <a:uFill>
                            <a:solidFill>
                              <a:srgbClr val="000000"/>
                            </a:solidFill>
                          </a:uFill>
                          <a:latin typeface="Arial Narrow"/>
                          <a:cs typeface="Arial Narrow"/>
                        </a:rPr>
                        <a:t>0</a:t>
                      </a:r>
                      <a:r>
                        <a:rPr sz="900" u="sng" spc="-5" dirty="0">
                          <a:uFill>
                            <a:solidFill>
                              <a:srgbClr val="000000"/>
                            </a:solidFill>
                          </a:uFill>
                          <a:latin typeface="Arial Narrow"/>
                          <a:cs typeface="Arial Narrow"/>
                        </a:rPr>
                        <a:t>00</a:t>
                      </a:r>
                      <a:endParaRPr sz="900">
                        <a:latin typeface="Arial Narrow"/>
                        <a:cs typeface="Arial Narrow"/>
                      </a:endParaRPr>
                    </a:p>
                  </a:txBody>
                  <a:tcPr marL="0" marR="0" marT="0" marB="0"/>
                </a:tc>
                <a:tc>
                  <a:txBody>
                    <a:bodyPr/>
                    <a:lstStyle/>
                    <a:p>
                      <a:pPr marR="24130" algn="r">
                        <a:lnSpc>
                          <a:spcPts val="1045"/>
                        </a:lnSpc>
                      </a:pPr>
                      <a:r>
                        <a:rPr sz="900" dirty="0">
                          <a:latin typeface="Arial Narrow"/>
                          <a:cs typeface="Arial Narrow"/>
                        </a:rPr>
                        <a:t>(</a:t>
                      </a:r>
                      <a:r>
                        <a:rPr sz="900" spc="-5" dirty="0">
                          <a:latin typeface="Arial Narrow"/>
                          <a:cs typeface="Arial Narrow"/>
                        </a:rPr>
                        <a:t>N</a:t>
                      </a:r>
                      <a:r>
                        <a:rPr sz="900" spc="-10" dirty="0">
                          <a:latin typeface="Arial Narrow"/>
                          <a:cs typeface="Arial Narrow"/>
                        </a:rPr>
                        <a:t>HPB</a:t>
                      </a:r>
                      <a:r>
                        <a:rPr sz="900" dirty="0">
                          <a:latin typeface="Arial Narrow"/>
                          <a:cs typeface="Arial Narrow"/>
                        </a:rPr>
                        <a:t>)</a:t>
                      </a:r>
                      <a:endParaRPr sz="900">
                        <a:latin typeface="Arial Narrow"/>
                        <a:cs typeface="Arial Narrow"/>
                      </a:endParaRPr>
                    </a:p>
                  </a:txBody>
                  <a:tcPr marL="0" marR="0" marT="0" marB="0"/>
                </a:tc>
                <a:extLst>
                  <a:ext uri="{0D108BD9-81ED-4DB2-BD59-A6C34878D82A}">
                    <a16:rowId xmlns:a16="http://schemas.microsoft.com/office/drawing/2014/main" val="10004"/>
                  </a:ext>
                </a:extLst>
              </a:tr>
              <a:tr h="131435">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R="50800" algn="r">
                        <a:lnSpc>
                          <a:spcPts val="1075"/>
                        </a:lnSpc>
                      </a:pPr>
                      <a:r>
                        <a:rPr sz="900" spc="-5" dirty="0">
                          <a:latin typeface="Arial Narrow"/>
                          <a:cs typeface="Arial Narrow"/>
                        </a:rPr>
                        <a:t>$</a:t>
                      </a:r>
                      <a:r>
                        <a:rPr sz="900" spc="-10" dirty="0">
                          <a:latin typeface="Arial Narrow"/>
                          <a:cs typeface="Arial Narrow"/>
                        </a:rPr>
                        <a:t>6</a:t>
                      </a:r>
                      <a:r>
                        <a:rPr sz="900" dirty="0">
                          <a:latin typeface="Arial Narrow"/>
                          <a:cs typeface="Arial Narrow"/>
                        </a:rPr>
                        <a:t>,8</a:t>
                      </a:r>
                      <a:r>
                        <a:rPr sz="900" spc="-5" dirty="0">
                          <a:latin typeface="Arial Narrow"/>
                          <a:cs typeface="Arial Narrow"/>
                        </a:rPr>
                        <a:t>35,</a:t>
                      </a:r>
                      <a:r>
                        <a:rPr sz="900" spc="-10" dirty="0">
                          <a:latin typeface="Arial Narrow"/>
                          <a:cs typeface="Arial Narrow"/>
                        </a:rPr>
                        <a:t>0</a:t>
                      </a:r>
                      <a:r>
                        <a:rPr sz="900" spc="-5" dirty="0">
                          <a:latin typeface="Arial Narrow"/>
                          <a:cs typeface="Arial Narrow"/>
                        </a:rPr>
                        <a:t>00</a:t>
                      </a:r>
                      <a:endParaRPr sz="900">
                        <a:latin typeface="Arial Narrow"/>
                        <a:cs typeface="Arial Narrow"/>
                      </a:endParaRPr>
                    </a:p>
                  </a:txBody>
                  <a:tcPr marL="0" marR="0" marT="0" marB="0"/>
                </a:tc>
                <a:tc>
                  <a:txBody>
                    <a:bodyPr/>
                    <a:lstStyle/>
                    <a:p>
                      <a:pPr>
                        <a:lnSpc>
                          <a:spcPct val="100000"/>
                        </a:lnSpc>
                      </a:pPr>
                      <a:endParaRPr sz="700">
                        <a:latin typeface="Times New Roman"/>
                        <a:cs typeface="Times New Roman"/>
                      </a:endParaRPr>
                    </a:p>
                  </a:txBody>
                  <a:tcPr marL="0" marR="0" marT="0" marB="0"/>
                </a:tc>
                <a:extLst>
                  <a:ext uri="{0D108BD9-81ED-4DB2-BD59-A6C34878D82A}">
                    <a16:rowId xmlns:a16="http://schemas.microsoft.com/office/drawing/2014/main" val="10005"/>
                  </a:ext>
                </a:extLst>
              </a:tr>
            </a:tbl>
          </a:graphicData>
        </a:graphic>
      </p:graphicFrame>
      <p:graphicFrame>
        <p:nvGraphicFramePr>
          <p:cNvPr id="8" name="object 8"/>
          <p:cNvGraphicFramePr>
            <a:graphicFrameLocks noGrp="1"/>
          </p:cNvGraphicFramePr>
          <p:nvPr/>
        </p:nvGraphicFramePr>
        <p:xfrm>
          <a:off x="324239" y="3716871"/>
          <a:ext cx="7939043" cy="730911"/>
        </p:xfrm>
        <a:graphic>
          <a:graphicData uri="http://schemas.openxmlformats.org/drawingml/2006/table">
            <a:tbl>
              <a:tblPr firstRow="1" bandRow="1">
                <a:tableStyleId>{2D5ABB26-0587-4C30-8999-92F81FD0307C}</a:tableStyleId>
              </a:tblPr>
              <a:tblGrid>
                <a:gridCol w="891820">
                  <a:extLst>
                    <a:ext uri="{9D8B030D-6E8A-4147-A177-3AD203B41FA5}">
                      <a16:colId xmlns:a16="http://schemas.microsoft.com/office/drawing/2014/main" val="20000"/>
                    </a:ext>
                  </a:extLst>
                </a:gridCol>
                <a:gridCol w="2084832">
                  <a:extLst>
                    <a:ext uri="{9D8B030D-6E8A-4147-A177-3AD203B41FA5}">
                      <a16:colId xmlns:a16="http://schemas.microsoft.com/office/drawing/2014/main" val="20001"/>
                    </a:ext>
                  </a:extLst>
                </a:gridCol>
                <a:gridCol w="2500231">
                  <a:extLst>
                    <a:ext uri="{9D8B030D-6E8A-4147-A177-3AD203B41FA5}">
                      <a16:colId xmlns:a16="http://schemas.microsoft.com/office/drawing/2014/main" val="20002"/>
                    </a:ext>
                  </a:extLst>
                </a:gridCol>
                <a:gridCol w="947243">
                  <a:extLst>
                    <a:ext uri="{9D8B030D-6E8A-4147-A177-3AD203B41FA5}">
                      <a16:colId xmlns:a16="http://schemas.microsoft.com/office/drawing/2014/main" val="20003"/>
                    </a:ext>
                  </a:extLst>
                </a:gridCol>
                <a:gridCol w="480339">
                  <a:extLst>
                    <a:ext uri="{9D8B030D-6E8A-4147-A177-3AD203B41FA5}">
                      <a16:colId xmlns:a16="http://schemas.microsoft.com/office/drawing/2014/main" val="20004"/>
                    </a:ext>
                  </a:extLst>
                </a:gridCol>
                <a:gridCol w="642692">
                  <a:extLst>
                    <a:ext uri="{9D8B030D-6E8A-4147-A177-3AD203B41FA5}">
                      <a16:colId xmlns:a16="http://schemas.microsoft.com/office/drawing/2014/main" val="20005"/>
                    </a:ext>
                  </a:extLst>
                </a:gridCol>
                <a:gridCol w="391886">
                  <a:extLst>
                    <a:ext uri="{9D8B030D-6E8A-4147-A177-3AD203B41FA5}">
                      <a16:colId xmlns:a16="http://schemas.microsoft.com/office/drawing/2014/main" val="20006"/>
                    </a:ext>
                  </a:extLst>
                </a:gridCol>
              </a:tblGrid>
              <a:tr h="131714">
                <a:tc>
                  <a:txBody>
                    <a:bodyPr/>
                    <a:lstStyle/>
                    <a:p>
                      <a:pPr marL="31750">
                        <a:lnSpc>
                          <a:spcPts val="1075"/>
                        </a:lnSpc>
                      </a:pPr>
                      <a:r>
                        <a:rPr sz="900" spc="-5" dirty="0">
                          <a:latin typeface="Arial Narrow"/>
                          <a:cs typeface="Arial Narrow"/>
                        </a:rPr>
                        <a:t>B-5980</a:t>
                      </a:r>
                      <a:endParaRPr sz="900">
                        <a:latin typeface="Arial Narrow"/>
                        <a:cs typeface="Arial Narrow"/>
                      </a:endParaRPr>
                    </a:p>
                  </a:txBody>
                  <a:tcPr marL="0" marR="0" marT="0" marB="0"/>
                </a:tc>
                <a:tc>
                  <a:txBody>
                    <a:bodyPr/>
                    <a:lstStyle/>
                    <a:p>
                      <a:pPr marL="82550">
                        <a:lnSpc>
                          <a:spcPts val="1075"/>
                        </a:lnSpc>
                      </a:pPr>
                      <a:r>
                        <a:rPr sz="900" dirty="0">
                          <a:latin typeface="Arial Narrow"/>
                          <a:cs typeface="Arial Narrow"/>
                        </a:rPr>
                        <a:t>- </a:t>
                      </a:r>
                      <a:r>
                        <a:rPr sz="900" spc="-10" dirty="0">
                          <a:latin typeface="Arial Narrow"/>
                          <a:cs typeface="Arial Narrow"/>
                        </a:rPr>
                        <a:t>UPPER COASTAL PLAIN </a:t>
                      </a:r>
                      <a:r>
                        <a:rPr sz="900" spc="-5" dirty="0">
                          <a:latin typeface="Arial Narrow"/>
                          <a:cs typeface="Arial Narrow"/>
                        </a:rPr>
                        <a:t>RURAL</a:t>
                      </a:r>
                      <a:r>
                        <a:rPr sz="900" spc="-135" dirty="0">
                          <a:latin typeface="Arial Narrow"/>
                          <a:cs typeface="Arial Narrow"/>
                        </a:rPr>
                        <a:t> </a:t>
                      </a:r>
                      <a:r>
                        <a:rPr sz="900" spc="-5" dirty="0">
                          <a:latin typeface="Arial Narrow"/>
                          <a:cs typeface="Arial Narrow"/>
                        </a:rPr>
                        <a:t>PLANNING</a:t>
                      </a:r>
                      <a:endParaRPr sz="900">
                        <a:latin typeface="Arial Narrow"/>
                        <a:cs typeface="Arial Narrow"/>
                      </a:endParaRPr>
                    </a:p>
                  </a:txBody>
                  <a:tcPr marL="0" marR="0" marT="0" marB="0"/>
                </a:tc>
                <a:tc>
                  <a:txBody>
                    <a:bodyPr/>
                    <a:lstStyle/>
                    <a:p>
                      <a:pPr marL="74295">
                        <a:lnSpc>
                          <a:spcPts val="1075"/>
                        </a:lnSpc>
                      </a:pPr>
                      <a:r>
                        <a:rPr sz="900" spc="-5" dirty="0">
                          <a:latin typeface="Arial Narrow"/>
                          <a:cs typeface="Arial Narrow"/>
                        </a:rPr>
                        <a:t>SR 1522 </a:t>
                      </a:r>
                      <a:r>
                        <a:rPr sz="900" spc="-10" dirty="0">
                          <a:latin typeface="Arial Narrow"/>
                          <a:cs typeface="Arial Narrow"/>
                        </a:rPr>
                        <a:t>(HALIFAX </a:t>
                      </a:r>
                      <a:r>
                        <a:rPr sz="900" spc="-5" dirty="0">
                          <a:latin typeface="Arial Narrow"/>
                          <a:cs typeface="Arial Narrow"/>
                        </a:rPr>
                        <a:t>ROAD), </a:t>
                      </a:r>
                      <a:r>
                        <a:rPr sz="900" spc="-10" dirty="0">
                          <a:latin typeface="Arial Narrow"/>
                          <a:cs typeface="Arial Narrow"/>
                        </a:rPr>
                        <a:t>REPLACE </a:t>
                      </a:r>
                      <a:r>
                        <a:rPr sz="900" spc="-5" dirty="0">
                          <a:latin typeface="Arial Narrow"/>
                          <a:cs typeface="Arial Narrow"/>
                        </a:rPr>
                        <a:t>BRIDGE</a:t>
                      </a:r>
                      <a:r>
                        <a:rPr sz="900" spc="-20" dirty="0">
                          <a:latin typeface="Arial Narrow"/>
                          <a:cs typeface="Arial Narrow"/>
                        </a:rPr>
                        <a:t> </a:t>
                      </a:r>
                      <a:r>
                        <a:rPr sz="900" spc="-5" dirty="0">
                          <a:latin typeface="Arial Narrow"/>
                          <a:cs typeface="Arial Narrow"/>
                        </a:rPr>
                        <a:t>630203</a:t>
                      </a:r>
                      <a:endParaRPr sz="900">
                        <a:latin typeface="Arial Narrow"/>
                        <a:cs typeface="Arial Narrow"/>
                      </a:endParaRPr>
                    </a:p>
                  </a:txBody>
                  <a:tcPr marL="0" marR="0" marT="0" marB="0"/>
                </a:tc>
                <a:tc>
                  <a:txBody>
                    <a:bodyPr/>
                    <a:lstStyle/>
                    <a:p>
                      <a:pPr marL="163830">
                        <a:lnSpc>
                          <a:spcPts val="1075"/>
                        </a:lnSpc>
                      </a:pPr>
                      <a:r>
                        <a:rPr sz="900" spc="-5" dirty="0">
                          <a:latin typeface="Arial Narrow"/>
                          <a:cs typeface="Arial Narrow"/>
                        </a:rPr>
                        <a:t>RIGHT-OF-WAY</a:t>
                      </a:r>
                      <a:endParaRPr sz="900">
                        <a:latin typeface="Arial Narrow"/>
                        <a:cs typeface="Arial Narrow"/>
                      </a:endParaRPr>
                    </a:p>
                  </a:txBody>
                  <a:tcPr marL="0" marR="0" marT="0" marB="0"/>
                </a:tc>
                <a:tc>
                  <a:txBody>
                    <a:bodyPr/>
                    <a:lstStyle/>
                    <a:p>
                      <a:pPr marR="4445" algn="r">
                        <a:lnSpc>
                          <a:spcPts val="1075"/>
                        </a:lnSpc>
                      </a:pPr>
                      <a:r>
                        <a:rPr sz="900" dirty="0">
                          <a:latin typeface="Arial Narrow"/>
                          <a:cs typeface="Arial Narrow"/>
                        </a:rPr>
                        <a:t>FY </a:t>
                      </a:r>
                      <a:r>
                        <a:rPr sz="900" spc="-5" dirty="0">
                          <a:latin typeface="Arial Narrow"/>
                          <a:cs typeface="Arial Narrow"/>
                        </a:rPr>
                        <a:t>2020</a:t>
                      </a:r>
                      <a:r>
                        <a:rPr sz="900" spc="-114"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075"/>
                        </a:lnSpc>
                      </a:pPr>
                      <a:r>
                        <a:rPr sz="900" spc="-5" dirty="0">
                          <a:latin typeface="Arial Narrow"/>
                          <a:cs typeface="Arial Narrow"/>
                        </a:rPr>
                        <a:t>$</a:t>
                      </a:r>
                      <a:r>
                        <a:rPr sz="900" spc="-10" dirty="0">
                          <a:latin typeface="Arial Narrow"/>
                          <a:cs typeface="Arial Narrow"/>
                        </a:rPr>
                        <a:t>2</a:t>
                      </a:r>
                      <a:r>
                        <a:rPr sz="900" dirty="0">
                          <a:latin typeface="Arial Narrow"/>
                          <a:cs typeface="Arial Narrow"/>
                        </a:rPr>
                        <a:t>,0</a:t>
                      </a:r>
                      <a:r>
                        <a:rPr sz="900" spc="-5" dirty="0">
                          <a:latin typeface="Arial Narrow"/>
                          <a:cs typeface="Arial Narrow"/>
                        </a:rPr>
                        <a:t>00,</a:t>
                      </a:r>
                      <a:r>
                        <a:rPr sz="900" spc="-10" dirty="0">
                          <a:latin typeface="Arial Narrow"/>
                          <a:cs typeface="Arial Narrow"/>
                        </a:rPr>
                        <a:t>0</a:t>
                      </a:r>
                      <a:r>
                        <a:rPr sz="900" spc="-5" dirty="0">
                          <a:latin typeface="Arial Narrow"/>
                          <a:cs typeface="Arial Narrow"/>
                        </a:rPr>
                        <a:t>00</a:t>
                      </a:r>
                      <a:endParaRPr sz="900">
                        <a:latin typeface="Arial Narrow"/>
                        <a:cs typeface="Arial Narrow"/>
                      </a:endParaRPr>
                    </a:p>
                  </a:txBody>
                  <a:tcPr marL="0" marR="0" marT="0" marB="0"/>
                </a:tc>
                <a:tc>
                  <a:txBody>
                    <a:bodyPr/>
                    <a:lstStyle/>
                    <a:p>
                      <a:pPr marR="24130" algn="r">
                        <a:lnSpc>
                          <a:spcPts val="1075"/>
                        </a:lnSpc>
                      </a:pPr>
                      <a:r>
                        <a:rPr sz="900" dirty="0">
                          <a:latin typeface="Arial Narrow"/>
                          <a:cs typeface="Arial Narrow"/>
                        </a:rPr>
                        <a:t>(</a:t>
                      </a:r>
                      <a:r>
                        <a:rPr sz="900" spc="-5" dirty="0">
                          <a:latin typeface="Arial Narrow"/>
                          <a:cs typeface="Arial Narrow"/>
                        </a:rPr>
                        <a:t>N</a:t>
                      </a:r>
                      <a:r>
                        <a:rPr sz="900" spc="-10" dirty="0">
                          <a:latin typeface="Arial Narrow"/>
                          <a:cs typeface="Arial Narrow"/>
                        </a:rPr>
                        <a:t>HPB</a:t>
                      </a:r>
                      <a:r>
                        <a:rPr sz="900" dirty="0">
                          <a:latin typeface="Arial Narrow"/>
                          <a:cs typeface="Arial Narrow"/>
                        </a:rPr>
                        <a:t>)</a:t>
                      </a:r>
                      <a:endParaRPr sz="900">
                        <a:latin typeface="Arial Narrow"/>
                        <a:cs typeface="Arial Narrow"/>
                      </a:endParaRPr>
                    </a:p>
                  </a:txBody>
                  <a:tcPr marL="0" marR="0" marT="0" marB="0"/>
                </a:tc>
                <a:extLst>
                  <a:ext uri="{0D108BD9-81ED-4DB2-BD59-A6C34878D82A}">
                    <a16:rowId xmlns:a16="http://schemas.microsoft.com/office/drawing/2014/main" val="10000"/>
                  </a:ext>
                </a:extLst>
              </a:tr>
              <a:tr h="134976">
                <a:tc>
                  <a:txBody>
                    <a:bodyPr/>
                    <a:lstStyle/>
                    <a:p>
                      <a:pPr marL="31750">
                        <a:lnSpc>
                          <a:spcPts val="1105"/>
                        </a:lnSpc>
                      </a:pPr>
                      <a:r>
                        <a:rPr sz="900" spc="-5" dirty="0">
                          <a:latin typeface="Arial Narrow"/>
                          <a:cs typeface="Arial Narrow"/>
                        </a:rPr>
                        <a:t>NASH</a:t>
                      </a:r>
                      <a:endParaRPr sz="900">
                        <a:latin typeface="Arial Narrow"/>
                        <a:cs typeface="Arial Narrow"/>
                      </a:endParaRPr>
                    </a:p>
                  </a:txBody>
                  <a:tcPr marL="0" marR="0" marT="0" marB="0"/>
                </a:tc>
                <a:tc>
                  <a:txBody>
                    <a:bodyPr/>
                    <a:lstStyle/>
                    <a:p>
                      <a:pPr marL="160020">
                        <a:lnSpc>
                          <a:spcPts val="1105"/>
                        </a:lnSpc>
                      </a:pPr>
                      <a:r>
                        <a:rPr sz="900" spc="-5" dirty="0">
                          <a:latin typeface="Arial Narrow"/>
                          <a:cs typeface="Arial Narrow"/>
                        </a:rPr>
                        <a:t>ORGANIZATION</a:t>
                      </a:r>
                      <a:endParaRPr sz="900">
                        <a:latin typeface="Arial Narrow"/>
                        <a:cs typeface="Arial Narrow"/>
                      </a:endParaRPr>
                    </a:p>
                  </a:txBody>
                  <a:tcPr marL="0" marR="0" marT="0" marB="0"/>
                </a:tc>
                <a:tc>
                  <a:txBody>
                    <a:bodyPr/>
                    <a:lstStyle/>
                    <a:p>
                      <a:pPr marL="74295">
                        <a:lnSpc>
                          <a:spcPts val="1105"/>
                        </a:lnSpc>
                      </a:pPr>
                      <a:r>
                        <a:rPr sz="900" spc="-10" dirty="0">
                          <a:latin typeface="Arial Narrow"/>
                          <a:cs typeface="Arial Narrow"/>
                        </a:rPr>
                        <a:t>OVER </a:t>
                      </a:r>
                      <a:r>
                        <a:rPr sz="900" dirty="0">
                          <a:latin typeface="Arial Narrow"/>
                          <a:cs typeface="Arial Narrow"/>
                        </a:rPr>
                        <a:t>I-95.</a:t>
                      </a:r>
                      <a:endParaRPr sz="900">
                        <a:latin typeface="Arial Narrow"/>
                        <a:cs typeface="Arial Narrow"/>
                      </a:endParaRPr>
                    </a:p>
                  </a:txBody>
                  <a:tcPr marL="0" marR="0" marT="0" marB="0"/>
                </a:tc>
                <a:tc>
                  <a:txBody>
                    <a:bodyPr/>
                    <a:lstStyle/>
                    <a:p>
                      <a:pPr marL="163830">
                        <a:lnSpc>
                          <a:spcPts val="1105"/>
                        </a:lnSpc>
                      </a:pPr>
                      <a:r>
                        <a:rPr sz="900" spc="-5" dirty="0">
                          <a:latin typeface="Arial Narrow"/>
                          <a:cs typeface="Arial Narrow"/>
                        </a:rPr>
                        <a:t>CONSTRUCTION</a:t>
                      </a:r>
                      <a:endParaRPr sz="900">
                        <a:latin typeface="Arial Narrow"/>
                        <a:cs typeface="Arial Narrow"/>
                      </a:endParaRPr>
                    </a:p>
                  </a:txBody>
                  <a:tcPr marL="0" marR="0" marT="0" marB="0"/>
                </a:tc>
                <a:tc>
                  <a:txBody>
                    <a:bodyPr/>
                    <a:lstStyle/>
                    <a:p>
                      <a:pPr marR="4445" algn="r">
                        <a:lnSpc>
                          <a:spcPts val="1105"/>
                        </a:lnSpc>
                      </a:pPr>
                      <a:r>
                        <a:rPr sz="900" dirty="0">
                          <a:latin typeface="Arial Narrow"/>
                          <a:cs typeface="Arial Narrow"/>
                        </a:rPr>
                        <a:t>FY </a:t>
                      </a:r>
                      <a:r>
                        <a:rPr sz="900" spc="-5" dirty="0">
                          <a:latin typeface="Arial Narrow"/>
                          <a:cs typeface="Arial Narrow"/>
                        </a:rPr>
                        <a:t>2021</a:t>
                      </a:r>
                      <a:r>
                        <a:rPr sz="900" spc="-114"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105"/>
                        </a:lnSpc>
                      </a:pPr>
                      <a:r>
                        <a:rPr sz="900" u="sng" dirty="0">
                          <a:uFill>
                            <a:solidFill>
                              <a:srgbClr val="000000"/>
                            </a:solidFill>
                          </a:uFill>
                          <a:latin typeface="Arial Narrow"/>
                          <a:cs typeface="Arial Narrow"/>
                        </a:rPr>
                        <a:t>  </a:t>
                      </a:r>
                      <a:r>
                        <a:rPr sz="900" u="sng" spc="-35" dirty="0">
                          <a:uFill>
                            <a:solidFill>
                              <a:srgbClr val="000000"/>
                            </a:solidFill>
                          </a:uFill>
                          <a:latin typeface="Arial Narrow"/>
                          <a:cs typeface="Arial Narrow"/>
                        </a:rPr>
                        <a:t> </a:t>
                      </a:r>
                      <a:r>
                        <a:rPr sz="900" u="sng" spc="-5" dirty="0">
                          <a:uFill>
                            <a:solidFill>
                              <a:srgbClr val="000000"/>
                            </a:solidFill>
                          </a:uFill>
                          <a:latin typeface="Arial Narrow"/>
                          <a:cs typeface="Arial Narrow"/>
                        </a:rPr>
                        <a:t>$</a:t>
                      </a:r>
                      <a:r>
                        <a:rPr sz="900" u="sng" spc="-10" dirty="0">
                          <a:uFill>
                            <a:solidFill>
                              <a:srgbClr val="000000"/>
                            </a:solidFill>
                          </a:uFill>
                          <a:latin typeface="Arial Narrow"/>
                          <a:cs typeface="Arial Narrow"/>
                        </a:rPr>
                        <a:t>1</a:t>
                      </a:r>
                      <a:r>
                        <a:rPr sz="900" u="sng" spc="-5" dirty="0">
                          <a:uFill>
                            <a:solidFill>
                              <a:srgbClr val="000000"/>
                            </a:solidFill>
                          </a:uFill>
                          <a:latin typeface="Arial Narrow"/>
                          <a:cs typeface="Arial Narrow"/>
                        </a:rPr>
                        <a:t>5,</a:t>
                      </a:r>
                      <a:r>
                        <a:rPr sz="900" u="sng" spc="-10" dirty="0">
                          <a:uFill>
                            <a:solidFill>
                              <a:srgbClr val="000000"/>
                            </a:solidFill>
                          </a:uFill>
                          <a:latin typeface="Arial Narrow"/>
                          <a:cs typeface="Arial Narrow"/>
                        </a:rPr>
                        <a:t>6</a:t>
                      </a:r>
                      <a:r>
                        <a:rPr sz="900" u="sng" spc="-5" dirty="0">
                          <a:uFill>
                            <a:solidFill>
                              <a:srgbClr val="000000"/>
                            </a:solidFill>
                          </a:uFill>
                          <a:latin typeface="Arial Narrow"/>
                          <a:cs typeface="Arial Narrow"/>
                        </a:rPr>
                        <a:t>00</a:t>
                      </a:r>
                      <a:r>
                        <a:rPr sz="900" u="sng" spc="-10" dirty="0">
                          <a:uFill>
                            <a:solidFill>
                              <a:srgbClr val="000000"/>
                            </a:solidFill>
                          </a:uFill>
                          <a:latin typeface="Arial Narrow"/>
                          <a:cs typeface="Arial Narrow"/>
                        </a:rPr>
                        <a:t>,</a:t>
                      </a:r>
                      <a:r>
                        <a:rPr sz="900" u="sng" spc="-5" dirty="0">
                          <a:uFill>
                            <a:solidFill>
                              <a:srgbClr val="000000"/>
                            </a:solidFill>
                          </a:uFill>
                          <a:latin typeface="Arial Narrow"/>
                          <a:cs typeface="Arial Narrow"/>
                        </a:rPr>
                        <a:t>000</a:t>
                      </a:r>
                      <a:endParaRPr sz="900">
                        <a:latin typeface="Arial Narrow"/>
                        <a:cs typeface="Arial Narrow"/>
                      </a:endParaRPr>
                    </a:p>
                  </a:txBody>
                  <a:tcPr marL="0" marR="0" marT="0" marB="0"/>
                </a:tc>
                <a:tc>
                  <a:txBody>
                    <a:bodyPr/>
                    <a:lstStyle/>
                    <a:p>
                      <a:pPr marR="24130" algn="r">
                        <a:lnSpc>
                          <a:spcPts val="1105"/>
                        </a:lnSpc>
                      </a:pPr>
                      <a:r>
                        <a:rPr sz="900" dirty="0">
                          <a:latin typeface="Arial Narrow"/>
                          <a:cs typeface="Arial Narrow"/>
                        </a:rPr>
                        <a:t>(</a:t>
                      </a:r>
                      <a:r>
                        <a:rPr sz="900" spc="-5" dirty="0">
                          <a:latin typeface="Arial Narrow"/>
                          <a:cs typeface="Arial Narrow"/>
                        </a:rPr>
                        <a:t>N</a:t>
                      </a:r>
                      <a:r>
                        <a:rPr sz="900" spc="-10" dirty="0">
                          <a:latin typeface="Arial Narrow"/>
                          <a:cs typeface="Arial Narrow"/>
                        </a:rPr>
                        <a:t>HPB</a:t>
                      </a:r>
                      <a:r>
                        <a:rPr sz="900" dirty="0">
                          <a:latin typeface="Arial Narrow"/>
                          <a:cs typeface="Arial Narrow"/>
                        </a:rPr>
                        <a:t>)</a:t>
                      </a:r>
                      <a:endParaRPr sz="900">
                        <a:latin typeface="Arial Narrow"/>
                        <a:cs typeface="Arial Narrow"/>
                      </a:endParaRPr>
                    </a:p>
                  </a:txBody>
                  <a:tcPr marL="0" marR="0" marT="0" marB="0"/>
                </a:tc>
                <a:extLst>
                  <a:ext uri="{0D108BD9-81ED-4DB2-BD59-A6C34878D82A}">
                    <a16:rowId xmlns:a16="http://schemas.microsoft.com/office/drawing/2014/main" val="10001"/>
                  </a:ext>
                </a:extLst>
              </a:tr>
              <a:tr h="288316">
                <a:tc>
                  <a:txBody>
                    <a:bodyPr/>
                    <a:lstStyle/>
                    <a:p>
                      <a:pPr marL="31750">
                        <a:lnSpc>
                          <a:spcPts val="1155"/>
                        </a:lnSpc>
                      </a:pPr>
                      <a:r>
                        <a:rPr sz="900" b="1" spc="-10" dirty="0">
                          <a:latin typeface="Arial Narrow"/>
                          <a:cs typeface="Arial Narrow"/>
                        </a:rPr>
                        <a:t>PROJ.CATEGORY</a:t>
                      </a:r>
                      <a:endParaRPr sz="900">
                        <a:latin typeface="Arial Narrow"/>
                        <a:cs typeface="Arial Narrow"/>
                      </a:endParaRPr>
                    </a:p>
                    <a:p>
                      <a:pPr marL="31750">
                        <a:lnSpc>
                          <a:spcPct val="100000"/>
                        </a:lnSpc>
                        <a:spcBef>
                          <a:spcPts val="10"/>
                        </a:spcBef>
                      </a:pPr>
                      <a:r>
                        <a:rPr sz="900" spc="-5" dirty="0">
                          <a:latin typeface="Arial Narrow"/>
                          <a:cs typeface="Arial Narrow"/>
                        </a:rPr>
                        <a:t>STATEWIDE</a:t>
                      </a:r>
                      <a:endParaRPr sz="900">
                        <a:latin typeface="Arial Narrow"/>
                        <a:cs typeface="Arial Narrow"/>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marL="74295" marR="632460">
                        <a:lnSpc>
                          <a:spcPts val="1170"/>
                        </a:lnSpc>
                        <a:spcBef>
                          <a:spcPts val="175"/>
                        </a:spcBef>
                      </a:pPr>
                      <a:r>
                        <a:rPr sz="900" b="1" i="1" u="heavy" dirty="0">
                          <a:uFill>
                            <a:solidFill>
                              <a:srgbClr val="000000"/>
                            </a:solidFill>
                          </a:uFill>
                          <a:latin typeface="ArialNarrow-BoldItalic"/>
                          <a:cs typeface="ArialNarrow-BoldItalic"/>
                        </a:rPr>
                        <a:t>TO </a:t>
                      </a:r>
                      <a:r>
                        <a:rPr sz="900" b="1" i="1" u="heavy" spc="-10" dirty="0">
                          <a:uFill>
                            <a:solidFill>
                              <a:srgbClr val="000000"/>
                            </a:solidFill>
                          </a:uFill>
                          <a:latin typeface="ArialNarrow-BoldItalic"/>
                          <a:cs typeface="ArialNarrow-BoldItalic"/>
                        </a:rPr>
                        <a:t>ASSIST </a:t>
                      </a:r>
                      <a:r>
                        <a:rPr sz="900" b="1" i="1" u="heavy" dirty="0">
                          <a:uFill>
                            <a:solidFill>
                              <a:srgbClr val="000000"/>
                            </a:solidFill>
                          </a:uFill>
                          <a:latin typeface="ArialNarrow-BoldItalic"/>
                          <a:cs typeface="ArialNarrow-BoldItalic"/>
                        </a:rPr>
                        <a:t>IN </a:t>
                      </a:r>
                      <a:r>
                        <a:rPr sz="900" b="1" i="1" u="heavy" spc="-5" dirty="0">
                          <a:uFill>
                            <a:solidFill>
                              <a:srgbClr val="000000"/>
                            </a:solidFill>
                          </a:uFill>
                          <a:latin typeface="ArialNarrow-BoldItalic"/>
                          <a:cs typeface="ArialNarrow-BoldItalic"/>
                        </a:rPr>
                        <a:t>BALANCING </a:t>
                      </a:r>
                      <a:r>
                        <a:rPr sz="900" b="1" i="1" u="heavy" spc="-10" dirty="0">
                          <a:uFill>
                            <a:solidFill>
                              <a:srgbClr val="000000"/>
                            </a:solidFill>
                          </a:uFill>
                          <a:latin typeface="ArialNarrow-BoldItalic"/>
                          <a:cs typeface="ArialNarrow-BoldItalic"/>
                        </a:rPr>
                        <a:t>FUNDS, </a:t>
                      </a:r>
                      <a:r>
                        <a:rPr sz="900" b="1" i="1" u="heavy" spc="-5" dirty="0">
                          <a:uFill>
                            <a:solidFill>
                              <a:srgbClr val="000000"/>
                            </a:solidFill>
                          </a:uFill>
                          <a:latin typeface="ArialNarrow-BoldItalic"/>
                          <a:cs typeface="ArialNarrow-BoldItalic"/>
                        </a:rPr>
                        <a:t>DELAY </a:t>
                      </a:r>
                      <a:r>
                        <a:rPr sz="900" b="1" i="1" spc="-5" dirty="0">
                          <a:latin typeface="ArialNarrow-BoldItalic"/>
                          <a:cs typeface="ArialNarrow-BoldItalic"/>
                        </a:rPr>
                        <a:t> </a:t>
                      </a:r>
                      <a:r>
                        <a:rPr sz="900" b="1" i="1" u="heavy" spc="-5" dirty="0">
                          <a:uFill>
                            <a:solidFill>
                              <a:srgbClr val="000000"/>
                            </a:solidFill>
                          </a:uFill>
                          <a:latin typeface="ArialNarrow-BoldItalic"/>
                          <a:cs typeface="ArialNarrow-BoldItalic"/>
                        </a:rPr>
                        <a:t>CONSTRUCTION FROM </a:t>
                      </a:r>
                      <a:r>
                        <a:rPr sz="900" b="1" i="1" u="heavy" dirty="0">
                          <a:uFill>
                            <a:solidFill>
                              <a:srgbClr val="000000"/>
                            </a:solidFill>
                          </a:uFill>
                          <a:latin typeface="ArialNarrow-BoldItalic"/>
                          <a:cs typeface="ArialNarrow-BoldItalic"/>
                        </a:rPr>
                        <a:t>FY </a:t>
                      </a:r>
                      <a:r>
                        <a:rPr sz="900" b="1" i="1" u="heavy" spc="-5" dirty="0">
                          <a:uFill>
                            <a:solidFill>
                              <a:srgbClr val="000000"/>
                            </a:solidFill>
                          </a:uFill>
                          <a:latin typeface="ArialNarrow-BoldItalic"/>
                          <a:cs typeface="ArialNarrow-BoldItalic"/>
                        </a:rPr>
                        <a:t>20 </a:t>
                      </a:r>
                      <a:r>
                        <a:rPr sz="900" b="1" i="1" u="heavy" dirty="0">
                          <a:uFill>
                            <a:solidFill>
                              <a:srgbClr val="000000"/>
                            </a:solidFill>
                          </a:uFill>
                          <a:latin typeface="ArialNarrow-BoldItalic"/>
                          <a:cs typeface="ArialNarrow-BoldItalic"/>
                        </a:rPr>
                        <a:t>TO FY</a:t>
                      </a:r>
                      <a:r>
                        <a:rPr sz="900" b="1" i="1" u="heavy" spc="-75" dirty="0">
                          <a:uFill>
                            <a:solidFill>
                              <a:srgbClr val="000000"/>
                            </a:solidFill>
                          </a:uFill>
                          <a:latin typeface="ArialNarrow-BoldItalic"/>
                          <a:cs typeface="ArialNarrow-BoldItalic"/>
                        </a:rPr>
                        <a:t> </a:t>
                      </a:r>
                      <a:r>
                        <a:rPr sz="900" b="1" i="1" u="heavy" spc="-10" dirty="0">
                          <a:uFill>
                            <a:solidFill>
                              <a:srgbClr val="000000"/>
                            </a:solidFill>
                          </a:uFill>
                          <a:latin typeface="ArialNarrow-BoldItalic"/>
                          <a:cs typeface="ArialNarrow-BoldItalic"/>
                        </a:rPr>
                        <a:t>21.</a:t>
                      </a:r>
                      <a:endParaRPr sz="900">
                        <a:latin typeface="ArialNarrow-BoldItalic"/>
                        <a:cs typeface="ArialNarrow-BoldItalic"/>
                      </a:endParaRPr>
                    </a:p>
                  </a:txBody>
                  <a:tcPr marL="0" marR="0" marT="19594" marB="0"/>
                </a:tc>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marR="49530" algn="r">
                        <a:lnSpc>
                          <a:spcPts val="1160"/>
                        </a:lnSpc>
                      </a:pPr>
                      <a:r>
                        <a:rPr sz="900" spc="-5" dirty="0">
                          <a:latin typeface="Arial Narrow"/>
                          <a:cs typeface="Arial Narrow"/>
                        </a:rPr>
                        <a:t>$</a:t>
                      </a:r>
                      <a:r>
                        <a:rPr sz="900" spc="-10" dirty="0">
                          <a:latin typeface="Arial Narrow"/>
                          <a:cs typeface="Arial Narrow"/>
                        </a:rPr>
                        <a:t>1</a:t>
                      </a:r>
                      <a:r>
                        <a:rPr sz="900" spc="-5" dirty="0">
                          <a:latin typeface="Arial Narrow"/>
                          <a:cs typeface="Arial Narrow"/>
                        </a:rPr>
                        <a:t>7,</a:t>
                      </a:r>
                      <a:r>
                        <a:rPr sz="900" spc="-10" dirty="0">
                          <a:latin typeface="Arial Narrow"/>
                          <a:cs typeface="Arial Narrow"/>
                        </a:rPr>
                        <a:t>6</a:t>
                      </a:r>
                      <a:r>
                        <a:rPr sz="900" spc="-5" dirty="0">
                          <a:latin typeface="Arial Narrow"/>
                          <a:cs typeface="Arial Narrow"/>
                        </a:rPr>
                        <a:t>00</a:t>
                      </a:r>
                      <a:r>
                        <a:rPr sz="900" spc="-10" dirty="0">
                          <a:latin typeface="Arial Narrow"/>
                          <a:cs typeface="Arial Narrow"/>
                        </a:rPr>
                        <a:t>,</a:t>
                      </a:r>
                      <a:r>
                        <a:rPr sz="900" spc="-5" dirty="0">
                          <a:latin typeface="Arial Narrow"/>
                          <a:cs typeface="Arial Narrow"/>
                        </a:rPr>
                        <a:t>000</a:t>
                      </a:r>
                      <a:endParaRPr sz="900">
                        <a:latin typeface="Arial Narrow"/>
                        <a:cs typeface="Arial Narrow"/>
                      </a:endParaRPr>
                    </a:p>
                  </a:txBody>
                  <a:tcPr marL="0" marR="0" marT="0" marB="0"/>
                </a:tc>
                <a:tc>
                  <a:txBody>
                    <a:bodyPr/>
                    <a:lstStyle/>
                    <a:p>
                      <a:pPr>
                        <a:lnSpc>
                          <a:spcPct val="100000"/>
                        </a:lnSpc>
                      </a:pPr>
                      <a:endParaRPr sz="900">
                        <a:latin typeface="Times New Roman"/>
                        <a:cs typeface="Times New Roman"/>
                      </a:endParaRPr>
                    </a:p>
                  </a:txBody>
                  <a:tcPr marL="0" marR="0" marT="0" marB="0"/>
                </a:tc>
                <a:extLst>
                  <a:ext uri="{0D108BD9-81ED-4DB2-BD59-A6C34878D82A}">
                    <a16:rowId xmlns:a16="http://schemas.microsoft.com/office/drawing/2014/main" val="10002"/>
                  </a:ext>
                </a:extLst>
              </a:tr>
            </a:tbl>
          </a:graphicData>
        </a:graphic>
      </p:graphicFrame>
      <p:graphicFrame>
        <p:nvGraphicFramePr>
          <p:cNvPr id="9" name="object 9"/>
          <p:cNvGraphicFramePr>
            <a:graphicFrameLocks noGrp="1"/>
          </p:cNvGraphicFramePr>
          <p:nvPr/>
        </p:nvGraphicFramePr>
        <p:xfrm>
          <a:off x="324239" y="4665459"/>
          <a:ext cx="7938484" cy="936014"/>
        </p:xfrm>
        <a:graphic>
          <a:graphicData uri="http://schemas.openxmlformats.org/drawingml/2006/table">
            <a:tbl>
              <a:tblPr firstRow="1" bandRow="1">
                <a:tableStyleId>{2D5ABB26-0587-4C30-8999-92F81FD0307C}</a:tableStyleId>
              </a:tblPr>
              <a:tblGrid>
                <a:gridCol w="891820">
                  <a:extLst>
                    <a:ext uri="{9D8B030D-6E8A-4147-A177-3AD203B41FA5}">
                      <a16:colId xmlns:a16="http://schemas.microsoft.com/office/drawing/2014/main" val="20000"/>
                    </a:ext>
                  </a:extLst>
                </a:gridCol>
                <a:gridCol w="2084832">
                  <a:extLst>
                    <a:ext uri="{9D8B030D-6E8A-4147-A177-3AD203B41FA5}">
                      <a16:colId xmlns:a16="http://schemas.microsoft.com/office/drawing/2014/main" val="20001"/>
                    </a:ext>
                  </a:extLst>
                </a:gridCol>
                <a:gridCol w="2580288">
                  <a:extLst>
                    <a:ext uri="{9D8B030D-6E8A-4147-A177-3AD203B41FA5}">
                      <a16:colId xmlns:a16="http://schemas.microsoft.com/office/drawing/2014/main" val="20002"/>
                    </a:ext>
                  </a:extLst>
                </a:gridCol>
                <a:gridCol w="866627">
                  <a:extLst>
                    <a:ext uri="{9D8B030D-6E8A-4147-A177-3AD203B41FA5}">
                      <a16:colId xmlns:a16="http://schemas.microsoft.com/office/drawing/2014/main" val="20003"/>
                    </a:ext>
                  </a:extLst>
                </a:gridCol>
                <a:gridCol w="480339">
                  <a:extLst>
                    <a:ext uri="{9D8B030D-6E8A-4147-A177-3AD203B41FA5}">
                      <a16:colId xmlns:a16="http://schemas.microsoft.com/office/drawing/2014/main" val="20004"/>
                    </a:ext>
                  </a:extLst>
                </a:gridCol>
                <a:gridCol w="642692">
                  <a:extLst>
                    <a:ext uri="{9D8B030D-6E8A-4147-A177-3AD203B41FA5}">
                      <a16:colId xmlns:a16="http://schemas.microsoft.com/office/drawing/2014/main" val="20005"/>
                    </a:ext>
                  </a:extLst>
                </a:gridCol>
                <a:gridCol w="391886">
                  <a:extLst>
                    <a:ext uri="{9D8B030D-6E8A-4147-A177-3AD203B41FA5}">
                      <a16:colId xmlns:a16="http://schemas.microsoft.com/office/drawing/2014/main" val="20006"/>
                    </a:ext>
                  </a:extLst>
                </a:gridCol>
              </a:tblGrid>
              <a:tr h="131378">
                <a:tc>
                  <a:txBody>
                    <a:bodyPr/>
                    <a:lstStyle/>
                    <a:p>
                      <a:pPr marL="31750">
                        <a:lnSpc>
                          <a:spcPts val="1075"/>
                        </a:lnSpc>
                      </a:pPr>
                      <a:r>
                        <a:rPr sz="900" dirty="0">
                          <a:latin typeface="Arial Narrow"/>
                          <a:cs typeface="Arial Narrow"/>
                        </a:rPr>
                        <a:t>*</a:t>
                      </a:r>
                      <a:r>
                        <a:rPr sz="900" spc="-15" dirty="0">
                          <a:latin typeface="Arial Narrow"/>
                          <a:cs typeface="Arial Narrow"/>
                        </a:rPr>
                        <a:t> </a:t>
                      </a:r>
                      <a:r>
                        <a:rPr sz="900" spc="-5" dirty="0">
                          <a:latin typeface="Arial Narrow"/>
                          <a:cs typeface="Arial Narrow"/>
                        </a:rPr>
                        <a:t>B-6044</a:t>
                      </a:r>
                      <a:endParaRPr sz="900">
                        <a:latin typeface="Arial Narrow"/>
                        <a:cs typeface="Arial Narrow"/>
                      </a:endParaRPr>
                    </a:p>
                  </a:txBody>
                  <a:tcPr marL="0" marR="0" marT="0" marB="0"/>
                </a:tc>
                <a:tc>
                  <a:txBody>
                    <a:bodyPr/>
                    <a:lstStyle/>
                    <a:p>
                      <a:pPr marL="82550">
                        <a:lnSpc>
                          <a:spcPts val="1075"/>
                        </a:lnSpc>
                      </a:pPr>
                      <a:r>
                        <a:rPr sz="900" dirty="0">
                          <a:latin typeface="Arial Narrow"/>
                          <a:cs typeface="Arial Narrow"/>
                        </a:rPr>
                        <a:t>- </a:t>
                      </a:r>
                      <a:r>
                        <a:rPr sz="900" spc="-10" dirty="0">
                          <a:latin typeface="Arial Narrow"/>
                          <a:cs typeface="Arial Narrow"/>
                        </a:rPr>
                        <a:t>UPPER COASTAL PLAIN </a:t>
                      </a:r>
                      <a:r>
                        <a:rPr sz="900" spc="-5" dirty="0">
                          <a:latin typeface="Arial Narrow"/>
                          <a:cs typeface="Arial Narrow"/>
                        </a:rPr>
                        <a:t>RURAL</a:t>
                      </a:r>
                      <a:r>
                        <a:rPr sz="900" spc="-135" dirty="0">
                          <a:latin typeface="Arial Narrow"/>
                          <a:cs typeface="Arial Narrow"/>
                        </a:rPr>
                        <a:t> </a:t>
                      </a:r>
                      <a:r>
                        <a:rPr sz="900" spc="-5" dirty="0">
                          <a:latin typeface="Arial Narrow"/>
                          <a:cs typeface="Arial Narrow"/>
                        </a:rPr>
                        <a:t>PLANNING</a:t>
                      </a:r>
                      <a:endParaRPr sz="900">
                        <a:latin typeface="Arial Narrow"/>
                        <a:cs typeface="Arial Narrow"/>
                      </a:endParaRPr>
                    </a:p>
                  </a:txBody>
                  <a:tcPr marL="0" marR="0" marT="0" marB="0"/>
                </a:tc>
                <a:tc>
                  <a:txBody>
                    <a:bodyPr/>
                    <a:lstStyle/>
                    <a:p>
                      <a:pPr marL="74295">
                        <a:lnSpc>
                          <a:spcPts val="1075"/>
                        </a:lnSpc>
                      </a:pPr>
                      <a:r>
                        <a:rPr sz="900" spc="-5" dirty="0">
                          <a:latin typeface="Arial Narrow"/>
                          <a:cs typeface="Arial Narrow"/>
                        </a:rPr>
                        <a:t>I-95, REPLACE </a:t>
                      </a:r>
                      <a:r>
                        <a:rPr sz="900" spc="-10" dirty="0">
                          <a:latin typeface="Arial Narrow"/>
                          <a:cs typeface="Arial Narrow"/>
                        </a:rPr>
                        <a:t>BRIDGES </a:t>
                      </a:r>
                      <a:r>
                        <a:rPr sz="900" spc="-5" dirty="0">
                          <a:latin typeface="Arial Narrow"/>
                          <a:cs typeface="Arial Narrow"/>
                        </a:rPr>
                        <a:t>500082 </a:t>
                      </a:r>
                      <a:r>
                        <a:rPr sz="900" spc="-10" dirty="0">
                          <a:latin typeface="Arial Narrow"/>
                          <a:cs typeface="Arial Narrow"/>
                        </a:rPr>
                        <a:t>AND 500085</a:t>
                      </a:r>
                      <a:r>
                        <a:rPr sz="900" spc="-5" dirty="0">
                          <a:latin typeface="Arial Narrow"/>
                          <a:cs typeface="Arial Narrow"/>
                        </a:rPr>
                        <a:t> </a:t>
                      </a:r>
                      <a:r>
                        <a:rPr sz="900" spc="-10" dirty="0">
                          <a:latin typeface="Arial Narrow"/>
                          <a:cs typeface="Arial Narrow"/>
                        </a:rPr>
                        <a:t>OVER</a:t>
                      </a:r>
                      <a:endParaRPr sz="900">
                        <a:latin typeface="Arial Narrow"/>
                        <a:cs typeface="Arial Narrow"/>
                      </a:endParaRPr>
                    </a:p>
                  </a:txBody>
                  <a:tcPr marL="0" marR="0" marT="0" marB="0"/>
                </a:tc>
                <a:tc>
                  <a:txBody>
                    <a:bodyPr/>
                    <a:lstStyle/>
                    <a:p>
                      <a:pPr marR="59055" algn="ctr">
                        <a:lnSpc>
                          <a:spcPts val="1075"/>
                        </a:lnSpc>
                      </a:pPr>
                      <a:r>
                        <a:rPr sz="900" spc="-5" dirty="0">
                          <a:latin typeface="Arial Narrow"/>
                          <a:cs typeface="Arial Narrow"/>
                        </a:rPr>
                        <a:t>RIGHT-OF-WAY</a:t>
                      </a:r>
                      <a:endParaRPr sz="900">
                        <a:latin typeface="Arial Narrow"/>
                        <a:cs typeface="Arial Narrow"/>
                      </a:endParaRPr>
                    </a:p>
                  </a:txBody>
                  <a:tcPr marL="0" marR="0" marT="0" marB="0"/>
                </a:tc>
                <a:tc>
                  <a:txBody>
                    <a:bodyPr/>
                    <a:lstStyle/>
                    <a:p>
                      <a:pPr marR="4445" algn="r">
                        <a:lnSpc>
                          <a:spcPts val="1075"/>
                        </a:lnSpc>
                      </a:pPr>
                      <a:r>
                        <a:rPr sz="900" dirty="0">
                          <a:latin typeface="Arial Narrow"/>
                          <a:cs typeface="Arial Narrow"/>
                        </a:rPr>
                        <a:t>FY </a:t>
                      </a:r>
                      <a:r>
                        <a:rPr sz="900" spc="-5" dirty="0">
                          <a:latin typeface="Arial Narrow"/>
                          <a:cs typeface="Arial Narrow"/>
                        </a:rPr>
                        <a:t>2023</a:t>
                      </a:r>
                      <a:r>
                        <a:rPr sz="900" spc="-114"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075"/>
                        </a:lnSpc>
                      </a:pPr>
                      <a:r>
                        <a:rPr sz="900" spc="-5" dirty="0">
                          <a:latin typeface="Arial Narrow"/>
                          <a:cs typeface="Arial Narrow"/>
                        </a:rPr>
                        <a:t>$</a:t>
                      </a:r>
                      <a:r>
                        <a:rPr sz="900" spc="-10" dirty="0">
                          <a:latin typeface="Arial Narrow"/>
                          <a:cs typeface="Arial Narrow"/>
                        </a:rPr>
                        <a:t>1</a:t>
                      </a:r>
                      <a:r>
                        <a:rPr sz="900" dirty="0">
                          <a:latin typeface="Arial Narrow"/>
                          <a:cs typeface="Arial Narrow"/>
                        </a:rPr>
                        <a:t>,2</a:t>
                      </a:r>
                      <a:r>
                        <a:rPr sz="900" spc="-5" dirty="0">
                          <a:latin typeface="Arial Narrow"/>
                          <a:cs typeface="Arial Narrow"/>
                        </a:rPr>
                        <a:t>20,</a:t>
                      </a:r>
                      <a:r>
                        <a:rPr sz="900" spc="-10" dirty="0">
                          <a:latin typeface="Arial Narrow"/>
                          <a:cs typeface="Arial Narrow"/>
                        </a:rPr>
                        <a:t>0</a:t>
                      </a:r>
                      <a:r>
                        <a:rPr sz="900" spc="-5" dirty="0">
                          <a:latin typeface="Arial Narrow"/>
                          <a:cs typeface="Arial Narrow"/>
                        </a:rPr>
                        <a:t>00</a:t>
                      </a:r>
                      <a:endParaRPr sz="900">
                        <a:latin typeface="Arial Narrow"/>
                        <a:cs typeface="Arial Narrow"/>
                      </a:endParaRPr>
                    </a:p>
                  </a:txBody>
                  <a:tcPr marL="0" marR="0" marT="0" marB="0"/>
                </a:tc>
                <a:tc>
                  <a:txBody>
                    <a:bodyPr/>
                    <a:lstStyle/>
                    <a:p>
                      <a:pPr marL="57150">
                        <a:lnSpc>
                          <a:spcPts val="1075"/>
                        </a:lnSpc>
                      </a:pPr>
                      <a:r>
                        <a:rPr sz="900" spc="-10" dirty="0">
                          <a:latin typeface="Arial Narrow"/>
                          <a:cs typeface="Arial Narrow"/>
                        </a:rPr>
                        <a:t>(NHPB)</a:t>
                      </a:r>
                      <a:endParaRPr sz="900">
                        <a:latin typeface="Arial Narrow"/>
                        <a:cs typeface="Arial Narrow"/>
                      </a:endParaRPr>
                    </a:p>
                  </a:txBody>
                  <a:tcPr marL="0" marR="0" marT="0" marB="0"/>
                </a:tc>
                <a:extLst>
                  <a:ext uri="{0D108BD9-81ED-4DB2-BD59-A6C34878D82A}">
                    <a16:rowId xmlns:a16="http://schemas.microsoft.com/office/drawing/2014/main" val="10000"/>
                  </a:ext>
                </a:extLst>
              </a:tr>
              <a:tr h="133352">
                <a:tc>
                  <a:txBody>
                    <a:bodyPr/>
                    <a:lstStyle/>
                    <a:p>
                      <a:pPr marL="31750">
                        <a:lnSpc>
                          <a:spcPts val="1090"/>
                        </a:lnSpc>
                      </a:pPr>
                      <a:r>
                        <a:rPr sz="900" spc="-5" dirty="0">
                          <a:latin typeface="Arial Narrow"/>
                          <a:cs typeface="Arial Narrow"/>
                        </a:rPr>
                        <a:t>JOHNSTON</a:t>
                      </a:r>
                      <a:endParaRPr sz="900">
                        <a:latin typeface="Arial Narrow"/>
                        <a:cs typeface="Arial Narrow"/>
                      </a:endParaRPr>
                    </a:p>
                  </a:txBody>
                  <a:tcPr marL="0" marR="0" marT="0" marB="0"/>
                </a:tc>
                <a:tc>
                  <a:txBody>
                    <a:bodyPr/>
                    <a:lstStyle/>
                    <a:p>
                      <a:pPr marL="160020">
                        <a:lnSpc>
                          <a:spcPts val="1090"/>
                        </a:lnSpc>
                      </a:pPr>
                      <a:r>
                        <a:rPr sz="900" spc="-5" dirty="0">
                          <a:latin typeface="Arial Narrow"/>
                          <a:cs typeface="Arial Narrow"/>
                        </a:rPr>
                        <a:t>ORGANIZATION</a:t>
                      </a:r>
                      <a:endParaRPr sz="900">
                        <a:latin typeface="Arial Narrow"/>
                        <a:cs typeface="Arial Narrow"/>
                      </a:endParaRPr>
                    </a:p>
                  </a:txBody>
                  <a:tcPr marL="0" marR="0" marT="0" marB="0"/>
                </a:tc>
                <a:tc>
                  <a:txBody>
                    <a:bodyPr/>
                    <a:lstStyle/>
                    <a:p>
                      <a:pPr marL="74295">
                        <a:lnSpc>
                          <a:spcPts val="1090"/>
                        </a:lnSpc>
                      </a:pPr>
                      <a:r>
                        <a:rPr sz="900" spc="-5" dirty="0">
                          <a:latin typeface="Arial Narrow"/>
                          <a:cs typeface="Arial Narrow"/>
                        </a:rPr>
                        <a:t>BLACK CREEK AND BRIDGES 500100 AND 500101</a:t>
                      </a:r>
                      <a:r>
                        <a:rPr sz="900" spc="-90" dirty="0">
                          <a:latin typeface="Arial Narrow"/>
                          <a:cs typeface="Arial Narrow"/>
                        </a:rPr>
                        <a:t> </a:t>
                      </a:r>
                      <a:r>
                        <a:rPr sz="900" spc="-10" dirty="0">
                          <a:latin typeface="Arial Narrow"/>
                          <a:cs typeface="Arial Narrow"/>
                        </a:rPr>
                        <a:t>OVER</a:t>
                      </a:r>
                      <a:endParaRPr sz="900">
                        <a:latin typeface="Arial Narrow"/>
                        <a:cs typeface="Arial Narrow"/>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R="4445" algn="r">
                        <a:lnSpc>
                          <a:spcPts val="1090"/>
                        </a:lnSpc>
                      </a:pPr>
                      <a:r>
                        <a:rPr sz="900" dirty="0">
                          <a:latin typeface="Arial Narrow"/>
                          <a:cs typeface="Arial Narrow"/>
                        </a:rPr>
                        <a:t>FY </a:t>
                      </a:r>
                      <a:r>
                        <a:rPr sz="900" spc="-5" dirty="0">
                          <a:latin typeface="Arial Narrow"/>
                          <a:cs typeface="Arial Narrow"/>
                        </a:rPr>
                        <a:t>2023</a:t>
                      </a:r>
                      <a:r>
                        <a:rPr sz="900" spc="-114"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090"/>
                        </a:lnSpc>
                      </a:pPr>
                      <a:r>
                        <a:rPr sz="900" spc="-5" dirty="0">
                          <a:latin typeface="Arial Narrow"/>
                          <a:cs typeface="Arial Narrow"/>
                        </a:rPr>
                        <a:t>$</a:t>
                      </a:r>
                      <a:r>
                        <a:rPr sz="900" spc="-10" dirty="0">
                          <a:latin typeface="Arial Narrow"/>
                          <a:cs typeface="Arial Narrow"/>
                        </a:rPr>
                        <a:t>3</a:t>
                      </a:r>
                      <a:r>
                        <a:rPr sz="900" dirty="0">
                          <a:latin typeface="Arial Narrow"/>
                          <a:cs typeface="Arial Narrow"/>
                        </a:rPr>
                        <a:t>,6</a:t>
                      </a:r>
                      <a:r>
                        <a:rPr sz="900" spc="-5" dirty="0">
                          <a:latin typeface="Arial Narrow"/>
                          <a:cs typeface="Arial Narrow"/>
                        </a:rPr>
                        <a:t>60,</a:t>
                      </a:r>
                      <a:r>
                        <a:rPr sz="900" spc="-10" dirty="0">
                          <a:latin typeface="Arial Narrow"/>
                          <a:cs typeface="Arial Narrow"/>
                        </a:rPr>
                        <a:t>0</a:t>
                      </a:r>
                      <a:r>
                        <a:rPr sz="900" spc="-5" dirty="0">
                          <a:latin typeface="Arial Narrow"/>
                          <a:cs typeface="Arial Narrow"/>
                        </a:rPr>
                        <a:t>00</a:t>
                      </a:r>
                      <a:endParaRPr sz="900">
                        <a:latin typeface="Arial Narrow"/>
                        <a:cs typeface="Arial Narrow"/>
                      </a:endParaRPr>
                    </a:p>
                  </a:txBody>
                  <a:tcPr marL="0" marR="0" marT="0" marB="0"/>
                </a:tc>
                <a:tc>
                  <a:txBody>
                    <a:bodyPr/>
                    <a:lstStyle/>
                    <a:p>
                      <a:pPr marL="57150">
                        <a:lnSpc>
                          <a:spcPts val="1090"/>
                        </a:lnSpc>
                      </a:pPr>
                      <a:r>
                        <a:rPr sz="900" spc="-5" dirty="0">
                          <a:latin typeface="Arial Narrow"/>
                          <a:cs typeface="Arial Narrow"/>
                        </a:rPr>
                        <a:t>(O)</a:t>
                      </a:r>
                      <a:endParaRPr sz="900">
                        <a:latin typeface="Arial Narrow"/>
                        <a:cs typeface="Arial Narrow"/>
                      </a:endParaRPr>
                    </a:p>
                  </a:txBody>
                  <a:tcPr marL="0" marR="0" marT="0" marB="0"/>
                </a:tc>
                <a:extLst>
                  <a:ext uri="{0D108BD9-81ED-4DB2-BD59-A6C34878D82A}">
                    <a16:rowId xmlns:a16="http://schemas.microsoft.com/office/drawing/2014/main" val="10001"/>
                  </a:ext>
                </a:extLst>
              </a:tr>
              <a:tr h="136264">
                <a:tc>
                  <a:txBody>
                    <a:bodyPr/>
                    <a:lstStyle/>
                    <a:p>
                      <a:pPr marL="31750">
                        <a:lnSpc>
                          <a:spcPts val="1115"/>
                        </a:lnSpc>
                      </a:pPr>
                      <a:r>
                        <a:rPr sz="900" b="1" spc="-10" dirty="0">
                          <a:latin typeface="Arial Narrow"/>
                          <a:cs typeface="Arial Narrow"/>
                        </a:rPr>
                        <a:t>PROJ.CATEGORY</a:t>
                      </a:r>
                      <a:endParaRPr sz="900">
                        <a:latin typeface="Arial Narrow"/>
                        <a:cs typeface="Arial Narrow"/>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74295">
                        <a:lnSpc>
                          <a:spcPts val="1115"/>
                        </a:lnSpc>
                      </a:pPr>
                      <a:r>
                        <a:rPr sz="900" spc="-5" dirty="0">
                          <a:latin typeface="Arial Narrow"/>
                          <a:cs typeface="Arial Narrow"/>
                        </a:rPr>
                        <a:t>THE </a:t>
                      </a:r>
                      <a:r>
                        <a:rPr sz="900" spc="-10" dirty="0">
                          <a:latin typeface="Arial Narrow"/>
                          <a:cs typeface="Arial Narrow"/>
                        </a:rPr>
                        <a:t>NEUSE</a:t>
                      </a:r>
                      <a:r>
                        <a:rPr sz="900" spc="-20" dirty="0">
                          <a:latin typeface="Arial Narrow"/>
                          <a:cs typeface="Arial Narrow"/>
                        </a:rPr>
                        <a:t> </a:t>
                      </a:r>
                      <a:r>
                        <a:rPr sz="900" spc="-5" dirty="0">
                          <a:latin typeface="Arial Narrow"/>
                          <a:cs typeface="Arial Narrow"/>
                        </a:rPr>
                        <a:t>RIVER.</a:t>
                      </a:r>
                      <a:endParaRPr sz="900">
                        <a:latin typeface="Arial Narrow"/>
                        <a:cs typeface="Arial Narrow"/>
                      </a:endParaRPr>
                    </a:p>
                  </a:txBody>
                  <a:tcPr marL="0" marR="0" marT="0" marB="0"/>
                </a:tc>
                <a:tc>
                  <a:txBody>
                    <a:bodyPr/>
                    <a:lstStyle/>
                    <a:p>
                      <a:pPr algn="ctr">
                        <a:lnSpc>
                          <a:spcPts val="1115"/>
                        </a:lnSpc>
                      </a:pPr>
                      <a:r>
                        <a:rPr sz="900" spc="-5" dirty="0">
                          <a:latin typeface="Arial Narrow"/>
                          <a:cs typeface="Arial Narrow"/>
                        </a:rPr>
                        <a:t>CONSTRUCTION</a:t>
                      </a:r>
                      <a:endParaRPr sz="900">
                        <a:latin typeface="Arial Narrow"/>
                        <a:cs typeface="Arial Narrow"/>
                      </a:endParaRPr>
                    </a:p>
                  </a:txBody>
                  <a:tcPr marL="0" marR="0" marT="0" marB="0"/>
                </a:tc>
                <a:tc>
                  <a:txBody>
                    <a:bodyPr/>
                    <a:lstStyle/>
                    <a:p>
                      <a:pPr marR="4445" algn="r">
                        <a:lnSpc>
                          <a:spcPts val="1115"/>
                        </a:lnSpc>
                      </a:pPr>
                      <a:r>
                        <a:rPr sz="900" dirty="0">
                          <a:latin typeface="Arial Narrow"/>
                          <a:cs typeface="Arial Narrow"/>
                        </a:rPr>
                        <a:t>FY </a:t>
                      </a:r>
                      <a:r>
                        <a:rPr sz="900" spc="-5" dirty="0">
                          <a:latin typeface="Arial Narrow"/>
                          <a:cs typeface="Arial Narrow"/>
                        </a:rPr>
                        <a:t>2025</a:t>
                      </a:r>
                      <a:r>
                        <a:rPr sz="900" spc="-114"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115"/>
                        </a:lnSpc>
                      </a:pPr>
                      <a:r>
                        <a:rPr sz="900" spc="-5" dirty="0">
                          <a:latin typeface="Arial Narrow"/>
                          <a:cs typeface="Arial Narrow"/>
                        </a:rPr>
                        <a:t>$</a:t>
                      </a:r>
                      <a:r>
                        <a:rPr sz="900" spc="-10" dirty="0">
                          <a:latin typeface="Arial Narrow"/>
                          <a:cs typeface="Arial Narrow"/>
                        </a:rPr>
                        <a:t>3</a:t>
                      </a:r>
                      <a:r>
                        <a:rPr sz="900" dirty="0">
                          <a:latin typeface="Arial Narrow"/>
                          <a:cs typeface="Arial Narrow"/>
                        </a:rPr>
                        <a:t>,6</a:t>
                      </a:r>
                      <a:r>
                        <a:rPr sz="900" spc="-5" dirty="0">
                          <a:latin typeface="Arial Narrow"/>
                          <a:cs typeface="Arial Narrow"/>
                        </a:rPr>
                        <a:t>00,</a:t>
                      </a:r>
                      <a:r>
                        <a:rPr sz="900" spc="-10" dirty="0">
                          <a:latin typeface="Arial Narrow"/>
                          <a:cs typeface="Arial Narrow"/>
                        </a:rPr>
                        <a:t>0</a:t>
                      </a:r>
                      <a:r>
                        <a:rPr sz="900" spc="-5" dirty="0">
                          <a:latin typeface="Arial Narrow"/>
                          <a:cs typeface="Arial Narrow"/>
                        </a:rPr>
                        <a:t>00</a:t>
                      </a:r>
                      <a:endParaRPr sz="900">
                        <a:latin typeface="Arial Narrow"/>
                        <a:cs typeface="Arial Narrow"/>
                      </a:endParaRPr>
                    </a:p>
                  </a:txBody>
                  <a:tcPr marL="0" marR="0" marT="0" marB="0"/>
                </a:tc>
                <a:tc>
                  <a:txBody>
                    <a:bodyPr/>
                    <a:lstStyle/>
                    <a:p>
                      <a:pPr marL="57150">
                        <a:lnSpc>
                          <a:spcPts val="1115"/>
                        </a:lnSpc>
                      </a:pPr>
                      <a:r>
                        <a:rPr sz="900" spc="-10" dirty="0">
                          <a:latin typeface="Arial Narrow"/>
                          <a:cs typeface="Arial Narrow"/>
                        </a:rPr>
                        <a:t>(NHPB)</a:t>
                      </a:r>
                      <a:endParaRPr sz="900">
                        <a:latin typeface="Arial Narrow"/>
                        <a:cs typeface="Arial Narrow"/>
                      </a:endParaRPr>
                    </a:p>
                  </a:txBody>
                  <a:tcPr marL="0" marR="0" marT="0" marB="0"/>
                </a:tc>
                <a:extLst>
                  <a:ext uri="{0D108BD9-81ED-4DB2-BD59-A6C34878D82A}">
                    <a16:rowId xmlns:a16="http://schemas.microsoft.com/office/drawing/2014/main" val="10002"/>
                  </a:ext>
                </a:extLst>
              </a:tr>
              <a:tr h="141806">
                <a:tc>
                  <a:txBody>
                    <a:bodyPr/>
                    <a:lstStyle/>
                    <a:p>
                      <a:pPr marL="31750">
                        <a:lnSpc>
                          <a:spcPts val="1165"/>
                        </a:lnSpc>
                      </a:pPr>
                      <a:r>
                        <a:rPr sz="900" spc="-5" dirty="0">
                          <a:latin typeface="Arial Narrow"/>
                          <a:cs typeface="Arial Narrow"/>
                        </a:rPr>
                        <a:t>STATEWIDE</a:t>
                      </a:r>
                      <a:endParaRPr sz="900">
                        <a:latin typeface="Arial Narrow"/>
                        <a:cs typeface="Arial Narrow"/>
                      </a:endParaRPr>
                    </a:p>
                  </a:txBody>
                  <a:tcPr marL="0" marR="0" marT="0" marB="0"/>
                </a:tc>
                <a:tc>
                  <a:txBody>
                    <a:bodyPr/>
                    <a:lstStyle/>
                    <a:p>
                      <a:pPr>
                        <a:lnSpc>
                          <a:spcPct val="100000"/>
                        </a:lnSpc>
                      </a:pPr>
                      <a:endParaRPr sz="800">
                        <a:latin typeface="Times New Roman"/>
                        <a:cs typeface="Times New Roman"/>
                      </a:endParaRPr>
                    </a:p>
                  </a:txBody>
                  <a:tcPr marL="0" marR="0" marT="0" marB="0"/>
                </a:tc>
                <a:tc>
                  <a:txBody>
                    <a:bodyPr/>
                    <a:lstStyle/>
                    <a:p>
                      <a:pPr marL="74295">
                        <a:lnSpc>
                          <a:spcPts val="1075"/>
                        </a:lnSpc>
                        <a:spcBef>
                          <a:spcPts val="90"/>
                        </a:spcBef>
                      </a:pPr>
                      <a:r>
                        <a:rPr sz="900" b="1" i="1" u="heavy" dirty="0">
                          <a:uFill>
                            <a:solidFill>
                              <a:srgbClr val="000000"/>
                            </a:solidFill>
                          </a:uFill>
                          <a:latin typeface="ArialNarrow-BoldItalic"/>
                          <a:cs typeface="ArialNarrow-BoldItalic"/>
                        </a:rPr>
                        <a:t>AT </a:t>
                      </a:r>
                      <a:r>
                        <a:rPr sz="900" b="1" i="1" u="heavy" spc="-10" dirty="0">
                          <a:uFill>
                            <a:solidFill>
                              <a:srgbClr val="000000"/>
                            </a:solidFill>
                          </a:uFill>
                          <a:latin typeface="ArialNarrow-BoldItalic"/>
                          <a:cs typeface="ArialNarrow-BoldItalic"/>
                        </a:rPr>
                        <a:t>REQUEST </a:t>
                      </a:r>
                      <a:r>
                        <a:rPr sz="900" b="1" i="1" u="heavy" spc="-5" dirty="0">
                          <a:uFill>
                            <a:solidFill>
                              <a:srgbClr val="000000"/>
                            </a:solidFill>
                          </a:uFill>
                          <a:latin typeface="ArialNarrow-BoldItalic"/>
                          <a:cs typeface="ArialNarrow-BoldItalic"/>
                        </a:rPr>
                        <a:t>OF STRUCTURES </a:t>
                      </a:r>
                      <a:r>
                        <a:rPr sz="900" b="1" i="1" u="heavy" spc="-10" dirty="0">
                          <a:uFill>
                            <a:solidFill>
                              <a:srgbClr val="000000"/>
                            </a:solidFill>
                          </a:uFill>
                          <a:latin typeface="ArialNarrow-BoldItalic"/>
                          <a:cs typeface="ArialNarrow-BoldItalic"/>
                        </a:rPr>
                        <a:t>MANAGEMENT </a:t>
                      </a:r>
                      <a:r>
                        <a:rPr sz="900" b="1" i="1" u="heavy" spc="-5" dirty="0">
                          <a:uFill>
                            <a:solidFill>
                              <a:srgbClr val="000000"/>
                            </a:solidFill>
                          </a:uFill>
                          <a:latin typeface="ArialNarrow-BoldItalic"/>
                          <a:cs typeface="ArialNarrow-BoldItalic"/>
                        </a:rPr>
                        <a:t>UNIT,</a:t>
                      </a:r>
                      <a:endParaRPr sz="900">
                        <a:latin typeface="ArialNarrow-BoldItalic"/>
                        <a:cs typeface="ArialNarrow-BoldItalic"/>
                      </a:endParaRPr>
                    </a:p>
                  </a:txBody>
                  <a:tcPr marL="0" marR="0" marT="10077" marB="0"/>
                </a:tc>
                <a:tc>
                  <a:txBody>
                    <a:bodyPr/>
                    <a:lstStyle/>
                    <a:p>
                      <a:pPr>
                        <a:lnSpc>
                          <a:spcPct val="100000"/>
                        </a:lnSpc>
                      </a:pPr>
                      <a:endParaRPr sz="800">
                        <a:latin typeface="Times New Roman"/>
                        <a:cs typeface="Times New Roman"/>
                      </a:endParaRPr>
                    </a:p>
                  </a:txBody>
                  <a:tcPr marL="0" marR="0" marT="0" marB="0"/>
                </a:tc>
                <a:tc>
                  <a:txBody>
                    <a:bodyPr/>
                    <a:lstStyle/>
                    <a:p>
                      <a:pPr marR="4445" algn="r">
                        <a:lnSpc>
                          <a:spcPts val="1160"/>
                        </a:lnSpc>
                      </a:pPr>
                      <a:r>
                        <a:rPr sz="900" dirty="0">
                          <a:latin typeface="Arial Narrow"/>
                          <a:cs typeface="Arial Narrow"/>
                        </a:rPr>
                        <a:t>FY </a:t>
                      </a:r>
                      <a:r>
                        <a:rPr sz="900" spc="-5" dirty="0">
                          <a:latin typeface="Arial Narrow"/>
                          <a:cs typeface="Arial Narrow"/>
                        </a:rPr>
                        <a:t>2025</a:t>
                      </a:r>
                      <a:r>
                        <a:rPr sz="900" spc="-114"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160"/>
                        </a:lnSpc>
                      </a:pPr>
                      <a:r>
                        <a:rPr sz="900" spc="-5" dirty="0">
                          <a:latin typeface="Arial Narrow"/>
                          <a:cs typeface="Arial Narrow"/>
                        </a:rPr>
                        <a:t>$</a:t>
                      </a:r>
                      <a:r>
                        <a:rPr sz="900" spc="-10" dirty="0">
                          <a:latin typeface="Arial Narrow"/>
                          <a:cs typeface="Arial Narrow"/>
                        </a:rPr>
                        <a:t>1</a:t>
                      </a:r>
                      <a:r>
                        <a:rPr sz="900" spc="-5" dirty="0">
                          <a:latin typeface="Arial Narrow"/>
                          <a:cs typeface="Arial Narrow"/>
                        </a:rPr>
                        <a:t>0,</a:t>
                      </a:r>
                      <a:r>
                        <a:rPr sz="900" spc="-10" dirty="0">
                          <a:latin typeface="Arial Narrow"/>
                          <a:cs typeface="Arial Narrow"/>
                        </a:rPr>
                        <a:t>8</a:t>
                      </a:r>
                      <a:r>
                        <a:rPr sz="900" spc="-5" dirty="0">
                          <a:latin typeface="Arial Narrow"/>
                          <a:cs typeface="Arial Narrow"/>
                        </a:rPr>
                        <a:t>00</a:t>
                      </a:r>
                      <a:r>
                        <a:rPr sz="900" spc="-10" dirty="0">
                          <a:latin typeface="Arial Narrow"/>
                          <a:cs typeface="Arial Narrow"/>
                        </a:rPr>
                        <a:t>,</a:t>
                      </a:r>
                      <a:r>
                        <a:rPr sz="900" spc="-5" dirty="0">
                          <a:latin typeface="Arial Narrow"/>
                          <a:cs typeface="Arial Narrow"/>
                        </a:rPr>
                        <a:t>000</a:t>
                      </a:r>
                      <a:endParaRPr sz="900">
                        <a:latin typeface="Arial Narrow"/>
                        <a:cs typeface="Arial Narrow"/>
                      </a:endParaRPr>
                    </a:p>
                  </a:txBody>
                  <a:tcPr marL="0" marR="0" marT="0" marB="0"/>
                </a:tc>
                <a:tc>
                  <a:txBody>
                    <a:bodyPr/>
                    <a:lstStyle/>
                    <a:p>
                      <a:pPr marL="57150">
                        <a:lnSpc>
                          <a:spcPts val="1160"/>
                        </a:lnSpc>
                      </a:pPr>
                      <a:r>
                        <a:rPr sz="900" spc="-5" dirty="0">
                          <a:latin typeface="Arial Narrow"/>
                          <a:cs typeface="Arial Narrow"/>
                        </a:rPr>
                        <a:t>(O)</a:t>
                      </a:r>
                      <a:endParaRPr sz="900">
                        <a:latin typeface="Arial Narrow"/>
                        <a:cs typeface="Arial Narrow"/>
                      </a:endParaRPr>
                    </a:p>
                  </a:txBody>
                  <a:tcPr marL="0" marR="0" marT="0" marB="0"/>
                </a:tc>
                <a:extLst>
                  <a:ext uri="{0D108BD9-81ED-4DB2-BD59-A6C34878D82A}">
                    <a16:rowId xmlns:a16="http://schemas.microsoft.com/office/drawing/2014/main" val="10003"/>
                  </a:ext>
                </a:extLst>
              </a:tr>
              <a:tr h="132849">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74295">
                        <a:lnSpc>
                          <a:spcPts val="1085"/>
                        </a:lnSpc>
                      </a:pPr>
                      <a:r>
                        <a:rPr sz="900" b="1" i="1" u="heavy" spc="-5" dirty="0">
                          <a:uFill>
                            <a:solidFill>
                              <a:srgbClr val="000000"/>
                            </a:solidFill>
                          </a:uFill>
                          <a:latin typeface="ArialNarrow-BoldItalic"/>
                          <a:cs typeface="ArialNarrow-BoldItalic"/>
                        </a:rPr>
                        <a:t>DELAY RIGHT-OF-WAY FROM </a:t>
                      </a:r>
                      <a:r>
                        <a:rPr sz="900" b="1" i="1" u="heavy" dirty="0">
                          <a:uFill>
                            <a:solidFill>
                              <a:srgbClr val="000000"/>
                            </a:solidFill>
                          </a:uFill>
                          <a:latin typeface="ArialNarrow-BoldItalic"/>
                          <a:cs typeface="ArialNarrow-BoldItalic"/>
                        </a:rPr>
                        <a:t>FY </a:t>
                      </a:r>
                      <a:r>
                        <a:rPr sz="900" b="1" i="1" u="heavy" spc="-5" dirty="0">
                          <a:uFill>
                            <a:solidFill>
                              <a:srgbClr val="000000"/>
                            </a:solidFill>
                          </a:uFill>
                          <a:latin typeface="ArialNarrow-BoldItalic"/>
                          <a:cs typeface="ArialNarrow-BoldItalic"/>
                        </a:rPr>
                        <a:t>22 </a:t>
                      </a:r>
                      <a:r>
                        <a:rPr sz="900" b="1" i="1" u="heavy" dirty="0">
                          <a:uFill>
                            <a:solidFill>
                              <a:srgbClr val="000000"/>
                            </a:solidFill>
                          </a:uFill>
                          <a:latin typeface="ArialNarrow-BoldItalic"/>
                          <a:cs typeface="ArialNarrow-BoldItalic"/>
                        </a:rPr>
                        <a:t>TO FY </a:t>
                      </a:r>
                      <a:r>
                        <a:rPr sz="900" b="1" i="1" u="heavy" spc="-5" dirty="0">
                          <a:uFill>
                            <a:solidFill>
                              <a:srgbClr val="000000"/>
                            </a:solidFill>
                          </a:uFill>
                          <a:latin typeface="ArialNarrow-BoldItalic"/>
                          <a:cs typeface="ArialNarrow-BoldItalic"/>
                        </a:rPr>
                        <a:t>23</a:t>
                      </a:r>
                      <a:r>
                        <a:rPr sz="900" b="1" i="1" u="heavy" spc="-65" dirty="0">
                          <a:uFill>
                            <a:solidFill>
                              <a:srgbClr val="000000"/>
                            </a:solidFill>
                          </a:uFill>
                          <a:latin typeface="ArialNarrow-BoldItalic"/>
                          <a:cs typeface="ArialNarrow-BoldItalic"/>
                        </a:rPr>
                        <a:t> </a:t>
                      </a:r>
                      <a:r>
                        <a:rPr sz="900" b="1" i="1" u="heavy" spc="-5" dirty="0">
                          <a:uFill>
                            <a:solidFill>
                              <a:srgbClr val="000000"/>
                            </a:solidFill>
                          </a:uFill>
                          <a:latin typeface="ArialNarrow-BoldItalic"/>
                          <a:cs typeface="ArialNarrow-BoldItalic"/>
                        </a:rPr>
                        <a:t>AND</a:t>
                      </a:r>
                      <a:endParaRPr sz="900">
                        <a:latin typeface="ArialNarrow-BoldItalic"/>
                        <a:cs typeface="ArialNarrow-BoldItalic"/>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R="4445" algn="r">
                        <a:lnSpc>
                          <a:spcPts val="1085"/>
                        </a:lnSpc>
                      </a:pPr>
                      <a:r>
                        <a:rPr sz="900" dirty="0">
                          <a:latin typeface="Arial Narrow"/>
                          <a:cs typeface="Arial Narrow"/>
                        </a:rPr>
                        <a:t>FY </a:t>
                      </a:r>
                      <a:r>
                        <a:rPr sz="900" spc="-5" dirty="0">
                          <a:latin typeface="Arial Narrow"/>
                          <a:cs typeface="Arial Narrow"/>
                        </a:rPr>
                        <a:t>2026</a:t>
                      </a:r>
                      <a:r>
                        <a:rPr sz="900" spc="-114"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085"/>
                        </a:lnSpc>
                      </a:pPr>
                      <a:r>
                        <a:rPr sz="900" spc="-5" dirty="0">
                          <a:latin typeface="Arial Narrow"/>
                          <a:cs typeface="Arial Narrow"/>
                        </a:rPr>
                        <a:t>$</a:t>
                      </a:r>
                      <a:r>
                        <a:rPr sz="900" spc="-10" dirty="0">
                          <a:latin typeface="Arial Narrow"/>
                          <a:cs typeface="Arial Narrow"/>
                        </a:rPr>
                        <a:t>3</a:t>
                      </a:r>
                      <a:r>
                        <a:rPr sz="900" dirty="0">
                          <a:latin typeface="Arial Narrow"/>
                          <a:cs typeface="Arial Narrow"/>
                        </a:rPr>
                        <a:t>,6</a:t>
                      </a:r>
                      <a:r>
                        <a:rPr sz="900" spc="-5" dirty="0">
                          <a:latin typeface="Arial Narrow"/>
                          <a:cs typeface="Arial Narrow"/>
                        </a:rPr>
                        <a:t>00,</a:t>
                      </a:r>
                      <a:r>
                        <a:rPr sz="900" spc="-10" dirty="0">
                          <a:latin typeface="Arial Narrow"/>
                          <a:cs typeface="Arial Narrow"/>
                        </a:rPr>
                        <a:t>0</a:t>
                      </a:r>
                      <a:r>
                        <a:rPr sz="900" spc="-5" dirty="0">
                          <a:latin typeface="Arial Narrow"/>
                          <a:cs typeface="Arial Narrow"/>
                        </a:rPr>
                        <a:t>00</a:t>
                      </a:r>
                      <a:endParaRPr sz="900">
                        <a:latin typeface="Arial Narrow"/>
                        <a:cs typeface="Arial Narrow"/>
                      </a:endParaRPr>
                    </a:p>
                  </a:txBody>
                  <a:tcPr marL="0" marR="0" marT="0" marB="0"/>
                </a:tc>
                <a:tc>
                  <a:txBody>
                    <a:bodyPr/>
                    <a:lstStyle/>
                    <a:p>
                      <a:pPr marL="57150">
                        <a:lnSpc>
                          <a:spcPts val="1085"/>
                        </a:lnSpc>
                      </a:pPr>
                      <a:r>
                        <a:rPr sz="900" spc="-10" dirty="0">
                          <a:latin typeface="Arial Narrow"/>
                          <a:cs typeface="Arial Narrow"/>
                        </a:rPr>
                        <a:t>(NHPB)</a:t>
                      </a:r>
                      <a:endParaRPr sz="900">
                        <a:latin typeface="Arial Narrow"/>
                        <a:cs typeface="Arial Narrow"/>
                      </a:endParaRPr>
                    </a:p>
                  </a:txBody>
                  <a:tcPr marL="0" marR="0" marT="0" marB="0"/>
                </a:tc>
                <a:extLst>
                  <a:ext uri="{0D108BD9-81ED-4DB2-BD59-A6C34878D82A}">
                    <a16:rowId xmlns:a16="http://schemas.microsoft.com/office/drawing/2014/main" val="10004"/>
                  </a:ext>
                </a:extLst>
              </a:tr>
              <a:tr h="132849">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74295">
                        <a:lnSpc>
                          <a:spcPts val="1085"/>
                        </a:lnSpc>
                      </a:pPr>
                      <a:r>
                        <a:rPr sz="900" b="1" i="1" u="heavy" spc="-5" dirty="0">
                          <a:uFill>
                            <a:solidFill>
                              <a:srgbClr val="000000"/>
                            </a:solidFill>
                          </a:uFill>
                          <a:latin typeface="ArialNarrow-BoldItalic"/>
                          <a:cs typeface="ArialNarrow-BoldItalic"/>
                        </a:rPr>
                        <a:t>CONSTRUCTION FROM </a:t>
                      </a:r>
                      <a:r>
                        <a:rPr sz="900" b="1" i="1" u="heavy" dirty="0">
                          <a:uFill>
                            <a:solidFill>
                              <a:srgbClr val="000000"/>
                            </a:solidFill>
                          </a:uFill>
                          <a:latin typeface="ArialNarrow-BoldItalic"/>
                          <a:cs typeface="ArialNarrow-BoldItalic"/>
                        </a:rPr>
                        <a:t>FY </a:t>
                      </a:r>
                      <a:r>
                        <a:rPr sz="900" b="1" i="1" u="heavy" spc="-5" dirty="0">
                          <a:uFill>
                            <a:solidFill>
                              <a:srgbClr val="000000"/>
                            </a:solidFill>
                          </a:uFill>
                          <a:latin typeface="ArialNarrow-BoldItalic"/>
                          <a:cs typeface="ArialNarrow-BoldItalic"/>
                        </a:rPr>
                        <a:t>24 </a:t>
                      </a:r>
                      <a:r>
                        <a:rPr sz="900" b="1" i="1" u="heavy" dirty="0">
                          <a:uFill>
                            <a:solidFill>
                              <a:srgbClr val="000000"/>
                            </a:solidFill>
                          </a:uFill>
                          <a:latin typeface="ArialNarrow-BoldItalic"/>
                          <a:cs typeface="ArialNarrow-BoldItalic"/>
                        </a:rPr>
                        <a:t>TO FY</a:t>
                      </a:r>
                      <a:r>
                        <a:rPr sz="900" b="1" i="1" u="heavy" spc="-50" dirty="0">
                          <a:uFill>
                            <a:solidFill>
                              <a:srgbClr val="000000"/>
                            </a:solidFill>
                          </a:uFill>
                          <a:latin typeface="ArialNarrow-BoldItalic"/>
                          <a:cs typeface="ArialNarrow-BoldItalic"/>
                        </a:rPr>
                        <a:t> </a:t>
                      </a:r>
                      <a:r>
                        <a:rPr sz="900" b="1" i="1" u="heavy" spc="-10" dirty="0">
                          <a:uFill>
                            <a:solidFill>
                              <a:srgbClr val="000000"/>
                            </a:solidFill>
                          </a:uFill>
                          <a:latin typeface="ArialNarrow-BoldItalic"/>
                          <a:cs typeface="ArialNarrow-BoldItalic"/>
                        </a:rPr>
                        <a:t>25.</a:t>
                      </a:r>
                      <a:endParaRPr sz="900">
                        <a:latin typeface="ArialNarrow-BoldItalic"/>
                        <a:cs typeface="ArialNarrow-BoldItalic"/>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R="4445" algn="r">
                        <a:lnSpc>
                          <a:spcPts val="1085"/>
                        </a:lnSpc>
                      </a:pPr>
                      <a:r>
                        <a:rPr sz="900" dirty="0">
                          <a:latin typeface="Arial Narrow"/>
                          <a:cs typeface="Arial Narrow"/>
                        </a:rPr>
                        <a:t>FY </a:t>
                      </a:r>
                      <a:r>
                        <a:rPr sz="900" spc="-5" dirty="0">
                          <a:latin typeface="Arial Narrow"/>
                          <a:cs typeface="Arial Narrow"/>
                        </a:rPr>
                        <a:t>2026</a:t>
                      </a:r>
                      <a:r>
                        <a:rPr sz="900" spc="-114"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085"/>
                        </a:lnSpc>
                      </a:pPr>
                      <a:r>
                        <a:rPr sz="900" u="sng" dirty="0">
                          <a:uFill>
                            <a:solidFill>
                              <a:srgbClr val="000000"/>
                            </a:solidFill>
                          </a:uFill>
                          <a:latin typeface="Arial Narrow"/>
                          <a:cs typeface="Arial Narrow"/>
                        </a:rPr>
                        <a:t>  </a:t>
                      </a:r>
                      <a:r>
                        <a:rPr sz="900" u="sng" spc="-35" dirty="0">
                          <a:uFill>
                            <a:solidFill>
                              <a:srgbClr val="000000"/>
                            </a:solidFill>
                          </a:uFill>
                          <a:latin typeface="Arial Narrow"/>
                          <a:cs typeface="Arial Narrow"/>
                        </a:rPr>
                        <a:t> </a:t>
                      </a:r>
                      <a:r>
                        <a:rPr sz="900" u="sng" spc="-5" dirty="0">
                          <a:uFill>
                            <a:solidFill>
                              <a:srgbClr val="000000"/>
                            </a:solidFill>
                          </a:uFill>
                          <a:latin typeface="Arial Narrow"/>
                          <a:cs typeface="Arial Narrow"/>
                        </a:rPr>
                        <a:t>$</a:t>
                      </a:r>
                      <a:r>
                        <a:rPr sz="900" u="sng" spc="-10" dirty="0">
                          <a:uFill>
                            <a:solidFill>
                              <a:srgbClr val="000000"/>
                            </a:solidFill>
                          </a:uFill>
                          <a:latin typeface="Arial Narrow"/>
                          <a:cs typeface="Arial Narrow"/>
                        </a:rPr>
                        <a:t>1</a:t>
                      </a:r>
                      <a:r>
                        <a:rPr sz="900" u="sng" spc="-5" dirty="0">
                          <a:uFill>
                            <a:solidFill>
                              <a:srgbClr val="000000"/>
                            </a:solidFill>
                          </a:uFill>
                          <a:latin typeface="Arial Narrow"/>
                          <a:cs typeface="Arial Narrow"/>
                        </a:rPr>
                        <a:t>0,</a:t>
                      </a:r>
                      <a:r>
                        <a:rPr sz="900" u="sng" spc="-10" dirty="0">
                          <a:uFill>
                            <a:solidFill>
                              <a:srgbClr val="000000"/>
                            </a:solidFill>
                          </a:uFill>
                          <a:latin typeface="Arial Narrow"/>
                          <a:cs typeface="Arial Narrow"/>
                        </a:rPr>
                        <a:t>8</a:t>
                      </a:r>
                      <a:r>
                        <a:rPr sz="900" u="sng" spc="-5" dirty="0">
                          <a:uFill>
                            <a:solidFill>
                              <a:srgbClr val="000000"/>
                            </a:solidFill>
                          </a:uFill>
                          <a:latin typeface="Arial Narrow"/>
                          <a:cs typeface="Arial Narrow"/>
                        </a:rPr>
                        <a:t>00</a:t>
                      </a:r>
                      <a:r>
                        <a:rPr sz="900" u="sng" spc="-10" dirty="0">
                          <a:uFill>
                            <a:solidFill>
                              <a:srgbClr val="000000"/>
                            </a:solidFill>
                          </a:uFill>
                          <a:latin typeface="Arial Narrow"/>
                          <a:cs typeface="Arial Narrow"/>
                        </a:rPr>
                        <a:t>,</a:t>
                      </a:r>
                      <a:r>
                        <a:rPr sz="900" u="sng" spc="-5" dirty="0">
                          <a:uFill>
                            <a:solidFill>
                              <a:srgbClr val="000000"/>
                            </a:solidFill>
                          </a:uFill>
                          <a:latin typeface="Arial Narrow"/>
                          <a:cs typeface="Arial Narrow"/>
                        </a:rPr>
                        <a:t>000</a:t>
                      </a:r>
                      <a:endParaRPr sz="900">
                        <a:latin typeface="Arial Narrow"/>
                        <a:cs typeface="Arial Narrow"/>
                      </a:endParaRPr>
                    </a:p>
                  </a:txBody>
                  <a:tcPr marL="0" marR="0" marT="0" marB="0"/>
                </a:tc>
                <a:tc>
                  <a:txBody>
                    <a:bodyPr/>
                    <a:lstStyle/>
                    <a:p>
                      <a:pPr marL="57150">
                        <a:lnSpc>
                          <a:spcPts val="1085"/>
                        </a:lnSpc>
                      </a:pPr>
                      <a:r>
                        <a:rPr sz="900" spc="-5" dirty="0">
                          <a:latin typeface="Arial Narrow"/>
                          <a:cs typeface="Arial Narrow"/>
                        </a:rPr>
                        <a:t>(O)</a:t>
                      </a:r>
                      <a:endParaRPr sz="900">
                        <a:latin typeface="Arial Narrow"/>
                        <a:cs typeface="Arial Narrow"/>
                      </a:endParaRPr>
                    </a:p>
                  </a:txBody>
                  <a:tcPr marL="0" marR="0" marT="0" marB="0"/>
                </a:tc>
                <a:extLst>
                  <a:ext uri="{0D108BD9-81ED-4DB2-BD59-A6C34878D82A}">
                    <a16:rowId xmlns:a16="http://schemas.microsoft.com/office/drawing/2014/main" val="10005"/>
                  </a:ext>
                </a:extLst>
              </a:tr>
              <a:tr h="127516">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R="49530" algn="r">
                        <a:lnSpc>
                          <a:spcPts val="1040"/>
                        </a:lnSpc>
                      </a:pPr>
                      <a:r>
                        <a:rPr sz="900" spc="-5" dirty="0">
                          <a:latin typeface="Arial Narrow"/>
                          <a:cs typeface="Arial Narrow"/>
                        </a:rPr>
                        <a:t>$</a:t>
                      </a:r>
                      <a:r>
                        <a:rPr sz="900" spc="-10" dirty="0">
                          <a:latin typeface="Arial Narrow"/>
                          <a:cs typeface="Arial Narrow"/>
                        </a:rPr>
                        <a:t>3</a:t>
                      </a:r>
                      <a:r>
                        <a:rPr sz="900" spc="-5" dirty="0">
                          <a:latin typeface="Arial Narrow"/>
                          <a:cs typeface="Arial Narrow"/>
                        </a:rPr>
                        <a:t>3,</a:t>
                      </a:r>
                      <a:r>
                        <a:rPr sz="900" spc="-10" dirty="0">
                          <a:latin typeface="Arial Narrow"/>
                          <a:cs typeface="Arial Narrow"/>
                        </a:rPr>
                        <a:t>6</a:t>
                      </a:r>
                      <a:r>
                        <a:rPr sz="900" spc="-5" dirty="0">
                          <a:latin typeface="Arial Narrow"/>
                          <a:cs typeface="Arial Narrow"/>
                        </a:rPr>
                        <a:t>80</a:t>
                      </a:r>
                      <a:r>
                        <a:rPr sz="900" spc="-10" dirty="0">
                          <a:latin typeface="Arial Narrow"/>
                          <a:cs typeface="Arial Narrow"/>
                        </a:rPr>
                        <a:t>,</a:t>
                      </a:r>
                      <a:r>
                        <a:rPr sz="900" spc="-5" dirty="0">
                          <a:latin typeface="Arial Narrow"/>
                          <a:cs typeface="Arial Narrow"/>
                        </a:rPr>
                        <a:t>000</a:t>
                      </a:r>
                      <a:endParaRPr sz="900">
                        <a:latin typeface="Arial Narrow"/>
                        <a:cs typeface="Arial Narrow"/>
                      </a:endParaRPr>
                    </a:p>
                  </a:txBody>
                  <a:tcPr marL="0" marR="0" marT="0" marB="0"/>
                </a:tc>
                <a:tc>
                  <a:txBody>
                    <a:bodyPr/>
                    <a:lstStyle/>
                    <a:p>
                      <a:pPr>
                        <a:lnSpc>
                          <a:spcPct val="100000"/>
                        </a:lnSpc>
                      </a:pPr>
                      <a:endParaRPr sz="700">
                        <a:latin typeface="Times New Roman"/>
                        <a:cs typeface="Times New Roman"/>
                      </a:endParaRPr>
                    </a:p>
                  </a:txBody>
                  <a:tcPr marL="0" marR="0" marT="0" marB="0"/>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4880112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440316" y="6252507"/>
            <a:ext cx="1648719" cy="365916"/>
          </a:xfrm>
          <a:prstGeom prst="rect">
            <a:avLst/>
          </a:prstGeom>
        </p:spPr>
        <p:txBody>
          <a:bodyPr vert="horz" wrap="square" lIns="0" tIns="3919" rIns="0" bIns="0" rtlCol="0">
            <a:spAutoFit/>
          </a:bodyPr>
          <a:lstStyle/>
          <a:p>
            <a:pPr marL="11196">
              <a:spcBef>
                <a:spcPts val="31"/>
              </a:spcBef>
            </a:pPr>
            <a:r>
              <a:rPr sz="882" b="1" dirty="0">
                <a:latin typeface="Arial Narrow"/>
                <a:cs typeface="Arial Narrow"/>
              </a:rPr>
              <a:t>* </a:t>
            </a:r>
            <a:r>
              <a:rPr sz="882" b="1" spc="-4" dirty="0">
                <a:latin typeface="Arial Narrow"/>
                <a:cs typeface="Arial Narrow"/>
              </a:rPr>
              <a:t>INDICATES FEDERAL</a:t>
            </a:r>
            <a:r>
              <a:rPr sz="882" b="1" spc="-79" dirty="0">
                <a:latin typeface="Arial Narrow"/>
                <a:cs typeface="Arial Narrow"/>
              </a:rPr>
              <a:t> </a:t>
            </a:r>
            <a:r>
              <a:rPr sz="882" b="1" spc="-4" dirty="0">
                <a:latin typeface="Arial Narrow"/>
                <a:cs typeface="Arial Narrow"/>
              </a:rPr>
              <a:t>AMENDMENT</a:t>
            </a:r>
            <a:endParaRPr sz="882">
              <a:latin typeface="Arial Narrow"/>
              <a:cs typeface="Arial Narrow"/>
            </a:endParaRPr>
          </a:p>
          <a:p>
            <a:pPr marL="11756">
              <a:spcBef>
                <a:spcPts val="569"/>
              </a:spcBef>
            </a:pPr>
            <a:r>
              <a:rPr sz="970" b="1" spc="-9" dirty="0">
                <a:latin typeface="Arial"/>
                <a:cs typeface="Arial"/>
              </a:rPr>
              <a:t>Thursday, August </a:t>
            </a:r>
            <a:r>
              <a:rPr sz="970" b="1" dirty="0">
                <a:latin typeface="Arial"/>
                <a:cs typeface="Arial"/>
              </a:rPr>
              <a:t>6,</a:t>
            </a:r>
            <a:r>
              <a:rPr sz="970" b="1" spc="13" dirty="0">
                <a:latin typeface="Arial"/>
                <a:cs typeface="Arial"/>
              </a:rPr>
              <a:t> </a:t>
            </a:r>
            <a:r>
              <a:rPr sz="970" b="1" spc="-4" dirty="0">
                <a:latin typeface="Arial"/>
                <a:cs typeface="Arial"/>
              </a:rPr>
              <a:t>2020</a:t>
            </a:r>
            <a:endParaRPr sz="970">
              <a:latin typeface="Arial"/>
              <a:cs typeface="Arial"/>
            </a:endParaRPr>
          </a:p>
        </p:txBody>
      </p:sp>
      <p:sp>
        <p:nvSpPr>
          <p:cNvPr id="7" name="object 7"/>
          <p:cNvSpPr txBox="1"/>
          <p:nvPr/>
        </p:nvSpPr>
        <p:spPr>
          <a:xfrm>
            <a:off x="7941769" y="6463729"/>
            <a:ext cx="203781" cy="143757"/>
          </a:xfrm>
          <a:prstGeom prst="rect">
            <a:avLst/>
          </a:prstGeom>
        </p:spPr>
        <p:txBody>
          <a:bodyPr vert="horz" wrap="square" lIns="0" tIns="0" rIns="0" bIns="0" rtlCol="0">
            <a:spAutoFit/>
          </a:bodyPr>
          <a:lstStyle/>
          <a:p>
            <a:pPr marL="33589">
              <a:lnSpc>
                <a:spcPts val="1159"/>
              </a:lnSpc>
            </a:pPr>
            <a:r>
              <a:rPr sz="970" b="1" spc="-4" dirty="0">
                <a:latin typeface="Arial"/>
                <a:cs typeface="Arial"/>
              </a:rPr>
              <a:t>52</a:t>
            </a:r>
            <a:endParaRPr sz="970">
              <a:latin typeface="Arial"/>
              <a:cs typeface="Arial"/>
            </a:endParaRPr>
          </a:p>
        </p:txBody>
      </p:sp>
      <p:sp>
        <p:nvSpPr>
          <p:cNvPr id="2" name="object 2"/>
          <p:cNvSpPr txBox="1"/>
          <p:nvPr/>
        </p:nvSpPr>
        <p:spPr>
          <a:xfrm>
            <a:off x="3308784" y="446584"/>
            <a:ext cx="2106666" cy="394938"/>
          </a:xfrm>
          <a:prstGeom prst="rect">
            <a:avLst/>
          </a:prstGeom>
        </p:spPr>
        <p:txBody>
          <a:bodyPr vert="horz" wrap="square" lIns="0" tIns="11197" rIns="0" bIns="0" rtlCol="0">
            <a:spAutoFit/>
          </a:bodyPr>
          <a:lstStyle/>
          <a:p>
            <a:pPr marL="418183" marR="4479" indent="-407546">
              <a:lnSpc>
                <a:spcPct val="135800"/>
              </a:lnSpc>
              <a:spcBef>
                <a:spcPts val="88"/>
              </a:spcBef>
            </a:pPr>
            <a:r>
              <a:rPr sz="970" b="1" spc="-4" dirty="0">
                <a:latin typeface="Arial"/>
                <a:cs typeface="Arial"/>
              </a:rPr>
              <a:t>REVISIONS </a:t>
            </a:r>
            <a:r>
              <a:rPr sz="970" b="1" spc="-9" dirty="0">
                <a:latin typeface="Arial"/>
                <a:cs typeface="Arial"/>
              </a:rPr>
              <a:t>TO THE </a:t>
            </a:r>
            <a:r>
              <a:rPr sz="970" b="1" spc="-4" dirty="0">
                <a:latin typeface="Arial"/>
                <a:cs typeface="Arial"/>
              </a:rPr>
              <a:t>2020-2029 STIP  </a:t>
            </a:r>
            <a:r>
              <a:rPr sz="970" b="1" spc="-9" dirty="0">
                <a:latin typeface="Arial"/>
                <a:cs typeface="Arial"/>
              </a:rPr>
              <a:t>HIGHWAY</a:t>
            </a:r>
            <a:r>
              <a:rPr sz="970" b="1" spc="-4" dirty="0">
                <a:latin typeface="Arial"/>
                <a:cs typeface="Arial"/>
              </a:rPr>
              <a:t> </a:t>
            </a:r>
            <a:r>
              <a:rPr sz="970" b="1" spc="-9" dirty="0">
                <a:latin typeface="Arial"/>
                <a:cs typeface="Arial"/>
              </a:rPr>
              <a:t>PROGRAM</a:t>
            </a:r>
            <a:endParaRPr sz="970">
              <a:latin typeface="Arial"/>
              <a:cs typeface="Arial"/>
            </a:endParaRPr>
          </a:p>
        </p:txBody>
      </p:sp>
      <p:sp>
        <p:nvSpPr>
          <p:cNvPr id="3" name="object 3"/>
          <p:cNvSpPr txBox="1"/>
          <p:nvPr/>
        </p:nvSpPr>
        <p:spPr>
          <a:xfrm>
            <a:off x="7654013" y="195987"/>
            <a:ext cx="713232" cy="308697"/>
          </a:xfrm>
          <a:prstGeom prst="rect">
            <a:avLst/>
          </a:prstGeom>
        </p:spPr>
        <p:txBody>
          <a:bodyPr vert="horz" wrap="square" lIns="0" tIns="26312" rIns="0" bIns="0" rtlCol="0">
            <a:spAutoFit/>
          </a:bodyPr>
          <a:lstStyle/>
          <a:p>
            <a:pPr marL="11196" marR="4479" indent="106925">
              <a:lnSpc>
                <a:spcPts val="1058"/>
              </a:lnSpc>
              <a:spcBef>
                <a:spcPts val="207"/>
              </a:spcBef>
            </a:pPr>
            <a:r>
              <a:rPr sz="970" b="1" spc="-9" dirty="0">
                <a:latin typeface="Arial"/>
                <a:cs typeface="Arial"/>
              </a:rPr>
              <a:t>ITEM </a:t>
            </a:r>
            <a:r>
              <a:rPr sz="970" b="1" spc="-4" dirty="0">
                <a:latin typeface="Arial"/>
                <a:cs typeface="Arial"/>
              </a:rPr>
              <a:t>N  (H</a:t>
            </a:r>
            <a:r>
              <a:rPr sz="970" b="1" spc="-40" dirty="0">
                <a:latin typeface="Arial"/>
                <a:cs typeface="Arial"/>
              </a:rPr>
              <a:t>A</a:t>
            </a:r>
            <a:r>
              <a:rPr sz="970" b="1" spc="-9" dirty="0">
                <a:latin typeface="Arial"/>
                <a:cs typeface="Arial"/>
              </a:rPr>
              <a:t>N</a:t>
            </a:r>
            <a:r>
              <a:rPr sz="970" b="1" spc="-4" dirty="0">
                <a:latin typeface="Arial"/>
                <a:cs typeface="Arial"/>
              </a:rPr>
              <a:t>D</a:t>
            </a:r>
            <a:r>
              <a:rPr sz="970" b="1" dirty="0">
                <a:latin typeface="Arial"/>
                <a:cs typeface="Arial"/>
              </a:rPr>
              <a:t>O</a:t>
            </a:r>
            <a:r>
              <a:rPr sz="970" b="1" spc="-9" dirty="0">
                <a:latin typeface="Arial"/>
                <a:cs typeface="Arial"/>
              </a:rPr>
              <a:t>U</a:t>
            </a:r>
            <a:r>
              <a:rPr sz="970" b="1" spc="-18" dirty="0">
                <a:latin typeface="Arial"/>
                <a:cs typeface="Arial"/>
              </a:rPr>
              <a:t>T</a:t>
            </a:r>
            <a:r>
              <a:rPr sz="970" b="1" spc="-4" dirty="0">
                <a:latin typeface="Arial"/>
                <a:cs typeface="Arial"/>
              </a:rPr>
              <a:t>)</a:t>
            </a:r>
            <a:endParaRPr sz="970">
              <a:latin typeface="Arial"/>
              <a:cs typeface="Arial"/>
            </a:endParaRPr>
          </a:p>
        </p:txBody>
      </p:sp>
      <p:sp>
        <p:nvSpPr>
          <p:cNvPr id="4" name="object 4"/>
          <p:cNvSpPr txBox="1"/>
          <p:nvPr/>
        </p:nvSpPr>
        <p:spPr>
          <a:xfrm>
            <a:off x="339880" y="941957"/>
            <a:ext cx="8038696" cy="153229"/>
          </a:xfrm>
          <a:prstGeom prst="rect">
            <a:avLst/>
          </a:prstGeom>
          <a:ln w="3175">
            <a:solidFill>
              <a:srgbClr val="A6A6A6"/>
            </a:solidFill>
          </a:ln>
        </p:spPr>
        <p:txBody>
          <a:bodyPr vert="horz" wrap="square" lIns="0" tIns="3919" rIns="0" bIns="0" rtlCol="0">
            <a:spAutoFit/>
          </a:bodyPr>
          <a:lstStyle/>
          <a:p>
            <a:pPr algn="ctr">
              <a:spcBef>
                <a:spcPts val="31"/>
              </a:spcBef>
            </a:pPr>
            <a:r>
              <a:rPr sz="970" spc="-4" dirty="0">
                <a:solidFill>
                  <a:srgbClr val="404040"/>
                </a:solidFill>
                <a:latin typeface="Calibri"/>
                <a:cs typeface="Calibri"/>
              </a:rPr>
              <a:t>UPPER COASTAL PLAIN RURAL PLANNING</a:t>
            </a:r>
            <a:r>
              <a:rPr sz="970" spc="22" dirty="0">
                <a:solidFill>
                  <a:srgbClr val="404040"/>
                </a:solidFill>
                <a:latin typeface="Calibri"/>
                <a:cs typeface="Calibri"/>
              </a:rPr>
              <a:t> </a:t>
            </a:r>
            <a:r>
              <a:rPr sz="970" spc="-4" dirty="0">
                <a:solidFill>
                  <a:srgbClr val="404040"/>
                </a:solidFill>
                <a:latin typeface="Calibri"/>
                <a:cs typeface="Calibri"/>
              </a:rPr>
              <a:t>ORGANIZATION</a:t>
            </a:r>
            <a:endParaRPr sz="970">
              <a:latin typeface="Calibri"/>
              <a:cs typeface="Calibri"/>
            </a:endParaRPr>
          </a:p>
        </p:txBody>
      </p:sp>
      <p:graphicFrame>
        <p:nvGraphicFramePr>
          <p:cNvPr id="5" name="object 5"/>
          <p:cNvGraphicFramePr>
            <a:graphicFrameLocks noGrp="1"/>
          </p:cNvGraphicFramePr>
          <p:nvPr/>
        </p:nvGraphicFramePr>
        <p:xfrm>
          <a:off x="338806" y="1278061"/>
          <a:ext cx="8072281" cy="1317713"/>
        </p:xfrm>
        <a:graphic>
          <a:graphicData uri="http://schemas.openxmlformats.org/drawingml/2006/table">
            <a:tbl>
              <a:tblPr firstRow="1" bandRow="1">
                <a:tableStyleId>{2D5ABB26-0587-4C30-8999-92F81FD0307C}</a:tableStyleId>
              </a:tblPr>
              <a:tblGrid>
                <a:gridCol w="877263">
                  <a:extLst>
                    <a:ext uri="{9D8B030D-6E8A-4147-A177-3AD203B41FA5}">
                      <a16:colId xmlns:a16="http://schemas.microsoft.com/office/drawing/2014/main" val="20000"/>
                    </a:ext>
                  </a:extLst>
                </a:gridCol>
                <a:gridCol w="2084831">
                  <a:extLst>
                    <a:ext uri="{9D8B030D-6E8A-4147-A177-3AD203B41FA5}">
                      <a16:colId xmlns:a16="http://schemas.microsoft.com/office/drawing/2014/main" val="20001"/>
                    </a:ext>
                  </a:extLst>
                </a:gridCol>
                <a:gridCol w="2579727">
                  <a:extLst>
                    <a:ext uri="{9D8B030D-6E8A-4147-A177-3AD203B41FA5}">
                      <a16:colId xmlns:a16="http://schemas.microsoft.com/office/drawing/2014/main" val="20002"/>
                    </a:ext>
                  </a:extLst>
                </a:gridCol>
                <a:gridCol w="866626">
                  <a:extLst>
                    <a:ext uri="{9D8B030D-6E8A-4147-A177-3AD203B41FA5}">
                      <a16:colId xmlns:a16="http://schemas.microsoft.com/office/drawing/2014/main" val="20003"/>
                    </a:ext>
                  </a:extLst>
                </a:gridCol>
                <a:gridCol w="479780">
                  <a:extLst>
                    <a:ext uri="{9D8B030D-6E8A-4147-A177-3AD203B41FA5}">
                      <a16:colId xmlns:a16="http://schemas.microsoft.com/office/drawing/2014/main" val="20004"/>
                    </a:ext>
                  </a:extLst>
                </a:gridCol>
                <a:gridCol w="642133">
                  <a:extLst>
                    <a:ext uri="{9D8B030D-6E8A-4147-A177-3AD203B41FA5}">
                      <a16:colId xmlns:a16="http://schemas.microsoft.com/office/drawing/2014/main" val="20005"/>
                    </a:ext>
                  </a:extLst>
                </a:gridCol>
                <a:gridCol w="541921">
                  <a:extLst>
                    <a:ext uri="{9D8B030D-6E8A-4147-A177-3AD203B41FA5}">
                      <a16:colId xmlns:a16="http://schemas.microsoft.com/office/drawing/2014/main" val="20006"/>
                    </a:ext>
                  </a:extLst>
                </a:gridCol>
              </a:tblGrid>
              <a:tr h="202705">
                <a:tc gridSpan="7">
                  <a:txBody>
                    <a:bodyPr/>
                    <a:lstStyle/>
                    <a:p>
                      <a:pPr marR="29209" algn="ctr">
                        <a:lnSpc>
                          <a:spcPct val="100000"/>
                        </a:lnSpc>
                        <a:spcBef>
                          <a:spcPts val="55"/>
                        </a:spcBef>
                      </a:pPr>
                      <a:r>
                        <a:rPr sz="1000" b="1" spc="-5" dirty="0">
                          <a:latin typeface="Arial"/>
                          <a:cs typeface="Arial"/>
                        </a:rPr>
                        <a:t>STIP MODIFICATIONS</a:t>
                      </a:r>
                      <a:endParaRPr sz="1000">
                        <a:latin typeface="Arial"/>
                        <a:cs typeface="Arial"/>
                      </a:endParaRPr>
                    </a:p>
                  </a:txBody>
                  <a:tcPr marL="0" marR="0" marT="6158" marB="0">
                    <a:solidFill>
                      <a:srgbClr val="F1F1F1"/>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40005">
                <a:tc>
                  <a:txBody>
                    <a:bodyPr/>
                    <a:lstStyle/>
                    <a:p>
                      <a:pPr marL="14604">
                        <a:lnSpc>
                          <a:spcPts val="1130"/>
                        </a:lnSpc>
                        <a:spcBef>
                          <a:spcPts val="20"/>
                        </a:spcBef>
                      </a:pPr>
                      <a:r>
                        <a:rPr sz="900" dirty="0">
                          <a:latin typeface="Arial Narrow"/>
                          <a:cs typeface="Arial Narrow"/>
                        </a:rPr>
                        <a:t>*</a:t>
                      </a:r>
                      <a:r>
                        <a:rPr sz="900" spc="-15" dirty="0">
                          <a:latin typeface="Arial Narrow"/>
                          <a:cs typeface="Arial Narrow"/>
                        </a:rPr>
                        <a:t> </a:t>
                      </a:r>
                      <a:r>
                        <a:rPr sz="900" spc="-5" dirty="0">
                          <a:latin typeface="Arial Narrow"/>
                          <a:cs typeface="Arial Narrow"/>
                        </a:rPr>
                        <a:t>B-6050</a:t>
                      </a:r>
                      <a:endParaRPr sz="900">
                        <a:latin typeface="Arial Narrow"/>
                        <a:cs typeface="Arial Narrow"/>
                      </a:endParaRPr>
                    </a:p>
                  </a:txBody>
                  <a:tcPr marL="0" marR="0" marT="2239" marB="0"/>
                </a:tc>
                <a:tc>
                  <a:txBody>
                    <a:bodyPr/>
                    <a:lstStyle/>
                    <a:p>
                      <a:pPr marL="82550">
                        <a:lnSpc>
                          <a:spcPts val="1130"/>
                        </a:lnSpc>
                        <a:spcBef>
                          <a:spcPts val="20"/>
                        </a:spcBef>
                      </a:pPr>
                      <a:r>
                        <a:rPr sz="900" dirty="0">
                          <a:latin typeface="Arial Narrow"/>
                          <a:cs typeface="Arial Narrow"/>
                        </a:rPr>
                        <a:t>- </a:t>
                      </a:r>
                      <a:r>
                        <a:rPr sz="900" spc="-10" dirty="0">
                          <a:latin typeface="Arial Narrow"/>
                          <a:cs typeface="Arial Narrow"/>
                        </a:rPr>
                        <a:t>UPPER COASTAL PLAIN </a:t>
                      </a:r>
                      <a:r>
                        <a:rPr sz="900" spc="-5" dirty="0">
                          <a:latin typeface="Arial Narrow"/>
                          <a:cs typeface="Arial Narrow"/>
                        </a:rPr>
                        <a:t>RURAL</a:t>
                      </a:r>
                      <a:r>
                        <a:rPr sz="900" spc="-135" dirty="0">
                          <a:latin typeface="Arial Narrow"/>
                          <a:cs typeface="Arial Narrow"/>
                        </a:rPr>
                        <a:t> </a:t>
                      </a:r>
                      <a:r>
                        <a:rPr sz="900" spc="-5" dirty="0">
                          <a:latin typeface="Arial Narrow"/>
                          <a:cs typeface="Arial Narrow"/>
                        </a:rPr>
                        <a:t>PLANNING</a:t>
                      </a:r>
                      <a:endParaRPr sz="900">
                        <a:latin typeface="Arial Narrow"/>
                        <a:cs typeface="Arial Narrow"/>
                      </a:endParaRPr>
                    </a:p>
                  </a:txBody>
                  <a:tcPr marL="0" marR="0" marT="2239" marB="0"/>
                </a:tc>
                <a:tc>
                  <a:txBody>
                    <a:bodyPr/>
                    <a:lstStyle/>
                    <a:p>
                      <a:pPr marL="74295">
                        <a:lnSpc>
                          <a:spcPts val="1130"/>
                        </a:lnSpc>
                        <a:spcBef>
                          <a:spcPts val="20"/>
                        </a:spcBef>
                      </a:pPr>
                      <a:r>
                        <a:rPr sz="900" spc="-5" dirty="0">
                          <a:latin typeface="Arial Narrow"/>
                          <a:cs typeface="Arial Narrow"/>
                        </a:rPr>
                        <a:t>SR 2137 (PITTMAN ROAD) SR 2130 </a:t>
                      </a:r>
                      <a:r>
                        <a:rPr sz="900" dirty="0">
                          <a:latin typeface="Arial Narrow"/>
                          <a:cs typeface="Arial Narrow"/>
                        </a:rPr>
                        <a:t>(E </a:t>
                      </a:r>
                      <a:r>
                        <a:rPr sz="900" spc="-10" dirty="0">
                          <a:latin typeface="Arial Narrow"/>
                          <a:cs typeface="Arial Narrow"/>
                        </a:rPr>
                        <a:t>MAIN </a:t>
                      </a:r>
                      <a:r>
                        <a:rPr sz="900" spc="-5" dirty="0">
                          <a:latin typeface="Arial Narrow"/>
                          <a:cs typeface="Arial Narrow"/>
                        </a:rPr>
                        <a:t>STREET)</a:t>
                      </a:r>
                      <a:r>
                        <a:rPr sz="900" spc="-40" dirty="0">
                          <a:latin typeface="Arial Narrow"/>
                          <a:cs typeface="Arial Narrow"/>
                        </a:rPr>
                        <a:t> </a:t>
                      </a:r>
                      <a:r>
                        <a:rPr sz="900" spc="-5" dirty="0">
                          <a:latin typeface="Arial Narrow"/>
                          <a:cs typeface="Arial Narrow"/>
                        </a:rPr>
                        <a:t>SR</a:t>
                      </a:r>
                      <a:endParaRPr sz="900">
                        <a:latin typeface="Arial Narrow"/>
                        <a:cs typeface="Arial Narrow"/>
                      </a:endParaRPr>
                    </a:p>
                  </a:txBody>
                  <a:tcPr marL="0" marR="0" marT="2239" marB="0"/>
                </a:tc>
                <a:tc>
                  <a:txBody>
                    <a:bodyPr/>
                    <a:lstStyle/>
                    <a:p>
                      <a:pPr marR="58419" algn="ctr">
                        <a:lnSpc>
                          <a:spcPts val="1135"/>
                        </a:lnSpc>
                        <a:spcBef>
                          <a:spcPts val="15"/>
                        </a:spcBef>
                      </a:pPr>
                      <a:r>
                        <a:rPr sz="900" spc="-5" dirty="0">
                          <a:latin typeface="Arial Narrow"/>
                          <a:cs typeface="Arial Narrow"/>
                        </a:rPr>
                        <a:t>RIGHT-OF-WAY</a:t>
                      </a:r>
                      <a:endParaRPr sz="900">
                        <a:latin typeface="Arial Narrow"/>
                        <a:cs typeface="Arial Narrow"/>
                      </a:endParaRPr>
                    </a:p>
                  </a:txBody>
                  <a:tcPr marL="0" marR="0" marT="1680" marB="0"/>
                </a:tc>
                <a:tc>
                  <a:txBody>
                    <a:bodyPr/>
                    <a:lstStyle/>
                    <a:p>
                      <a:pPr marR="4445" algn="r">
                        <a:lnSpc>
                          <a:spcPts val="1135"/>
                        </a:lnSpc>
                        <a:spcBef>
                          <a:spcPts val="15"/>
                        </a:spcBef>
                      </a:pPr>
                      <a:r>
                        <a:rPr sz="900" dirty="0">
                          <a:latin typeface="Arial Narrow"/>
                          <a:cs typeface="Arial Narrow"/>
                        </a:rPr>
                        <a:t>FY </a:t>
                      </a:r>
                      <a:r>
                        <a:rPr sz="900" spc="-5" dirty="0">
                          <a:latin typeface="Arial Narrow"/>
                          <a:cs typeface="Arial Narrow"/>
                        </a:rPr>
                        <a:t>2024</a:t>
                      </a:r>
                      <a:r>
                        <a:rPr sz="900" spc="-114" dirty="0">
                          <a:latin typeface="Arial Narrow"/>
                          <a:cs typeface="Arial Narrow"/>
                        </a:rPr>
                        <a:t> </a:t>
                      </a:r>
                      <a:r>
                        <a:rPr sz="900" dirty="0">
                          <a:latin typeface="Arial Narrow"/>
                          <a:cs typeface="Arial Narrow"/>
                        </a:rPr>
                        <a:t>-</a:t>
                      </a:r>
                      <a:endParaRPr sz="900">
                        <a:latin typeface="Arial Narrow"/>
                        <a:cs typeface="Arial Narrow"/>
                      </a:endParaRPr>
                    </a:p>
                  </a:txBody>
                  <a:tcPr marL="0" marR="0" marT="1680" marB="0"/>
                </a:tc>
                <a:tc>
                  <a:txBody>
                    <a:bodyPr/>
                    <a:lstStyle/>
                    <a:p>
                      <a:pPr marR="49530" algn="r">
                        <a:lnSpc>
                          <a:spcPts val="1135"/>
                        </a:lnSpc>
                        <a:spcBef>
                          <a:spcPts val="15"/>
                        </a:spcBef>
                      </a:pPr>
                      <a:r>
                        <a:rPr sz="900" spc="-5" dirty="0">
                          <a:latin typeface="Arial Narrow"/>
                          <a:cs typeface="Arial Narrow"/>
                        </a:rPr>
                        <a:t>$</a:t>
                      </a:r>
                      <a:r>
                        <a:rPr sz="900" spc="-10" dirty="0">
                          <a:latin typeface="Arial Narrow"/>
                          <a:cs typeface="Arial Narrow"/>
                        </a:rPr>
                        <a:t>1</a:t>
                      </a:r>
                      <a:r>
                        <a:rPr sz="900" dirty="0">
                          <a:latin typeface="Arial Narrow"/>
                          <a:cs typeface="Arial Narrow"/>
                        </a:rPr>
                        <a:t>,5</a:t>
                      </a:r>
                      <a:r>
                        <a:rPr sz="900" spc="-5" dirty="0">
                          <a:latin typeface="Arial Narrow"/>
                          <a:cs typeface="Arial Narrow"/>
                        </a:rPr>
                        <a:t>00,</a:t>
                      </a:r>
                      <a:r>
                        <a:rPr sz="900" spc="-10" dirty="0">
                          <a:latin typeface="Arial Narrow"/>
                          <a:cs typeface="Arial Narrow"/>
                        </a:rPr>
                        <a:t>0</a:t>
                      </a:r>
                      <a:r>
                        <a:rPr sz="900" spc="-5" dirty="0">
                          <a:latin typeface="Arial Narrow"/>
                          <a:cs typeface="Arial Narrow"/>
                        </a:rPr>
                        <a:t>00</a:t>
                      </a:r>
                      <a:endParaRPr sz="900">
                        <a:latin typeface="Arial Narrow"/>
                        <a:cs typeface="Arial Narrow"/>
                      </a:endParaRPr>
                    </a:p>
                  </a:txBody>
                  <a:tcPr marL="0" marR="0" marT="1680" marB="0"/>
                </a:tc>
                <a:tc>
                  <a:txBody>
                    <a:bodyPr/>
                    <a:lstStyle/>
                    <a:p>
                      <a:pPr marL="57150">
                        <a:lnSpc>
                          <a:spcPts val="1135"/>
                        </a:lnSpc>
                        <a:spcBef>
                          <a:spcPts val="15"/>
                        </a:spcBef>
                      </a:pPr>
                      <a:r>
                        <a:rPr sz="900" spc="-10" dirty="0">
                          <a:latin typeface="Arial Narrow"/>
                          <a:cs typeface="Arial Narrow"/>
                        </a:rPr>
                        <a:t>(NHPB)</a:t>
                      </a:r>
                      <a:endParaRPr sz="900">
                        <a:latin typeface="Arial Narrow"/>
                        <a:cs typeface="Arial Narrow"/>
                      </a:endParaRPr>
                    </a:p>
                  </a:txBody>
                  <a:tcPr marL="0" marR="0" marT="1680" marB="0"/>
                </a:tc>
                <a:extLst>
                  <a:ext uri="{0D108BD9-81ED-4DB2-BD59-A6C34878D82A}">
                    <a16:rowId xmlns:a16="http://schemas.microsoft.com/office/drawing/2014/main" val="10001"/>
                  </a:ext>
                </a:extLst>
              </a:tr>
              <a:tr h="133521">
                <a:tc>
                  <a:txBody>
                    <a:bodyPr/>
                    <a:lstStyle/>
                    <a:p>
                      <a:pPr marL="14604">
                        <a:lnSpc>
                          <a:spcPts val="1090"/>
                        </a:lnSpc>
                      </a:pPr>
                      <a:r>
                        <a:rPr sz="900" spc="-5" dirty="0">
                          <a:latin typeface="Arial Narrow"/>
                          <a:cs typeface="Arial Narrow"/>
                        </a:rPr>
                        <a:t>JOHNSTON</a:t>
                      </a:r>
                      <a:endParaRPr sz="900">
                        <a:latin typeface="Arial Narrow"/>
                        <a:cs typeface="Arial Narrow"/>
                      </a:endParaRPr>
                    </a:p>
                  </a:txBody>
                  <a:tcPr marL="0" marR="0" marT="0" marB="0"/>
                </a:tc>
                <a:tc>
                  <a:txBody>
                    <a:bodyPr/>
                    <a:lstStyle/>
                    <a:p>
                      <a:pPr marL="160020">
                        <a:lnSpc>
                          <a:spcPts val="1090"/>
                        </a:lnSpc>
                      </a:pPr>
                      <a:r>
                        <a:rPr sz="900" spc="-5" dirty="0">
                          <a:latin typeface="Arial Narrow"/>
                          <a:cs typeface="Arial Narrow"/>
                        </a:rPr>
                        <a:t>ORGANIZATION</a:t>
                      </a:r>
                      <a:endParaRPr sz="900">
                        <a:latin typeface="Arial Narrow"/>
                        <a:cs typeface="Arial Narrow"/>
                      </a:endParaRPr>
                    </a:p>
                  </a:txBody>
                  <a:tcPr marL="0" marR="0" marT="0" marB="0"/>
                </a:tc>
                <a:tc>
                  <a:txBody>
                    <a:bodyPr/>
                    <a:lstStyle/>
                    <a:p>
                      <a:pPr marL="74295">
                        <a:lnSpc>
                          <a:spcPts val="1090"/>
                        </a:lnSpc>
                      </a:pPr>
                      <a:r>
                        <a:rPr sz="900" spc="-5" dirty="0">
                          <a:latin typeface="Arial Narrow"/>
                          <a:cs typeface="Arial Narrow"/>
                        </a:rPr>
                        <a:t>2339 </a:t>
                      </a:r>
                      <a:r>
                        <a:rPr sz="900" spc="-10" dirty="0">
                          <a:latin typeface="Arial Narrow"/>
                          <a:cs typeface="Arial Narrow"/>
                        </a:rPr>
                        <a:t>(BAGLEY </a:t>
                      </a:r>
                      <a:r>
                        <a:rPr sz="900" spc="-5" dirty="0">
                          <a:latin typeface="Arial Narrow"/>
                          <a:cs typeface="Arial Narrow"/>
                        </a:rPr>
                        <a:t>ROAD), </a:t>
                      </a:r>
                      <a:r>
                        <a:rPr sz="900" spc="-10" dirty="0">
                          <a:latin typeface="Arial Narrow"/>
                          <a:cs typeface="Arial Narrow"/>
                        </a:rPr>
                        <a:t>REPLACE </a:t>
                      </a:r>
                      <a:r>
                        <a:rPr sz="900" spc="-5" dirty="0">
                          <a:latin typeface="Arial Narrow"/>
                          <a:cs typeface="Arial Narrow"/>
                        </a:rPr>
                        <a:t>BRIDGE 500109 ON</a:t>
                      </a:r>
                      <a:r>
                        <a:rPr sz="900" spc="-30" dirty="0">
                          <a:latin typeface="Arial Narrow"/>
                          <a:cs typeface="Arial Narrow"/>
                        </a:rPr>
                        <a:t> </a:t>
                      </a:r>
                      <a:r>
                        <a:rPr sz="900" spc="-5" dirty="0">
                          <a:latin typeface="Arial Narrow"/>
                          <a:cs typeface="Arial Narrow"/>
                        </a:rPr>
                        <a:t>SR</a:t>
                      </a:r>
                      <a:endParaRPr sz="900">
                        <a:latin typeface="Arial Narrow"/>
                        <a:cs typeface="Arial Narrow"/>
                      </a:endParaRPr>
                    </a:p>
                  </a:txBody>
                  <a:tcPr marL="0" marR="0" marT="0" marB="0"/>
                </a:tc>
                <a:tc>
                  <a:txBody>
                    <a:bodyPr/>
                    <a:lstStyle/>
                    <a:p>
                      <a:pPr algn="ctr">
                        <a:lnSpc>
                          <a:spcPts val="1090"/>
                        </a:lnSpc>
                      </a:pPr>
                      <a:r>
                        <a:rPr sz="900" spc="-5" dirty="0">
                          <a:latin typeface="Arial Narrow"/>
                          <a:cs typeface="Arial Narrow"/>
                        </a:rPr>
                        <a:t>CONSTRUCTION</a:t>
                      </a:r>
                      <a:endParaRPr sz="900">
                        <a:latin typeface="Arial Narrow"/>
                        <a:cs typeface="Arial Narrow"/>
                      </a:endParaRPr>
                    </a:p>
                  </a:txBody>
                  <a:tcPr marL="0" marR="0" marT="0" marB="0"/>
                </a:tc>
                <a:tc>
                  <a:txBody>
                    <a:bodyPr/>
                    <a:lstStyle/>
                    <a:p>
                      <a:pPr marR="4445" algn="r">
                        <a:lnSpc>
                          <a:spcPts val="1090"/>
                        </a:lnSpc>
                      </a:pPr>
                      <a:r>
                        <a:rPr sz="900" dirty="0">
                          <a:latin typeface="Arial Narrow"/>
                          <a:cs typeface="Arial Narrow"/>
                        </a:rPr>
                        <a:t>FY </a:t>
                      </a:r>
                      <a:r>
                        <a:rPr sz="900" spc="-5" dirty="0">
                          <a:latin typeface="Arial Narrow"/>
                          <a:cs typeface="Arial Narrow"/>
                        </a:rPr>
                        <a:t>2026</a:t>
                      </a:r>
                      <a:r>
                        <a:rPr sz="900" spc="-114"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090"/>
                        </a:lnSpc>
                      </a:pPr>
                      <a:r>
                        <a:rPr sz="900" spc="-5" dirty="0">
                          <a:latin typeface="Arial Narrow"/>
                          <a:cs typeface="Arial Narrow"/>
                        </a:rPr>
                        <a:t>$</a:t>
                      </a:r>
                      <a:r>
                        <a:rPr sz="900" spc="-10" dirty="0">
                          <a:latin typeface="Arial Narrow"/>
                          <a:cs typeface="Arial Narrow"/>
                        </a:rPr>
                        <a:t>5</a:t>
                      </a:r>
                      <a:r>
                        <a:rPr sz="900" dirty="0">
                          <a:latin typeface="Arial Narrow"/>
                          <a:cs typeface="Arial Narrow"/>
                        </a:rPr>
                        <a:t>,0</a:t>
                      </a:r>
                      <a:r>
                        <a:rPr sz="900" spc="-5" dirty="0">
                          <a:latin typeface="Arial Narrow"/>
                          <a:cs typeface="Arial Narrow"/>
                        </a:rPr>
                        <a:t>00,</a:t>
                      </a:r>
                      <a:r>
                        <a:rPr sz="900" spc="-10" dirty="0">
                          <a:latin typeface="Arial Narrow"/>
                          <a:cs typeface="Arial Narrow"/>
                        </a:rPr>
                        <a:t>0</a:t>
                      </a:r>
                      <a:r>
                        <a:rPr sz="900" spc="-5" dirty="0">
                          <a:latin typeface="Arial Narrow"/>
                          <a:cs typeface="Arial Narrow"/>
                        </a:rPr>
                        <a:t>00</a:t>
                      </a:r>
                      <a:endParaRPr sz="900">
                        <a:latin typeface="Arial Narrow"/>
                        <a:cs typeface="Arial Narrow"/>
                      </a:endParaRPr>
                    </a:p>
                  </a:txBody>
                  <a:tcPr marL="0" marR="0" marT="0" marB="0"/>
                </a:tc>
                <a:tc>
                  <a:txBody>
                    <a:bodyPr/>
                    <a:lstStyle/>
                    <a:p>
                      <a:pPr marL="57150">
                        <a:lnSpc>
                          <a:spcPts val="1090"/>
                        </a:lnSpc>
                      </a:pPr>
                      <a:r>
                        <a:rPr sz="900" spc="-10" dirty="0">
                          <a:latin typeface="Arial Narrow"/>
                          <a:cs typeface="Arial Narrow"/>
                        </a:rPr>
                        <a:t>(NHPB)</a:t>
                      </a:r>
                      <a:endParaRPr sz="900">
                        <a:latin typeface="Arial Narrow"/>
                        <a:cs typeface="Arial Narrow"/>
                      </a:endParaRPr>
                    </a:p>
                  </a:txBody>
                  <a:tcPr marL="0" marR="0" marT="0" marB="0"/>
                </a:tc>
                <a:extLst>
                  <a:ext uri="{0D108BD9-81ED-4DB2-BD59-A6C34878D82A}">
                    <a16:rowId xmlns:a16="http://schemas.microsoft.com/office/drawing/2014/main" val="10002"/>
                  </a:ext>
                </a:extLst>
              </a:tr>
              <a:tr h="133073">
                <a:tc>
                  <a:txBody>
                    <a:bodyPr/>
                    <a:lstStyle/>
                    <a:p>
                      <a:pPr marL="14604">
                        <a:lnSpc>
                          <a:spcPts val="1090"/>
                        </a:lnSpc>
                      </a:pPr>
                      <a:r>
                        <a:rPr sz="900" b="1" spc="-10" dirty="0">
                          <a:latin typeface="Arial Narrow"/>
                          <a:cs typeface="Arial Narrow"/>
                        </a:rPr>
                        <a:t>PROJ.CATEGORY</a:t>
                      </a:r>
                      <a:endParaRPr sz="900">
                        <a:latin typeface="Arial Narrow"/>
                        <a:cs typeface="Arial Narrow"/>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74295">
                        <a:lnSpc>
                          <a:spcPts val="1090"/>
                        </a:lnSpc>
                      </a:pPr>
                      <a:r>
                        <a:rPr sz="900" spc="-5" dirty="0">
                          <a:latin typeface="Arial Narrow"/>
                          <a:cs typeface="Arial Narrow"/>
                        </a:rPr>
                        <a:t>2137 (PITTMAN </a:t>
                      </a:r>
                      <a:r>
                        <a:rPr sz="900" spc="-10" dirty="0">
                          <a:latin typeface="Arial Narrow"/>
                          <a:cs typeface="Arial Narrow"/>
                        </a:rPr>
                        <a:t>ROAD) OVER </a:t>
                      </a:r>
                      <a:r>
                        <a:rPr sz="900" spc="-5" dirty="0">
                          <a:latin typeface="Arial Narrow"/>
                          <a:cs typeface="Arial Narrow"/>
                        </a:rPr>
                        <a:t>I-95, BRIDGE 500110</a:t>
                      </a:r>
                      <a:r>
                        <a:rPr sz="900" spc="-25" dirty="0">
                          <a:latin typeface="Arial Narrow"/>
                          <a:cs typeface="Arial Narrow"/>
                        </a:rPr>
                        <a:t> </a:t>
                      </a:r>
                      <a:r>
                        <a:rPr sz="900" spc="-5" dirty="0">
                          <a:latin typeface="Arial Narrow"/>
                          <a:cs typeface="Arial Narrow"/>
                        </a:rPr>
                        <a:t>ON</a:t>
                      </a:r>
                      <a:endParaRPr sz="900">
                        <a:latin typeface="Arial Narrow"/>
                        <a:cs typeface="Arial Narrow"/>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R="4445" algn="r">
                        <a:lnSpc>
                          <a:spcPts val="1090"/>
                        </a:lnSpc>
                      </a:pPr>
                      <a:r>
                        <a:rPr sz="900" dirty="0">
                          <a:latin typeface="Arial Narrow"/>
                          <a:cs typeface="Arial Narrow"/>
                        </a:rPr>
                        <a:t>FY </a:t>
                      </a:r>
                      <a:r>
                        <a:rPr sz="900" spc="-5" dirty="0">
                          <a:latin typeface="Arial Narrow"/>
                          <a:cs typeface="Arial Narrow"/>
                        </a:rPr>
                        <a:t>2027</a:t>
                      </a:r>
                      <a:r>
                        <a:rPr sz="900" spc="-114"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090"/>
                        </a:lnSpc>
                      </a:pPr>
                      <a:r>
                        <a:rPr sz="900" spc="-5" dirty="0">
                          <a:latin typeface="Arial Narrow"/>
                          <a:cs typeface="Arial Narrow"/>
                        </a:rPr>
                        <a:t>$</a:t>
                      </a:r>
                      <a:r>
                        <a:rPr sz="900" spc="-10" dirty="0">
                          <a:latin typeface="Arial Narrow"/>
                          <a:cs typeface="Arial Narrow"/>
                        </a:rPr>
                        <a:t>5</a:t>
                      </a:r>
                      <a:r>
                        <a:rPr sz="900" dirty="0">
                          <a:latin typeface="Arial Narrow"/>
                          <a:cs typeface="Arial Narrow"/>
                        </a:rPr>
                        <a:t>,0</a:t>
                      </a:r>
                      <a:r>
                        <a:rPr sz="900" spc="-5" dirty="0">
                          <a:latin typeface="Arial Narrow"/>
                          <a:cs typeface="Arial Narrow"/>
                        </a:rPr>
                        <a:t>00,</a:t>
                      </a:r>
                      <a:r>
                        <a:rPr sz="900" spc="-10" dirty="0">
                          <a:latin typeface="Arial Narrow"/>
                          <a:cs typeface="Arial Narrow"/>
                        </a:rPr>
                        <a:t>0</a:t>
                      </a:r>
                      <a:r>
                        <a:rPr sz="900" spc="-5" dirty="0">
                          <a:latin typeface="Arial Narrow"/>
                          <a:cs typeface="Arial Narrow"/>
                        </a:rPr>
                        <a:t>00</a:t>
                      </a:r>
                      <a:endParaRPr sz="900">
                        <a:latin typeface="Arial Narrow"/>
                        <a:cs typeface="Arial Narrow"/>
                      </a:endParaRPr>
                    </a:p>
                  </a:txBody>
                  <a:tcPr marL="0" marR="0" marT="0" marB="0"/>
                </a:tc>
                <a:tc>
                  <a:txBody>
                    <a:bodyPr/>
                    <a:lstStyle/>
                    <a:p>
                      <a:pPr marL="57150">
                        <a:lnSpc>
                          <a:spcPts val="1090"/>
                        </a:lnSpc>
                      </a:pPr>
                      <a:r>
                        <a:rPr sz="900" spc="-10" dirty="0">
                          <a:latin typeface="Arial Narrow"/>
                          <a:cs typeface="Arial Narrow"/>
                        </a:rPr>
                        <a:t>(NHPB)</a:t>
                      </a:r>
                      <a:endParaRPr sz="900">
                        <a:latin typeface="Arial Narrow"/>
                        <a:cs typeface="Arial Narrow"/>
                      </a:endParaRPr>
                    </a:p>
                  </a:txBody>
                  <a:tcPr marL="0" marR="0" marT="0" marB="0"/>
                </a:tc>
                <a:extLst>
                  <a:ext uri="{0D108BD9-81ED-4DB2-BD59-A6C34878D82A}">
                    <a16:rowId xmlns:a16="http://schemas.microsoft.com/office/drawing/2014/main" val="10003"/>
                  </a:ext>
                </a:extLst>
              </a:tr>
              <a:tr h="133745">
                <a:tc>
                  <a:txBody>
                    <a:bodyPr/>
                    <a:lstStyle/>
                    <a:p>
                      <a:pPr marL="14604">
                        <a:lnSpc>
                          <a:spcPts val="1095"/>
                        </a:lnSpc>
                      </a:pPr>
                      <a:r>
                        <a:rPr sz="900" spc="-5" dirty="0">
                          <a:latin typeface="Arial Narrow"/>
                          <a:cs typeface="Arial Narrow"/>
                        </a:rPr>
                        <a:t>DIVISION</a:t>
                      </a:r>
                      <a:endParaRPr sz="900">
                        <a:latin typeface="Arial Narrow"/>
                        <a:cs typeface="Arial Narrow"/>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74295">
                        <a:lnSpc>
                          <a:spcPts val="1095"/>
                        </a:lnSpc>
                      </a:pPr>
                      <a:r>
                        <a:rPr sz="900" spc="-5" dirty="0">
                          <a:latin typeface="Arial Narrow"/>
                          <a:cs typeface="Arial Narrow"/>
                        </a:rPr>
                        <a:t>SR 2130 </a:t>
                      </a:r>
                      <a:r>
                        <a:rPr sz="900" spc="-10" dirty="0">
                          <a:latin typeface="Arial Narrow"/>
                          <a:cs typeface="Arial Narrow"/>
                        </a:rPr>
                        <a:t>(EAST </a:t>
                      </a:r>
                      <a:r>
                        <a:rPr sz="900" spc="-5" dirty="0">
                          <a:latin typeface="Arial Narrow"/>
                          <a:cs typeface="Arial Narrow"/>
                        </a:rPr>
                        <a:t>MAIN STREET) </a:t>
                      </a:r>
                      <a:r>
                        <a:rPr sz="900" spc="-10" dirty="0">
                          <a:latin typeface="Arial Narrow"/>
                          <a:cs typeface="Arial Narrow"/>
                        </a:rPr>
                        <a:t>OVER </a:t>
                      </a:r>
                      <a:r>
                        <a:rPr sz="900" spc="-5" dirty="0">
                          <a:latin typeface="Arial Narrow"/>
                          <a:cs typeface="Arial Narrow"/>
                        </a:rPr>
                        <a:t>I-95, </a:t>
                      </a:r>
                      <a:r>
                        <a:rPr sz="900" spc="-10" dirty="0">
                          <a:latin typeface="Arial Narrow"/>
                          <a:cs typeface="Arial Narrow"/>
                        </a:rPr>
                        <a:t>AND</a:t>
                      </a:r>
                      <a:r>
                        <a:rPr sz="900" spc="-25" dirty="0">
                          <a:latin typeface="Arial Narrow"/>
                          <a:cs typeface="Arial Narrow"/>
                        </a:rPr>
                        <a:t> </a:t>
                      </a:r>
                      <a:r>
                        <a:rPr sz="900" spc="-5" dirty="0">
                          <a:latin typeface="Arial Narrow"/>
                          <a:cs typeface="Arial Narrow"/>
                        </a:rPr>
                        <a:t>BRIDGE</a:t>
                      </a:r>
                      <a:endParaRPr sz="900">
                        <a:latin typeface="Arial Narrow"/>
                        <a:cs typeface="Arial Narrow"/>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R="4445" algn="r">
                        <a:lnSpc>
                          <a:spcPts val="1095"/>
                        </a:lnSpc>
                      </a:pPr>
                      <a:r>
                        <a:rPr sz="900" dirty="0">
                          <a:latin typeface="Arial Narrow"/>
                          <a:cs typeface="Arial Narrow"/>
                        </a:rPr>
                        <a:t>FY </a:t>
                      </a:r>
                      <a:r>
                        <a:rPr sz="900" spc="-5" dirty="0">
                          <a:latin typeface="Arial Narrow"/>
                          <a:cs typeface="Arial Narrow"/>
                        </a:rPr>
                        <a:t>2028</a:t>
                      </a:r>
                      <a:r>
                        <a:rPr sz="900" spc="-114" dirty="0">
                          <a:latin typeface="Arial Narrow"/>
                          <a:cs typeface="Arial Narrow"/>
                        </a:rPr>
                        <a:t> </a:t>
                      </a:r>
                      <a:r>
                        <a:rPr sz="900" dirty="0">
                          <a:latin typeface="Arial Narrow"/>
                          <a:cs typeface="Arial Narrow"/>
                        </a:rPr>
                        <a:t>-</a:t>
                      </a:r>
                      <a:endParaRPr sz="900">
                        <a:latin typeface="Arial Narrow"/>
                        <a:cs typeface="Arial Narrow"/>
                      </a:endParaRPr>
                    </a:p>
                  </a:txBody>
                  <a:tcPr marL="0" marR="0" marT="0" marB="0"/>
                </a:tc>
                <a:tc>
                  <a:txBody>
                    <a:bodyPr/>
                    <a:lstStyle/>
                    <a:p>
                      <a:pPr marR="49530" algn="r">
                        <a:lnSpc>
                          <a:spcPts val="1095"/>
                        </a:lnSpc>
                      </a:pPr>
                      <a:r>
                        <a:rPr sz="900" u="sng" dirty="0">
                          <a:uFill>
                            <a:solidFill>
                              <a:srgbClr val="000000"/>
                            </a:solidFill>
                          </a:uFill>
                          <a:latin typeface="Arial Narrow"/>
                          <a:cs typeface="Arial Narrow"/>
                        </a:rPr>
                        <a:t>    </a:t>
                      </a:r>
                      <a:r>
                        <a:rPr sz="900" u="sng" spc="-40" dirty="0">
                          <a:uFill>
                            <a:solidFill>
                              <a:srgbClr val="000000"/>
                            </a:solidFill>
                          </a:uFill>
                          <a:latin typeface="Arial Narrow"/>
                          <a:cs typeface="Arial Narrow"/>
                        </a:rPr>
                        <a:t> </a:t>
                      </a:r>
                      <a:r>
                        <a:rPr sz="900" u="sng" spc="-5" dirty="0">
                          <a:uFill>
                            <a:solidFill>
                              <a:srgbClr val="000000"/>
                            </a:solidFill>
                          </a:uFill>
                          <a:latin typeface="Arial Narrow"/>
                          <a:cs typeface="Arial Narrow"/>
                        </a:rPr>
                        <a:t>$</a:t>
                      </a:r>
                      <a:r>
                        <a:rPr sz="900" u="sng" spc="-10" dirty="0">
                          <a:uFill>
                            <a:solidFill>
                              <a:srgbClr val="000000"/>
                            </a:solidFill>
                          </a:uFill>
                          <a:latin typeface="Arial Narrow"/>
                          <a:cs typeface="Arial Narrow"/>
                        </a:rPr>
                        <a:t>5</a:t>
                      </a:r>
                      <a:r>
                        <a:rPr sz="900" u="sng" dirty="0">
                          <a:uFill>
                            <a:solidFill>
                              <a:srgbClr val="000000"/>
                            </a:solidFill>
                          </a:uFill>
                          <a:latin typeface="Arial Narrow"/>
                          <a:cs typeface="Arial Narrow"/>
                        </a:rPr>
                        <a:t>,0</a:t>
                      </a:r>
                      <a:r>
                        <a:rPr sz="900" u="sng" spc="-5" dirty="0">
                          <a:uFill>
                            <a:solidFill>
                              <a:srgbClr val="000000"/>
                            </a:solidFill>
                          </a:uFill>
                          <a:latin typeface="Arial Narrow"/>
                          <a:cs typeface="Arial Narrow"/>
                        </a:rPr>
                        <a:t>00,</a:t>
                      </a:r>
                      <a:r>
                        <a:rPr sz="900" u="sng" spc="-10" dirty="0">
                          <a:uFill>
                            <a:solidFill>
                              <a:srgbClr val="000000"/>
                            </a:solidFill>
                          </a:uFill>
                          <a:latin typeface="Arial Narrow"/>
                          <a:cs typeface="Arial Narrow"/>
                        </a:rPr>
                        <a:t>0</a:t>
                      </a:r>
                      <a:r>
                        <a:rPr sz="900" u="sng" spc="-5" dirty="0">
                          <a:uFill>
                            <a:solidFill>
                              <a:srgbClr val="000000"/>
                            </a:solidFill>
                          </a:uFill>
                          <a:latin typeface="Arial Narrow"/>
                          <a:cs typeface="Arial Narrow"/>
                        </a:rPr>
                        <a:t>00</a:t>
                      </a:r>
                      <a:endParaRPr sz="900">
                        <a:latin typeface="Arial Narrow"/>
                        <a:cs typeface="Arial Narrow"/>
                      </a:endParaRPr>
                    </a:p>
                  </a:txBody>
                  <a:tcPr marL="0" marR="0" marT="0" marB="0"/>
                </a:tc>
                <a:tc>
                  <a:txBody>
                    <a:bodyPr/>
                    <a:lstStyle/>
                    <a:p>
                      <a:pPr marL="57150">
                        <a:lnSpc>
                          <a:spcPts val="1095"/>
                        </a:lnSpc>
                      </a:pPr>
                      <a:r>
                        <a:rPr sz="900" spc="-10" dirty="0">
                          <a:latin typeface="Arial Narrow"/>
                          <a:cs typeface="Arial Narrow"/>
                        </a:rPr>
                        <a:t>(NHPB)</a:t>
                      </a:r>
                      <a:endParaRPr sz="900">
                        <a:latin typeface="Arial Narrow"/>
                        <a:cs typeface="Arial Narrow"/>
                      </a:endParaRPr>
                    </a:p>
                  </a:txBody>
                  <a:tcPr marL="0" marR="0" marT="0" marB="0"/>
                </a:tc>
                <a:extLst>
                  <a:ext uri="{0D108BD9-81ED-4DB2-BD59-A6C34878D82A}">
                    <a16:rowId xmlns:a16="http://schemas.microsoft.com/office/drawing/2014/main" val="10004"/>
                  </a:ext>
                </a:extLst>
              </a:tr>
              <a:tr h="143401">
                <a:tc>
                  <a:txBody>
                    <a:bodyPr/>
                    <a:lstStyle/>
                    <a:p>
                      <a:pPr>
                        <a:lnSpc>
                          <a:spcPct val="100000"/>
                        </a:lnSpc>
                      </a:pPr>
                      <a:endParaRPr sz="800">
                        <a:latin typeface="Times New Roman"/>
                        <a:cs typeface="Times New Roman"/>
                      </a:endParaRPr>
                    </a:p>
                  </a:txBody>
                  <a:tcPr marL="0" marR="0" marT="0" marB="0"/>
                </a:tc>
                <a:tc>
                  <a:txBody>
                    <a:bodyPr/>
                    <a:lstStyle/>
                    <a:p>
                      <a:pPr>
                        <a:lnSpc>
                          <a:spcPct val="100000"/>
                        </a:lnSpc>
                      </a:pPr>
                      <a:endParaRPr sz="800">
                        <a:latin typeface="Times New Roman"/>
                        <a:cs typeface="Times New Roman"/>
                      </a:endParaRPr>
                    </a:p>
                  </a:txBody>
                  <a:tcPr marL="0" marR="0" marT="0" marB="0"/>
                </a:tc>
                <a:tc>
                  <a:txBody>
                    <a:bodyPr/>
                    <a:lstStyle/>
                    <a:p>
                      <a:pPr marL="74295">
                        <a:lnSpc>
                          <a:spcPts val="1120"/>
                        </a:lnSpc>
                      </a:pPr>
                      <a:r>
                        <a:rPr sz="900" spc="-5" dirty="0">
                          <a:latin typeface="Arial Narrow"/>
                          <a:cs typeface="Arial Narrow"/>
                        </a:rPr>
                        <a:t>500112 ON SR 2339 </a:t>
                      </a:r>
                      <a:r>
                        <a:rPr sz="900" spc="-10" dirty="0">
                          <a:latin typeface="Arial Narrow"/>
                          <a:cs typeface="Arial Narrow"/>
                        </a:rPr>
                        <a:t>(BAGLEY </a:t>
                      </a:r>
                      <a:r>
                        <a:rPr sz="900" spc="-5" dirty="0">
                          <a:latin typeface="Arial Narrow"/>
                          <a:cs typeface="Arial Narrow"/>
                        </a:rPr>
                        <a:t>ROAD) </a:t>
                      </a:r>
                      <a:r>
                        <a:rPr sz="900" spc="-10" dirty="0">
                          <a:latin typeface="Arial Narrow"/>
                          <a:cs typeface="Arial Narrow"/>
                        </a:rPr>
                        <a:t>OVER </a:t>
                      </a:r>
                      <a:r>
                        <a:rPr sz="900" dirty="0">
                          <a:latin typeface="Arial Narrow"/>
                          <a:cs typeface="Arial Narrow"/>
                        </a:rPr>
                        <a:t>I-95.</a:t>
                      </a:r>
                      <a:endParaRPr sz="900">
                        <a:latin typeface="Arial Narrow"/>
                        <a:cs typeface="Arial Narrow"/>
                      </a:endParaRPr>
                    </a:p>
                  </a:txBody>
                  <a:tcPr marL="0" marR="0" marT="0" marB="0"/>
                </a:tc>
                <a:tc>
                  <a:txBody>
                    <a:bodyPr/>
                    <a:lstStyle/>
                    <a:p>
                      <a:pPr>
                        <a:lnSpc>
                          <a:spcPct val="100000"/>
                        </a:lnSpc>
                      </a:pPr>
                      <a:endParaRPr sz="800">
                        <a:latin typeface="Times New Roman"/>
                        <a:cs typeface="Times New Roman"/>
                      </a:endParaRPr>
                    </a:p>
                  </a:txBody>
                  <a:tcPr marL="0" marR="0" marT="0" marB="0"/>
                </a:tc>
                <a:tc>
                  <a:txBody>
                    <a:bodyPr/>
                    <a:lstStyle/>
                    <a:p>
                      <a:pPr>
                        <a:lnSpc>
                          <a:spcPct val="100000"/>
                        </a:lnSpc>
                      </a:pPr>
                      <a:endParaRPr sz="800">
                        <a:latin typeface="Times New Roman"/>
                        <a:cs typeface="Times New Roman"/>
                      </a:endParaRPr>
                    </a:p>
                  </a:txBody>
                  <a:tcPr marL="0" marR="0" marT="0" marB="0"/>
                </a:tc>
                <a:tc>
                  <a:txBody>
                    <a:bodyPr/>
                    <a:lstStyle/>
                    <a:p>
                      <a:pPr marR="49530" algn="r">
                        <a:lnSpc>
                          <a:spcPts val="1180"/>
                        </a:lnSpc>
                      </a:pPr>
                      <a:r>
                        <a:rPr sz="900" spc="-5" dirty="0">
                          <a:latin typeface="Arial Narrow"/>
                          <a:cs typeface="Arial Narrow"/>
                        </a:rPr>
                        <a:t>$1</a:t>
                      </a:r>
                      <a:r>
                        <a:rPr sz="900" dirty="0">
                          <a:latin typeface="Arial Narrow"/>
                          <a:cs typeface="Arial Narrow"/>
                        </a:rPr>
                        <a:t>6</a:t>
                      </a:r>
                      <a:r>
                        <a:rPr sz="900" spc="-5" dirty="0">
                          <a:latin typeface="Arial Narrow"/>
                          <a:cs typeface="Arial Narrow"/>
                        </a:rPr>
                        <a:t>,500,</a:t>
                      </a:r>
                      <a:r>
                        <a:rPr sz="900" dirty="0">
                          <a:latin typeface="Arial Narrow"/>
                          <a:cs typeface="Arial Narrow"/>
                        </a:rPr>
                        <a:t>0</a:t>
                      </a:r>
                      <a:r>
                        <a:rPr sz="900" spc="-5" dirty="0">
                          <a:latin typeface="Arial Narrow"/>
                          <a:cs typeface="Arial Narrow"/>
                        </a:rPr>
                        <a:t>00</a:t>
                      </a:r>
                      <a:endParaRPr sz="900">
                        <a:latin typeface="Arial Narrow"/>
                        <a:cs typeface="Arial Narrow"/>
                      </a:endParaRPr>
                    </a:p>
                  </a:txBody>
                  <a:tcPr marL="0" marR="0" marT="0" marB="0"/>
                </a:tc>
                <a:tc>
                  <a:txBody>
                    <a:bodyPr/>
                    <a:lstStyle/>
                    <a:p>
                      <a:pPr>
                        <a:lnSpc>
                          <a:spcPct val="100000"/>
                        </a:lnSpc>
                      </a:pPr>
                      <a:endParaRPr sz="800">
                        <a:latin typeface="Times New Roman"/>
                        <a:cs typeface="Times New Roman"/>
                      </a:endParaRPr>
                    </a:p>
                  </a:txBody>
                  <a:tcPr marL="0" marR="0" marT="0" marB="0"/>
                </a:tc>
                <a:extLst>
                  <a:ext uri="{0D108BD9-81ED-4DB2-BD59-A6C34878D82A}">
                    <a16:rowId xmlns:a16="http://schemas.microsoft.com/office/drawing/2014/main" val="10005"/>
                  </a:ext>
                </a:extLst>
              </a:tr>
              <a:tr h="137916">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marL="74295">
                        <a:lnSpc>
                          <a:spcPts val="1125"/>
                        </a:lnSpc>
                        <a:spcBef>
                          <a:spcPts val="5"/>
                        </a:spcBef>
                      </a:pPr>
                      <a:r>
                        <a:rPr sz="900" b="1" i="1" u="heavy" dirty="0">
                          <a:uFill>
                            <a:solidFill>
                              <a:srgbClr val="000000"/>
                            </a:solidFill>
                          </a:uFill>
                          <a:latin typeface="ArialNarrow-BoldItalic"/>
                          <a:cs typeface="ArialNarrow-BoldItalic"/>
                        </a:rPr>
                        <a:t>AT </a:t>
                      </a:r>
                      <a:r>
                        <a:rPr sz="900" b="1" i="1" u="heavy" spc="-10" dirty="0">
                          <a:uFill>
                            <a:solidFill>
                              <a:srgbClr val="000000"/>
                            </a:solidFill>
                          </a:uFill>
                          <a:latin typeface="ArialNarrow-BoldItalic"/>
                          <a:cs typeface="ArialNarrow-BoldItalic"/>
                        </a:rPr>
                        <a:t>REQUEST </a:t>
                      </a:r>
                      <a:r>
                        <a:rPr sz="900" b="1" i="1" u="heavy" spc="-5" dirty="0">
                          <a:uFill>
                            <a:solidFill>
                              <a:srgbClr val="000000"/>
                            </a:solidFill>
                          </a:uFill>
                          <a:latin typeface="ArialNarrow-BoldItalic"/>
                          <a:cs typeface="ArialNarrow-BoldItalic"/>
                        </a:rPr>
                        <a:t>OF STRUCTURES </a:t>
                      </a:r>
                      <a:r>
                        <a:rPr sz="900" b="1" i="1" u="heavy" spc="-10" dirty="0">
                          <a:uFill>
                            <a:solidFill>
                              <a:srgbClr val="000000"/>
                            </a:solidFill>
                          </a:uFill>
                          <a:latin typeface="ArialNarrow-BoldItalic"/>
                          <a:cs typeface="ArialNarrow-BoldItalic"/>
                        </a:rPr>
                        <a:t>MANAGEMENT </a:t>
                      </a:r>
                      <a:r>
                        <a:rPr sz="900" b="1" i="1" u="heavy" spc="-5" dirty="0">
                          <a:uFill>
                            <a:solidFill>
                              <a:srgbClr val="000000"/>
                            </a:solidFill>
                          </a:uFill>
                          <a:latin typeface="ArialNarrow-BoldItalic"/>
                          <a:cs typeface="ArialNarrow-BoldItalic"/>
                        </a:rPr>
                        <a:t>UNIT,</a:t>
                      </a:r>
                      <a:endParaRPr sz="900">
                        <a:latin typeface="ArialNarrow-BoldItalic"/>
                        <a:cs typeface="ArialNarrow-BoldItalic"/>
                      </a:endParaRPr>
                    </a:p>
                  </a:txBody>
                  <a:tcPr marL="0" marR="0" marT="56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extLst>
                  <a:ext uri="{0D108BD9-81ED-4DB2-BD59-A6C34878D82A}">
                    <a16:rowId xmlns:a16="http://schemas.microsoft.com/office/drawing/2014/main" val="10006"/>
                  </a:ext>
                </a:extLst>
              </a:tr>
              <a:tr h="269841">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marL="74295" marR="316865">
                        <a:lnSpc>
                          <a:spcPts val="1170"/>
                        </a:lnSpc>
                        <a:spcBef>
                          <a:spcPts val="10"/>
                        </a:spcBef>
                      </a:pPr>
                      <a:r>
                        <a:rPr sz="900" b="1" i="1" u="heavy" spc="-5" dirty="0">
                          <a:uFill>
                            <a:solidFill>
                              <a:srgbClr val="000000"/>
                            </a:solidFill>
                          </a:uFill>
                          <a:latin typeface="ArialNarrow-BoldItalic"/>
                          <a:cs typeface="ArialNarrow-BoldItalic"/>
                        </a:rPr>
                        <a:t>DELAY RIGHT-OF-WAY FROM </a:t>
                      </a:r>
                      <a:r>
                        <a:rPr sz="900" b="1" i="1" u="heavy" dirty="0">
                          <a:uFill>
                            <a:solidFill>
                              <a:srgbClr val="000000"/>
                            </a:solidFill>
                          </a:uFill>
                          <a:latin typeface="ArialNarrow-BoldItalic"/>
                          <a:cs typeface="ArialNarrow-BoldItalic"/>
                        </a:rPr>
                        <a:t>FY </a:t>
                      </a:r>
                      <a:r>
                        <a:rPr sz="900" b="1" i="1" u="heavy" spc="-5" dirty="0">
                          <a:uFill>
                            <a:solidFill>
                              <a:srgbClr val="000000"/>
                            </a:solidFill>
                          </a:uFill>
                          <a:latin typeface="ArialNarrow-BoldItalic"/>
                          <a:cs typeface="ArialNarrow-BoldItalic"/>
                        </a:rPr>
                        <a:t>21 </a:t>
                      </a:r>
                      <a:r>
                        <a:rPr sz="900" b="1" i="1" u="heavy" dirty="0">
                          <a:uFill>
                            <a:solidFill>
                              <a:srgbClr val="000000"/>
                            </a:solidFill>
                          </a:uFill>
                          <a:latin typeface="ArialNarrow-BoldItalic"/>
                          <a:cs typeface="ArialNarrow-BoldItalic"/>
                        </a:rPr>
                        <a:t>TO FY </a:t>
                      </a:r>
                      <a:r>
                        <a:rPr sz="900" b="1" i="1" u="heavy" spc="-5" dirty="0">
                          <a:uFill>
                            <a:solidFill>
                              <a:srgbClr val="000000"/>
                            </a:solidFill>
                          </a:uFill>
                          <a:latin typeface="ArialNarrow-BoldItalic"/>
                          <a:cs typeface="ArialNarrow-BoldItalic"/>
                        </a:rPr>
                        <a:t>24</a:t>
                      </a:r>
                      <a:r>
                        <a:rPr sz="900" b="1" i="1" u="heavy" spc="-85" dirty="0">
                          <a:uFill>
                            <a:solidFill>
                              <a:srgbClr val="000000"/>
                            </a:solidFill>
                          </a:uFill>
                          <a:latin typeface="ArialNarrow-BoldItalic"/>
                          <a:cs typeface="ArialNarrow-BoldItalic"/>
                        </a:rPr>
                        <a:t> </a:t>
                      </a:r>
                      <a:r>
                        <a:rPr sz="900" b="1" i="1" u="heavy" spc="-5" dirty="0">
                          <a:uFill>
                            <a:solidFill>
                              <a:srgbClr val="000000"/>
                            </a:solidFill>
                          </a:uFill>
                          <a:latin typeface="ArialNarrow-BoldItalic"/>
                          <a:cs typeface="ArialNarrow-BoldItalic"/>
                        </a:rPr>
                        <a:t>AND </a:t>
                      </a:r>
                      <a:r>
                        <a:rPr sz="900" b="1" i="1" spc="-5" dirty="0">
                          <a:latin typeface="ArialNarrow-BoldItalic"/>
                          <a:cs typeface="ArialNarrow-BoldItalic"/>
                        </a:rPr>
                        <a:t> </a:t>
                      </a:r>
                      <a:r>
                        <a:rPr sz="900" b="1" i="1" u="heavy" spc="-5" dirty="0">
                          <a:uFill>
                            <a:solidFill>
                              <a:srgbClr val="000000"/>
                            </a:solidFill>
                          </a:uFill>
                          <a:latin typeface="ArialNarrow-BoldItalic"/>
                          <a:cs typeface="ArialNarrow-BoldItalic"/>
                        </a:rPr>
                        <a:t>CONSTRUCTION FROM </a:t>
                      </a:r>
                      <a:r>
                        <a:rPr sz="900" b="1" i="1" u="heavy" dirty="0">
                          <a:uFill>
                            <a:solidFill>
                              <a:srgbClr val="000000"/>
                            </a:solidFill>
                          </a:uFill>
                          <a:latin typeface="ArialNarrow-BoldItalic"/>
                          <a:cs typeface="ArialNarrow-BoldItalic"/>
                        </a:rPr>
                        <a:t>FY </a:t>
                      </a:r>
                      <a:r>
                        <a:rPr sz="900" b="1" i="1" u="heavy" spc="-5" dirty="0">
                          <a:uFill>
                            <a:solidFill>
                              <a:srgbClr val="000000"/>
                            </a:solidFill>
                          </a:uFill>
                          <a:latin typeface="ArialNarrow-BoldItalic"/>
                          <a:cs typeface="ArialNarrow-BoldItalic"/>
                        </a:rPr>
                        <a:t>23 </a:t>
                      </a:r>
                      <a:r>
                        <a:rPr sz="900" b="1" i="1" u="heavy" dirty="0">
                          <a:uFill>
                            <a:solidFill>
                              <a:srgbClr val="000000"/>
                            </a:solidFill>
                          </a:uFill>
                          <a:latin typeface="ArialNarrow-BoldItalic"/>
                          <a:cs typeface="ArialNarrow-BoldItalic"/>
                        </a:rPr>
                        <a:t>TO FY</a:t>
                      </a:r>
                      <a:r>
                        <a:rPr sz="900" b="1" i="1" u="heavy" spc="-55" dirty="0">
                          <a:uFill>
                            <a:solidFill>
                              <a:srgbClr val="000000"/>
                            </a:solidFill>
                          </a:uFill>
                          <a:latin typeface="ArialNarrow-BoldItalic"/>
                          <a:cs typeface="ArialNarrow-BoldItalic"/>
                        </a:rPr>
                        <a:t> </a:t>
                      </a:r>
                      <a:r>
                        <a:rPr sz="900" b="1" i="1" u="heavy" spc="-10" dirty="0">
                          <a:uFill>
                            <a:solidFill>
                              <a:srgbClr val="000000"/>
                            </a:solidFill>
                          </a:uFill>
                          <a:latin typeface="ArialNarrow-BoldItalic"/>
                          <a:cs typeface="ArialNarrow-BoldItalic"/>
                        </a:rPr>
                        <a:t>26.</a:t>
                      </a:r>
                      <a:endParaRPr sz="900">
                        <a:latin typeface="ArialNarrow-BoldItalic"/>
                        <a:cs typeface="ArialNarrow-BoldItalic"/>
                      </a:endParaRPr>
                    </a:p>
                  </a:txBody>
                  <a:tcPr marL="0" marR="0" marT="1120" marB="0"/>
                </a:tc>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7770336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 2020</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65538" y="2973169"/>
            <a:ext cx="8240482" cy="2262023"/>
          </a:xfrm>
        </p:spPr>
        <p:txBody>
          <a:bodyPr>
            <a:normAutofit/>
          </a:bodyPr>
          <a:lstStyle/>
          <a:p>
            <a:pPr marL="0" indent="0">
              <a:buNone/>
            </a:pPr>
            <a:r>
              <a:rPr lang="en-US" sz="2700" b="1" dirty="0">
                <a:latin typeface="Calibri" pitchFamily="34" charset="0"/>
              </a:rPr>
              <a:t>8. Traffic Survey Data/COVID-19</a:t>
            </a:r>
          </a:p>
          <a:p>
            <a:pPr marL="0" indent="0">
              <a:buNone/>
            </a:pPr>
            <a:r>
              <a:rPr lang="en-US" sz="1800" dirty="0">
                <a:latin typeface="Calibri" pitchFamily="34" charset="0"/>
              </a:rPr>
              <a:t>NCDOT provided a presentation on the traffic volume patterns seen during the COVID-19 pandemic. Following is a brief overview of the information.</a:t>
            </a:r>
          </a:p>
          <a:p>
            <a:pPr marL="0" indent="0">
              <a:buNone/>
            </a:pPr>
            <a:endParaRPr lang="en-US" sz="2400" dirty="0">
              <a:latin typeface="Calibri" pitchFamily="34" charset="0"/>
            </a:endParaRP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5932947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COVID-19 Travel Trends in NC</a:t>
            </a:r>
          </a:p>
        </p:txBody>
      </p:sp>
      <p:sp>
        <p:nvSpPr>
          <p:cNvPr id="3" name="Subtitle 2"/>
          <p:cNvSpPr>
            <a:spLocks noGrp="1"/>
          </p:cNvSpPr>
          <p:nvPr>
            <p:ph type="subTitle" idx="1"/>
          </p:nvPr>
        </p:nvSpPr>
        <p:spPr/>
        <p:txBody>
          <a:bodyPr/>
          <a:lstStyle/>
          <a:p>
            <a:r>
              <a:rPr lang="en-US"/>
              <a:t>Kerry Morrow</a:t>
            </a:r>
            <a:endParaRPr lang="en-US" dirty="0"/>
          </a:p>
        </p:txBody>
      </p:sp>
      <p:sp>
        <p:nvSpPr>
          <p:cNvPr id="4" name="Text Placeholder 3"/>
          <p:cNvSpPr>
            <a:spLocks noGrp="1"/>
          </p:cNvSpPr>
          <p:nvPr>
            <p:ph type="body" sz="quarter" idx="10"/>
          </p:nvPr>
        </p:nvSpPr>
        <p:spPr/>
        <p:txBody>
          <a:bodyPr/>
          <a:lstStyle/>
          <a:p>
            <a:r>
              <a:rPr lang="en-US" dirty="0"/>
              <a:t>July 22, 2020</a:t>
            </a:r>
          </a:p>
        </p:txBody>
      </p:sp>
    </p:spTree>
    <p:extLst>
      <p:ext uri="{BB962C8B-B14F-4D97-AF65-F5344CB8AC3E}">
        <p14:creationId xmlns:p14="http://schemas.microsoft.com/office/powerpoint/2010/main" val="36031111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4000" dirty="0"/>
              <a:t>Tracking Trends</a:t>
            </a:r>
          </a:p>
        </p:txBody>
      </p:sp>
      <p:sp>
        <p:nvSpPr>
          <p:cNvPr id="7" name="Text Placeholder 6"/>
          <p:cNvSpPr>
            <a:spLocks noGrp="1"/>
          </p:cNvSpPr>
          <p:nvPr>
            <p:ph type="body" sz="quarter" idx="12"/>
          </p:nvPr>
        </p:nvSpPr>
        <p:spPr/>
        <p:txBody>
          <a:bodyPr>
            <a:normAutofit lnSpcReduction="10000"/>
          </a:bodyPr>
          <a:lstStyle/>
          <a:p>
            <a:r>
              <a:rPr lang="en-US" dirty="0"/>
              <a:t>COVID-19 Travel Trends in NC</a:t>
            </a:r>
          </a:p>
        </p:txBody>
      </p:sp>
      <p:sp>
        <p:nvSpPr>
          <p:cNvPr id="8" name="Content Placeholder 7"/>
          <p:cNvSpPr>
            <a:spLocks noGrp="1"/>
          </p:cNvSpPr>
          <p:nvPr>
            <p:ph sz="quarter" idx="13"/>
          </p:nvPr>
        </p:nvSpPr>
        <p:spPr>
          <a:xfrm>
            <a:off x="457200" y="1752600"/>
            <a:ext cx="8382000" cy="4514850"/>
          </a:xfrm>
        </p:spPr>
        <p:txBody>
          <a:bodyPr/>
          <a:lstStyle/>
          <a:p>
            <a:r>
              <a:rPr lang="en-US" sz="2000" dirty="0"/>
              <a:t>Two types of statistics are being tracked to characterize the changes in travel:</a:t>
            </a:r>
          </a:p>
          <a:p>
            <a:pPr lvl="1"/>
            <a:r>
              <a:rPr lang="en-US" sz="1600" dirty="0"/>
              <a:t>Volume Trends – % Change between Pre COVID-19 volume and current volume</a:t>
            </a:r>
          </a:p>
          <a:p>
            <a:pPr lvl="1"/>
            <a:r>
              <a:rPr lang="en-US" sz="1600" dirty="0"/>
              <a:t>Travel Trends – Change in vehicle miles traveled (VMT) between 2020 Forecasted VMT and 2020 Actual VMT estimates</a:t>
            </a:r>
          </a:p>
          <a:p>
            <a:r>
              <a:rPr lang="en-US" sz="2000" dirty="0"/>
              <a:t>Calculations are made by day of week due to the normal variation in daily travel occurring in a week</a:t>
            </a:r>
          </a:p>
          <a:p>
            <a:r>
              <a:rPr lang="en-US" sz="2000" dirty="0"/>
              <a:t>Change is calculated for each continuous count station (CCS)</a:t>
            </a:r>
          </a:p>
          <a:p>
            <a:r>
              <a:rPr lang="en-US" sz="2000" dirty="0"/>
              <a:t>Daily statewide volume change is based on the average CCS change</a:t>
            </a:r>
          </a:p>
          <a:p>
            <a:r>
              <a:rPr lang="en-US" sz="2000" dirty="0"/>
              <a:t>Volume trend is based on the early March 2020 Pre COVID volumes</a:t>
            </a:r>
          </a:p>
          <a:p>
            <a:r>
              <a:rPr lang="en-US" sz="2000" dirty="0"/>
              <a:t>Travel trend is based on 2019 volumes for the same month</a:t>
            </a:r>
          </a:p>
          <a:p>
            <a:r>
              <a:rPr lang="en-US" sz="2000" dirty="0"/>
              <a:t>2020 Actual VMT is estimated by applying the average daily % change to the 2019 daily VMT estimate</a:t>
            </a:r>
          </a:p>
          <a:p>
            <a:endParaRPr lang="en-US" sz="2000" dirty="0"/>
          </a:p>
        </p:txBody>
      </p:sp>
      <p:sp>
        <p:nvSpPr>
          <p:cNvPr id="5" name="Slide Number Placeholder 4"/>
          <p:cNvSpPr>
            <a:spLocks noGrp="1"/>
          </p:cNvSpPr>
          <p:nvPr>
            <p:ph type="sldNum" sz="quarter" idx="14"/>
          </p:nvPr>
        </p:nvSpPr>
        <p:spPr/>
        <p:txBody>
          <a:bodyPr/>
          <a:lstStyle/>
          <a:p>
            <a:pPr>
              <a:defRPr/>
            </a:pPr>
            <a:fld id="{3C2E06F5-03C5-4BA5-AE80-2E98A827F366}" type="slidenum">
              <a:rPr lang="en-US" altLang="en-US" smtClean="0"/>
              <a:pPr>
                <a:defRPr/>
              </a:pPr>
              <a:t>24</a:t>
            </a:fld>
            <a:endParaRPr lang="en-US" altLang="en-US" dirty="0"/>
          </a:p>
        </p:txBody>
      </p:sp>
    </p:spTree>
    <p:extLst>
      <p:ext uri="{BB962C8B-B14F-4D97-AF65-F5344CB8AC3E}">
        <p14:creationId xmlns:p14="http://schemas.microsoft.com/office/powerpoint/2010/main" val="31790731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4000" dirty="0"/>
              <a:t>Key Dates</a:t>
            </a:r>
          </a:p>
        </p:txBody>
      </p:sp>
      <p:sp>
        <p:nvSpPr>
          <p:cNvPr id="7" name="Text Placeholder 6"/>
          <p:cNvSpPr>
            <a:spLocks noGrp="1"/>
          </p:cNvSpPr>
          <p:nvPr>
            <p:ph type="body" sz="quarter" idx="12"/>
          </p:nvPr>
        </p:nvSpPr>
        <p:spPr/>
        <p:txBody>
          <a:bodyPr>
            <a:normAutofit lnSpcReduction="10000"/>
          </a:bodyPr>
          <a:lstStyle/>
          <a:p>
            <a:r>
              <a:rPr lang="en-US" dirty="0"/>
              <a:t>COVID-19 Travel Trends in NC</a:t>
            </a:r>
          </a:p>
        </p:txBody>
      </p:sp>
      <p:sp>
        <p:nvSpPr>
          <p:cNvPr id="8" name="Content Placeholder 7"/>
          <p:cNvSpPr>
            <a:spLocks noGrp="1"/>
          </p:cNvSpPr>
          <p:nvPr>
            <p:ph sz="quarter" idx="13"/>
          </p:nvPr>
        </p:nvSpPr>
        <p:spPr>
          <a:xfrm>
            <a:off x="457200" y="1752600"/>
            <a:ext cx="8382000" cy="4514850"/>
          </a:xfrm>
        </p:spPr>
        <p:txBody>
          <a:bodyPr>
            <a:normAutofit lnSpcReduction="10000"/>
          </a:bodyPr>
          <a:lstStyle/>
          <a:p>
            <a:pPr marL="0" indent="0">
              <a:buNone/>
            </a:pPr>
            <a:r>
              <a:rPr lang="en-US" sz="2000" dirty="0"/>
              <a:t>The following dates for actions taken by the state to mitigate the impacts of the COVID-19 virus are key to the changes in travel: </a:t>
            </a:r>
          </a:p>
          <a:p>
            <a:pPr marL="0" indent="0">
              <a:buNone/>
            </a:pPr>
            <a:endParaRPr lang="en-US" sz="2000" dirty="0"/>
          </a:p>
          <a:p>
            <a:r>
              <a:rPr lang="en-US" sz="2000" dirty="0"/>
              <a:t>March 10</a:t>
            </a:r>
            <a:r>
              <a:rPr lang="en-US" sz="2000" baseline="30000" dirty="0"/>
              <a:t>th</a:t>
            </a:r>
            <a:r>
              <a:rPr lang="en-US" sz="2000" dirty="0"/>
              <a:t> – Emergency Declaration (Week 2)</a:t>
            </a:r>
          </a:p>
          <a:p>
            <a:r>
              <a:rPr lang="en-US" sz="2000" dirty="0"/>
              <a:t>March 14</a:t>
            </a:r>
            <a:r>
              <a:rPr lang="en-US" sz="2000" baseline="30000" dirty="0"/>
              <a:t>th</a:t>
            </a:r>
            <a:r>
              <a:rPr lang="en-US" sz="2000" dirty="0"/>
              <a:t> – Close public schools (Week 2)</a:t>
            </a:r>
          </a:p>
          <a:p>
            <a:r>
              <a:rPr lang="en-US" sz="2000" dirty="0"/>
              <a:t>March 17</a:t>
            </a:r>
            <a:r>
              <a:rPr lang="en-US" sz="2000" baseline="30000" dirty="0"/>
              <a:t>th</a:t>
            </a:r>
            <a:r>
              <a:rPr lang="en-US" sz="2000" dirty="0"/>
              <a:t> – Close bars and prohibits dining in restaurants (Week 3)</a:t>
            </a:r>
          </a:p>
          <a:p>
            <a:r>
              <a:rPr lang="en-US" sz="2000" dirty="0"/>
              <a:t>March 30</a:t>
            </a:r>
            <a:r>
              <a:rPr lang="en-US" sz="2000" baseline="30000" dirty="0"/>
              <a:t>th</a:t>
            </a:r>
            <a:r>
              <a:rPr lang="en-US" sz="2000" dirty="0"/>
              <a:t> – Stay at Home order implemented (Week 4)</a:t>
            </a:r>
          </a:p>
          <a:p>
            <a:r>
              <a:rPr lang="en-US" sz="2000" dirty="0"/>
              <a:t>May 8</a:t>
            </a:r>
            <a:r>
              <a:rPr lang="en-US" sz="2000" baseline="30000" dirty="0"/>
              <a:t>th</a:t>
            </a:r>
            <a:r>
              <a:rPr lang="en-US" sz="2000" dirty="0"/>
              <a:t> – Phase I reopening initiated (Week 10)</a:t>
            </a:r>
          </a:p>
          <a:p>
            <a:r>
              <a:rPr lang="en-US" sz="2000" dirty="0"/>
              <a:t>May 22</a:t>
            </a:r>
            <a:r>
              <a:rPr lang="en-US" sz="2000" baseline="30000" dirty="0"/>
              <a:t>nd</a:t>
            </a:r>
            <a:r>
              <a:rPr lang="en-US" sz="2000" dirty="0"/>
              <a:t> – Phase II reopening initiated (Week 12)</a:t>
            </a:r>
          </a:p>
          <a:p>
            <a:endParaRPr lang="en-US" sz="2000" dirty="0"/>
          </a:p>
          <a:p>
            <a:pPr marL="0" indent="0">
              <a:buNone/>
            </a:pPr>
            <a:r>
              <a:rPr lang="en-US" sz="2000" dirty="0"/>
              <a:t>We are tracking volume trends weekly and the week indicated for each date is the first full week after the action was implemented.</a:t>
            </a:r>
          </a:p>
        </p:txBody>
      </p:sp>
      <p:sp>
        <p:nvSpPr>
          <p:cNvPr id="5" name="Slide Number Placeholder 4"/>
          <p:cNvSpPr>
            <a:spLocks noGrp="1"/>
          </p:cNvSpPr>
          <p:nvPr>
            <p:ph type="sldNum" sz="quarter" idx="14"/>
          </p:nvPr>
        </p:nvSpPr>
        <p:spPr/>
        <p:txBody>
          <a:bodyPr/>
          <a:lstStyle/>
          <a:p>
            <a:pPr>
              <a:defRPr/>
            </a:pPr>
            <a:fld id="{3C2E06F5-03C5-4BA5-AE80-2E98A827F366}" type="slidenum">
              <a:rPr lang="en-US" altLang="en-US" smtClean="0"/>
              <a:pPr>
                <a:defRPr/>
              </a:pPr>
              <a:t>25</a:t>
            </a:fld>
            <a:endParaRPr lang="en-US" altLang="en-US" dirty="0"/>
          </a:p>
        </p:txBody>
      </p:sp>
    </p:spTree>
    <p:extLst>
      <p:ext uri="{BB962C8B-B14F-4D97-AF65-F5344CB8AC3E}">
        <p14:creationId xmlns:p14="http://schemas.microsoft.com/office/powerpoint/2010/main" val="14740841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4000" dirty="0"/>
              <a:t>Volume Trend – Weekly Change</a:t>
            </a:r>
          </a:p>
        </p:txBody>
      </p:sp>
      <p:sp>
        <p:nvSpPr>
          <p:cNvPr id="7" name="Text Placeholder 6"/>
          <p:cNvSpPr>
            <a:spLocks noGrp="1"/>
          </p:cNvSpPr>
          <p:nvPr>
            <p:ph type="body" sz="quarter" idx="12"/>
          </p:nvPr>
        </p:nvSpPr>
        <p:spPr/>
        <p:txBody>
          <a:bodyPr>
            <a:normAutofit lnSpcReduction="10000"/>
          </a:bodyPr>
          <a:lstStyle/>
          <a:p>
            <a:r>
              <a:rPr lang="en-US" dirty="0"/>
              <a:t>COVID-19 Travel Trends in NC</a:t>
            </a:r>
          </a:p>
        </p:txBody>
      </p:sp>
      <p:sp>
        <p:nvSpPr>
          <p:cNvPr id="8" name="Content Placeholder 7"/>
          <p:cNvSpPr>
            <a:spLocks noGrp="1"/>
          </p:cNvSpPr>
          <p:nvPr>
            <p:ph sz="quarter" idx="13"/>
          </p:nvPr>
        </p:nvSpPr>
        <p:spPr>
          <a:xfrm>
            <a:off x="457200" y="1752600"/>
            <a:ext cx="8382000" cy="4514850"/>
          </a:xfrm>
        </p:spPr>
        <p:txBody>
          <a:bodyPr/>
          <a:lstStyle/>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r>
              <a:rPr lang="en-US" sz="2000" dirty="0"/>
              <a:t>Weekly Change: Average of daily changes from Pre COVID volumes</a:t>
            </a:r>
          </a:p>
        </p:txBody>
      </p:sp>
      <p:sp>
        <p:nvSpPr>
          <p:cNvPr id="5" name="Slide Number Placeholder 4"/>
          <p:cNvSpPr>
            <a:spLocks noGrp="1"/>
          </p:cNvSpPr>
          <p:nvPr>
            <p:ph type="sldNum" sz="quarter" idx="14"/>
          </p:nvPr>
        </p:nvSpPr>
        <p:spPr/>
        <p:txBody>
          <a:bodyPr/>
          <a:lstStyle/>
          <a:p>
            <a:pPr>
              <a:defRPr/>
            </a:pPr>
            <a:fld id="{3C2E06F5-03C5-4BA5-AE80-2E98A827F366}" type="slidenum">
              <a:rPr lang="en-US" altLang="en-US" smtClean="0"/>
              <a:pPr>
                <a:defRPr/>
              </a:pPr>
              <a:t>26</a:t>
            </a:fld>
            <a:endParaRPr lang="en-US" altLang="en-US" dirty="0"/>
          </a:p>
        </p:txBody>
      </p:sp>
      <p:pic>
        <p:nvPicPr>
          <p:cNvPr id="3" name="Picture 2">
            <a:extLst>
              <a:ext uri="{FF2B5EF4-FFF2-40B4-BE49-F238E27FC236}">
                <a16:creationId xmlns:a16="http://schemas.microsoft.com/office/drawing/2014/main" id="{F3C417E0-BA94-48D8-8455-21E1C64039E0}"/>
              </a:ext>
            </a:extLst>
          </p:cNvPr>
          <p:cNvPicPr>
            <a:picLocks noChangeAspect="1"/>
          </p:cNvPicPr>
          <p:nvPr/>
        </p:nvPicPr>
        <p:blipFill>
          <a:blip r:embed="rId2"/>
          <a:stretch>
            <a:fillRect/>
          </a:stretch>
        </p:blipFill>
        <p:spPr>
          <a:xfrm>
            <a:off x="457200" y="2164284"/>
            <a:ext cx="8382000" cy="2782374"/>
          </a:xfrm>
          <a:prstGeom prst="rect">
            <a:avLst/>
          </a:prstGeom>
        </p:spPr>
      </p:pic>
    </p:spTree>
    <p:extLst>
      <p:ext uri="{BB962C8B-B14F-4D97-AF65-F5344CB8AC3E}">
        <p14:creationId xmlns:p14="http://schemas.microsoft.com/office/powerpoint/2010/main" val="1036762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4000" dirty="0"/>
              <a:t>Volume Trend – Day of Week</a:t>
            </a:r>
          </a:p>
        </p:txBody>
      </p:sp>
      <p:sp>
        <p:nvSpPr>
          <p:cNvPr id="7" name="Text Placeholder 6"/>
          <p:cNvSpPr>
            <a:spLocks noGrp="1"/>
          </p:cNvSpPr>
          <p:nvPr>
            <p:ph type="body" sz="quarter" idx="12"/>
          </p:nvPr>
        </p:nvSpPr>
        <p:spPr/>
        <p:txBody>
          <a:bodyPr>
            <a:normAutofit lnSpcReduction="10000"/>
          </a:bodyPr>
          <a:lstStyle/>
          <a:p>
            <a:r>
              <a:rPr lang="en-US" dirty="0"/>
              <a:t>COVID-19 Travel Trends in NC</a:t>
            </a:r>
          </a:p>
        </p:txBody>
      </p:sp>
      <p:sp>
        <p:nvSpPr>
          <p:cNvPr id="8" name="Content Placeholder 7"/>
          <p:cNvSpPr>
            <a:spLocks noGrp="1"/>
          </p:cNvSpPr>
          <p:nvPr>
            <p:ph sz="quarter" idx="13"/>
          </p:nvPr>
        </p:nvSpPr>
        <p:spPr>
          <a:xfrm>
            <a:off x="457200" y="1752600"/>
            <a:ext cx="8382000" cy="4514850"/>
          </a:xfrm>
        </p:spPr>
        <p:txBody>
          <a:bodyPr>
            <a:normAutofit lnSpcReduction="10000"/>
          </a:bodyPr>
          <a:lstStyle/>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r>
              <a:rPr lang="en-US" sz="2000" dirty="0"/>
              <a:t>Compares day of week impacts for selected weeks</a:t>
            </a:r>
          </a:p>
        </p:txBody>
      </p:sp>
      <p:sp>
        <p:nvSpPr>
          <p:cNvPr id="5" name="Slide Number Placeholder 4"/>
          <p:cNvSpPr>
            <a:spLocks noGrp="1"/>
          </p:cNvSpPr>
          <p:nvPr>
            <p:ph type="sldNum" sz="quarter" idx="14"/>
          </p:nvPr>
        </p:nvSpPr>
        <p:spPr/>
        <p:txBody>
          <a:bodyPr/>
          <a:lstStyle/>
          <a:p>
            <a:pPr>
              <a:defRPr/>
            </a:pPr>
            <a:fld id="{3C2E06F5-03C5-4BA5-AE80-2E98A827F366}" type="slidenum">
              <a:rPr lang="en-US" altLang="en-US" smtClean="0"/>
              <a:pPr>
                <a:defRPr/>
              </a:pPr>
              <a:t>27</a:t>
            </a:fld>
            <a:endParaRPr lang="en-US" altLang="en-US" dirty="0"/>
          </a:p>
        </p:txBody>
      </p:sp>
      <p:pic>
        <p:nvPicPr>
          <p:cNvPr id="3" name="Picture 2">
            <a:extLst>
              <a:ext uri="{FF2B5EF4-FFF2-40B4-BE49-F238E27FC236}">
                <a16:creationId xmlns:a16="http://schemas.microsoft.com/office/drawing/2014/main" id="{9CAF5D75-1720-4CD2-AE8E-0E9E1D7A9B27}"/>
              </a:ext>
            </a:extLst>
          </p:cNvPr>
          <p:cNvPicPr>
            <a:picLocks noChangeAspect="1"/>
          </p:cNvPicPr>
          <p:nvPr/>
        </p:nvPicPr>
        <p:blipFill>
          <a:blip r:embed="rId2"/>
          <a:stretch>
            <a:fillRect/>
          </a:stretch>
        </p:blipFill>
        <p:spPr>
          <a:xfrm>
            <a:off x="642787" y="1418721"/>
            <a:ext cx="7858425" cy="4365114"/>
          </a:xfrm>
          <a:prstGeom prst="rect">
            <a:avLst/>
          </a:prstGeom>
        </p:spPr>
      </p:pic>
    </p:spTree>
    <p:extLst>
      <p:ext uri="{BB962C8B-B14F-4D97-AF65-F5344CB8AC3E}">
        <p14:creationId xmlns:p14="http://schemas.microsoft.com/office/powerpoint/2010/main" val="38507793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4000" dirty="0"/>
              <a:t>Volume Trend – Type of Route</a:t>
            </a:r>
          </a:p>
        </p:txBody>
      </p:sp>
      <p:sp>
        <p:nvSpPr>
          <p:cNvPr id="7" name="Text Placeholder 6"/>
          <p:cNvSpPr>
            <a:spLocks noGrp="1"/>
          </p:cNvSpPr>
          <p:nvPr>
            <p:ph type="body" sz="quarter" idx="12"/>
          </p:nvPr>
        </p:nvSpPr>
        <p:spPr/>
        <p:txBody>
          <a:bodyPr>
            <a:normAutofit lnSpcReduction="10000"/>
          </a:bodyPr>
          <a:lstStyle/>
          <a:p>
            <a:r>
              <a:rPr lang="en-US" dirty="0"/>
              <a:t>COVID-19 Travel Trends in NC</a:t>
            </a:r>
          </a:p>
        </p:txBody>
      </p:sp>
      <p:sp>
        <p:nvSpPr>
          <p:cNvPr id="8" name="Content Placeholder 7"/>
          <p:cNvSpPr>
            <a:spLocks noGrp="1"/>
          </p:cNvSpPr>
          <p:nvPr>
            <p:ph sz="quarter" idx="13"/>
          </p:nvPr>
        </p:nvSpPr>
        <p:spPr>
          <a:xfrm>
            <a:off x="457200" y="1752600"/>
            <a:ext cx="8382000" cy="4514850"/>
          </a:xfrm>
        </p:spPr>
        <p:txBody>
          <a:bodyPr/>
          <a:lstStyle/>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r>
              <a:rPr lang="en-US" sz="2000" dirty="0"/>
              <a:t>Compares variation of impacts by the type of route</a:t>
            </a:r>
          </a:p>
        </p:txBody>
      </p:sp>
      <p:sp>
        <p:nvSpPr>
          <p:cNvPr id="5" name="Slide Number Placeholder 4"/>
          <p:cNvSpPr>
            <a:spLocks noGrp="1"/>
          </p:cNvSpPr>
          <p:nvPr>
            <p:ph type="sldNum" sz="quarter" idx="14"/>
          </p:nvPr>
        </p:nvSpPr>
        <p:spPr/>
        <p:txBody>
          <a:bodyPr/>
          <a:lstStyle/>
          <a:p>
            <a:pPr>
              <a:defRPr/>
            </a:pPr>
            <a:fld id="{3C2E06F5-03C5-4BA5-AE80-2E98A827F366}" type="slidenum">
              <a:rPr lang="en-US" altLang="en-US" smtClean="0"/>
              <a:pPr>
                <a:defRPr/>
              </a:pPr>
              <a:t>28</a:t>
            </a:fld>
            <a:endParaRPr lang="en-US" altLang="en-US" dirty="0"/>
          </a:p>
        </p:txBody>
      </p:sp>
      <p:pic>
        <p:nvPicPr>
          <p:cNvPr id="3" name="Picture 2">
            <a:extLst>
              <a:ext uri="{FF2B5EF4-FFF2-40B4-BE49-F238E27FC236}">
                <a16:creationId xmlns:a16="http://schemas.microsoft.com/office/drawing/2014/main" id="{121178C4-AD70-4968-84AD-B244EB38A10F}"/>
              </a:ext>
            </a:extLst>
          </p:cNvPr>
          <p:cNvPicPr>
            <a:picLocks noChangeAspect="1"/>
          </p:cNvPicPr>
          <p:nvPr/>
        </p:nvPicPr>
        <p:blipFill>
          <a:blip r:embed="rId2"/>
          <a:stretch>
            <a:fillRect/>
          </a:stretch>
        </p:blipFill>
        <p:spPr>
          <a:xfrm>
            <a:off x="304800" y="2082834"/>
            <a:ext cx="8686801" cy="2557715"/>
          </a:xfrm>
          <a:prstGeom prst="rect">
            <a:avLst/>
          </a:prstGeom>
        </p:spPr>
      </p:pic>
    </p:spTree>
    <p:extLst>
      <p:ext uri="{BB962C8B-B14F-4D97-AF65-F5344CB8AC3E}">
        <p14:creationId xmlns:p14="http://schemas.microsoft.com/office/powerpoint/2010/main" val="24452831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4000" dirty="0"/>
              <a:t>Travel Trend – Based on VMT</a:t>
            </a:r>
          </a:p>
        </p:txBody>
      </p:sp>
      <p:sp>
        <p:nvSpPr>
          <p:cNvPr id="7" name="Text Placeholder 6"/>
          <p:cNvSpPr>
            <a:spLocks noGrp="1"/>
          </p:cNvSpPr>
          <p:nvPr>
            <p:ph type="body" sz="quarter" idx="12"/>
          </p:nvPr>
        </p:nvSpPr>
        <p:spPr/>
        <p:txBody>
          <a:bodyPr>
            <a:normAutofit lnSpcReduction="10000"/>
          </a:bodyPr>
          <a:lstStyle/>
          <a:p>
            <a:r>
              <a:rPr lang="en-US" dirty="0"/>
              <a:t>COVID-19 Travel Trends in NC</a:t>
            </a:r>
          </a:p>
        </p:txBody>
      </p:sp>
      <p:sp>
        <p:nvSpPr>
          <p:cNvPr id="8" name="Content Placeholder 7"/>
          <p:cNvSpPr>
            <a:spLocks noGrp="1"/>
          </p:cNvSpPr>
          <p:nvPr>
            <p:ph sz="quarter" idx="13"/>
          </p:nvPr>
        </p:nvSpPr>
        <p:spPr>
          <a:xfrm>
            <a:off x="457200" y="1752600"/>
            <a:ext cx="8382000" cy="4514850"/>
          </a:xfrm>
        </p:spPr>
        <p:txBody>
          <a:bodyPr>
            <a:normAutofit lnSpcReduction="10000"/>
          </a:bodyPr>
          <a:lstStyle/>
          <a:p>
            <a:pPr marL="0" indent="0">
              <a:buNone/>
            </a:pPr>
            <a:r>
              <a:rPr lang="en-US" sz="2000" dirty="0"/>
              <a:t>A statistic used to measure travel is Vehicle Miles Traveled (VMT).  It is generated by multiplying the length of a highway segment with its volume.  The VMT travel reported for 2018 are:</a:t>
            </a:r>
          </a:p>
          <a:p>
            <a:pPr marL="0" indent="0">
              <a:buNone/>
            </a:pPr>
            <a:endParaRPr lang="en-US" sz="1400" dirty="0"/>
          </a:p>
          <a:p>
            <a:r>
              <a:rPr lang="en-US" sz="2000" dirty="0"/>
              <a:t>US VMT was about 3.3 Trillion</a:t>
            </a:r>
          </a:p>
          <a:p>
            <a:r>
              <a:rPr lang="en-US" sz="2000" dirty="0"/>
              <a:t>NC VMT was about 121 Billion</a:t>
            </a:r>
          </a:p>
          <a:p>
            <a:r>
              <a:rPr lang="en-US" sz="2000" dirty="0"/>
              <a:t>Average monthly NC VMT was about 10 Billion</a:t>
            </a:r>
          </a:p>
          <a:p>
            <a:r>
              <a:rPr lang="en-US" sz="2000" dirty="0"/>
              <a:t>VMT varies by Day of Week</a:t>
            </a:r>
          </a:p>
          <a:p>
            <a:r>
              <a:rPr lang="en-US" sz="2000" dirty="0"/>
              <a:t>Lowest travel day in NC is typically Sunday around 300 Million</a:t>
            </a:r>
          </a:p>
          <a:p>
            <a:r>
              <a:rPr lang="en-US" sz="2000" dirty="0"/>
              <a:t>Highest travel day in NC is typically Friday around 420 Million</a:t>
            </a:r>
          </a:p>
          <a:p>
            <a:pPr marL="0" indent="0">
              <a:buNone/>
            </a:pPr>
            <a:endParaRPr lang="en-US" sz="1400" dirty="0"/>
          </a:p>
          <a:p>
            <a:pPr marL="0" indent="0">
              <a:buNone/>
            </a:pPr>
            <a:r>
              <a:rPr lang="en-US" sz="2000" dirty="0"/>
              <a:t>Statewide Daily VMT will vary due to seasonal variation, holidays, adverse weather, and major events.</a:t>
            </a:r>
          </a:p>
        </p:txBody>
      </p:sp>
      <p:sp>
        <p:nvSpPr>
          <p:cNvPr id="5" name="Slide Number Placeholder 4"/>
          <p:cNvSpPr>
            <a:spLocks noGrp="1"/>
          </p:cNvSpPr>
          <p:nvPr>
            <p:ph type="sldNum" sz="quarter" idx="14"/>
          </p:nvPr>
        </p:nvSpPr>
        <p:spPr/>
        <p:txBody>
          <a:bodyPr/>
          <a:lstStyle/>
          <a:p>
            <a:pPr>
              <a:defRPr/>
            </a:pPr>
            <a:fld id="{3C2E06F5-03C5-4BA5-AE80-2E98A827F366}" type="slidenum">
              <a:rPr lang="en-US" altLang="en-US" smtClean="0"/>
              <a:pPr>
                <a:defRPr/>
              </a:pPr>
              <a:t>29</a:t>
            </a:fld>
            <a:endParaRPr lang="en-US" altLang="en-US" dirty="0"/>
          </a:p>
        </p:txBody>
      </p:sp>
    </p:spTree>
    <p:extLst>
      <p:ext uri="{BB962C8B-B14F-4D97-AF65-F5344CB8AC3E}">
        <p14:creationId xmlns:p14="http://schemas.microsoft.com/office/powerpoint/2010/main" val="3418424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33400" y="157327"/>
            <a:ext cx="7886700" cy="1325563"/>
          </a:xfrm>
        </p:spPr>
        <p:txBody>
          <a:bodyPr/>
          <a:lstStyle/>
          <a:p>
            <a:r>
              <a:rPr lang="en-US" sz="4000" dirty="0"/>
              <a:t>Travel Trend – Monthly</a:t>
            </a:r>
          </a:p>
        </p:txBody>
      </p:sp>
      <p:sp>
        <p:nvSpPr>
          <p:cNvPr id="7" name="Text Placeholder 6"/>
          <p:cNvSpPr>
            <a:spLocks noGrp="1"/>
          </p:cNvSpPr>
          <p:nvPr>
            <p:ph type="body" sz="quarter" idx="12"/>
          </p:nvPr>
        </p:nvSpPr>
        <p:spPr/>
        <p:txBody>
          <a:bodyPr>
            <a:normAutofit lnSpcReduction="10000"/>
          </a:bodyPr>
          <a:lstStyle/>
          <a:p>
            <a:r>
              <a:rPr lang="en-US" dirty="0"/>
              <a:t>COVID-19 Travel Trends in NC</a:t>
            </a:r>
          </a:p>
        </p:txBody>
      </p:sp>
      <p:sp>
        <p:nvSpPr>
          <p:cNvPr id="8" name="Content Placeholder 7"/>
          <p:cNvSpPr>
            <a:spLocks noGrp="1"/>
          </p:cNvSpPr>
          <p:nvPr>
            <p:ph sz="quarter" idx="13"/>
          </p:nvPr>
        </p:nvSpPr>
        <p:spPr>
          <a:xfrm>
            <a:off x="475672" y="2131291"/>
            <a:ext cx="8382000" cy="4514850"/>
          </a:xfrm>
        </p:spPr>
        <p:txBody>
          <a:bodyPr>
            <a:normAutofit lnSpcReduction="10000"/>
          </a:bodyPr>
          <a:lstStyle/>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r>
              <a:rPr lang="en-US" sz="2000" dirty="0"/>
              <a:t>As of July 18</a:t>
            </a:r>
            <a:r>
              <a:rPr lang="en-US" sz="2000" baseline="30000" dirty="0"/>
              <a:t>th</a:t>
            </a:r>
            <a:r>
              <a:rPr lang="en-US" sz="2000" dirty="0"/>
              <a:t> we have 12 Billion less VMT than forecasted</a:t>
            </a:r>
          </a:p>
        </p:txBody>
      </p:sp>
      <p:sp>
        <p:nvSpPr>
          <p:cNvPr id="5" name="Slide Number Placeholder 4"/>
          <p:cNvSpPr>
            <a:spLocks noGrp="1"/>
          </p:cNvSpPr>
          <p:nvPr>
            <p:ph type="sldNum" sz="quarter" idx="14"/>
          </p:nvPr>
        </p:nvSpPr>
        <p:spPr/>
        <p:txBody>
          <a:bodyPr/>
          <a:lstStyle/>
          <a:p>
            <a:pPr>
              <a:defRPr/>
            </a:pPr>
            <a:fld id="{3C2E06F5-03C5-4BA5-AE80-2E98A827F366}" type="slidenum">
              <a:rPr lang="en-US" altLang="en-US" smtClean="0"/>
              <a:pPr>
                <a:defRPr/>
              </a:pPr>
              <a:t>30</a:t>
            </a:fld>
            <a:endParaRPr lang="en-US" altLang="en-US" dirty="0"/>
          </a:p>
        </p:txBody>
      </p:sp>
      <p:pic>
        <p:nvPicPr>
          <p:cNvPr id="2" name="Picture 1">
            <a:extLst>
              <a:ext uri="{FF2B5EF4-FFF2-40B4-BE49-F238E27FC236}">
                <a16:creationId xmlns:a16="http://schemas.microsoft.com/office/drawing/2014/main" id="{44313DA8-4225-4AC1-B816-347914F9159B}"/>
              </a:ext>
            </a:extLst>
          </p:cNvPr>
          <p:cNvPicPr>
            <a:picLocks noChangeAspect="1"/>
          </p:cNvPicPr>
          <p:nvPr/>
        </p:nvPicPr>
        <p:blipFill>
          <a:blip r:embed="rId2"/>
          <a:stretch>
            <a:fillRect/>
          </a:stretch>
        </p:blipFill>
        <p:spPr>
          <a:xfrm>
            <a:off x="177842" y="1095360"/>
            <a:ext cx="8490486" cy="5147458"/>
          </a:xfrm>
          <a:prstGeom prst="rect">
            <a:avLst/>
          </a:prstGeom>
        </p:spPr>
      </p:pic>
    </p:spTree>
    <p:extLst>
      <p:ext uri="{BB962C8B-B14F-4D97-AF65-F5344CB8AC3E}">
        <p14:creationId xmlns:p14="http://schemas.microsoft.com/office/powerpoint/2010/main" val="20521807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4000" dirty="0"/>
              <a:t>Travel Trend Contacts</a:t>
            </a:r>
          </a:p>
        </p:txBody>
      </p:sp>
      <p:sp>
        <p:nvSpPr>
          <p:cNvPr id="7" name="Text Placeholder 6"/>
          <p:cNvSpPr>
            <a:spLocks noGrp="1"/>
          </p:cNvSpPr>
          <p:nvPr>
            <p:ph type="body" sz="quarter" idx="12"/>
          </p:nvPr>
        </p:nvSpPr>
        <p:spPr/>
        <p:txBody>
          <a:bodyPr>
            <a:normAutofit lnSpcReduction="10000"/>
          </a:bodyPr>
          <a:lstStyle/>
          <a:p>
            <a:r>
              <a:rPr lang="en-US" dirty="0"/>
              <a:t>COVID-19 Travel Trends in NC</a:t>
            </a:r>
          </a:p>
        </p:txBody>
      </p:sp>
      <p:sp>
        <p:nvSpPr>
          <p:cNvPr id="8" name="Content Placeholder 7"/>
          <p:cNvSpPr>
            <a:spLocks noGrp="1"/>
          </p:cNvSpPr>
          <p:nvPr>
            <p:ph sz="quarter" idx="13"/>
          </p:nvPr>
        </p:nvSpPr>
        <p:spPr>
          <a:xfrm>
            <a:off x="457200" y="1752600"/>
            <a:ext cx="8382000" cy="4514850"/>
          </a:xfrm>
        </p:spPr>
        <p:txBody>
          <a:bodyPr/>
          <a:lstStyle/>
          <a:p>
            <a:pPr marL="0" indent="0">
              <a:buNone/>
            </a:pPr>
            <a:endParaRPr lang="en-US" sz="2000" dirty="0"/>
          </a:p>
          <a:p>
            <a:pPr marL="0" indent="0">
              <a:buNone/>
            </a:pPr>
            <a:r>
              <a:rPr lang="en-US" sz="2000" dirty="0"/>
              <a:t>		Kerry Morrow				Kent Taylor</a:t>
            </a:r>
          </a:p>
          <a:p>
            <a:pPr marL="0" indent="0">
              <a:buNone/>
            </a:pPr>
            <a:r>
              <a:rPr lang="en-US" sz="2000" dirty="0"/>
              <a:t>		Group Supervisor			Traffic Data Resource Engineer</a:t>
            </a:r>
          </a:p>
          <a:p>
            <a:pPr marL="0" indent="0">
              <a:buNone/>
            </a:pPr>
            <a:r>
              <a:rPr lang="en-US" sz="2000" dirty="0"/>
              <a:t>		Traffic Survey Group		Transportation Planning Division</a:t>
            </a:r>
          </a:p>
          <a:p>
            <a:pPr marL="0" indent="0">
              <a:buNone/>
            </a:pPr>
            <a:r>
              <a:rPr lang="en-US" sz="2000" dirty="0"/>
              <a:t>		</a:t>
            </a:r>
            <a:r>
              <a:rPr lang="en-US" sz="2000" dirty="0">
                <a:hlinkClick r:id="rId2"/>
              </a:rPr>
              <a:t>kmorrow@ncdot.gov</a:t>
            </a:r>
            <a:r>
              <a:rPr lang="en-US" sz="2000" dirty="0"/>
              <a:t>		</a:t>
            </a:r>
            <a:r>
              <a:rPr lang="en-US" sz="2000" dirty="0">
                <a:hlinkClick r:id="rId3"/>
              </a:rPr>
              <a:t>kltaylor@ncdot.gov</a:t>
            </a:r>
            <a:endParaRPr lang="en-US" sz="2000" dirty="0"/>
          </a:p>
          <a:p>
            <a:pPr marL="0" indent="0">
              <a:buNone/>
            </a:pPr>
            <a:r>
              <a:rPr lang="en-US" sz="2000" dirty="0"/>
              <a:t>		(919) 703-8031				(919) 345-9829</a:t>
            </a:r>
          </a:p>
        </p:txBody>
      </p:sp>
      <p:sp>
        <p:nvSpPr>
          <p:cNvPr id="5" name="Slide Number Placeholder 4"/>
          <p:cNvSpPr>
            <a:spLocks noGrp="1"/>
          </p:cNvSpPr>
          <p:nvPr>
            <p:ph type="sldNum" sz="quarter" idx="14"/>
          </p:nvPr>
        </p:nvSpPr>
        <p:spPr/>
        <p:txBody>
          <a:bodyPr/>
          <a:lstStyle/>
          <a:p>
            <a:pPr>
              <a:defRPr/>
            </a:pPr>
            <a:fld id="{3C2E06F5-03C5-4BA5-AE80-2E98A827F366}" type="slidenum">
              <a:rPr lang="en-US" altLang="en-US" smtClean="0"/>
              <a:pPr>
                <a:defRPr/>
              </a:pPr>
              <a:t>31</a:t>
            </a:fld>
            <a:endParaRPr lang="en-US" altLang="en-US" dirty="0"/>
          </a:p>
        </p:txBody>
      </p:sp>
    </p:spTree>
    <p:extLst>
      <p:ext uri="{BB962C8B-B14F-4D97-AF65-F5344CB8AC3E}">
        <p14:creationId xmlns:p14="http://schemas.microsoft.com/office/powerpoint/2010/main" val="17762047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 2020</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73174" y="1211862"/>
            <a:ext cx="8985099" cy="5526479"/>
          </a:xfrm>
        </p:spPr>
        <p:txBody>
          <a:bodyPr>
            <a:normAutofit lnSpcReduction="10000"/>
          </a:bodyPr>
          <a:lstStyle/>
          <a:p>
            <a:pPr marL="0" indent="0">
              <a:buNone/>
            </a:pPr>
            <a:r>
              <a:rPr lang="en-US" sz="2700" b="1" dirty="0">
                <a:latin typeface="Calibri" pitchFamily="34" charset="0"/>
              </a:rPr>
              <a:t>9. Legislative Update</a:t>
            </a:r>
          </a:p>
          <a:p>
            <a:pPr marL="0" indent="0">
              <a:buNone/>
            </a:pPr>
            <a:r>
              <a:rPr lang="en-US" sz="1800" dirty="0">
                <a:latin typeface="Calibri" pitchFamily="34" charset="0"/>
              </a:rPr>
              <a:t>House Bill 77 was passed by the General Assembly and Governor Cooper allowed it to become law without his signature. The new law adjusts NCODT’s FY21 budget and implements governance measures and other modifications related to NCDOT operations. Key elements of the bill are:</a:t>
            </a:r>
          </a:p>
          <a:p>
            <a:pPr marL="320378" marR="66673" indent="-155859">
              <a:lnSpc>
                <a:spcPct val="105800"/>
              </a:lnSpc>
              <a:buFont typeface="Arial"/>
              <a:buChar char="•"/>
              <a:tabLst>
                <a:tab pos="319945" algn="l"/>
                <a:tab pos="320378" algn="l"/>
              </a:tabLst>
            </a:pPr>
            <a:r>
              <a:rPr lang="en-US" sz="1800" spc="-3" dirty="0">
                <a:cs typeface="Cambria"/>
              </a:rPr>
              <a:t>FY21 adjustments </a:t>
            </a:r>
            <a:r>
              <a:rPr lang="en-US" sz="1800" dirty="0">
                <a:cs typeface="Cambria"/>
              </a:rPr>
              <a:t>to </a:t>
            </a:r>
            <a:r>
              <a:rPr lang="en-US" sz="1800" spc="-3" dirty="0">
                <a:cs typeface="Cambria"/>
              </a:rPr>
              <a:t>the Highway Fund (which primarily funds maintenance and  operations</a:t>
            </a:r>
            <a:r>
              <a:rPr lang="en-US" sz="1800" spc="-7" dirty="0">
                <a:cs typeface="Cambria"/>
              </a:rPr>
              <a:t> </a:t>
            </a:r>
            <a:r>
              <a:rPr lang="en-US" sz="1800" spc="-3" dirty="0">
                <a:cs typeface="Cambria"/>
              </a:rPr>
              <a:t>activities):</a:t>
            </a:r>
            <a:endParaRPr lang="en-US" sz="1800" dirty="0">
              <a:cs typeface="Cambria"/>
            </a:endParaRPr>
          </a:p>
          <a:p>
            <a:pPr marL="632097" lvl="1" indent="-155859">
              <a:spcBef>
                <a:spcPts val="58"/>
              </a:spcBef>
              <a:buFont typeface="Courier New"/>
              <a:buChar char="o"/>
              <a:tabLst>
                <a:tab pos="632097" algn="l"/>
              </a:tabLst>
            </a:pPr>
            <a:r>
              <a:rPr lang="en-US" sz="1800" dirty="0">
                <a:cs typeface="Cambria"/>
              </a:rPr>
              <a:t>$8.5 </a:t>
            </a:r>
            <a:r>
              <a:rPr lang="en-US" sz="1800" spc="-3" dirty="0">
                <a:cs typeface="Cambria"/>
              </a:rPr>
              <a:t>million reduction in</a:t>
            </a:r>
            <a:r>
              <a:rPr lang="en-US" sz="1800" spc="-17" dirty="0">
                <a:cs typeface="Cambria"/>
              </a:rPr>
              <a:t> </a:t>
            </a:r>
            <a:r>
              <a:rPr lang="en-US" sz="1800" spc="-3" dirty="0">
                <a:cs typeface="Cambria"/>
              </a:rPr>
              <a:t>Construction</a:t>
            </a:r>
            <a:endParaRPr lang="en-US" sz="1800" dirty="0">
              <a:cs typeface="Cambria"/>
            </a:endParaRPr>
          </a:p>
          <a:p>
            <a:pPr marL="632097" lvl="1" indent="-155859">
              <a:spcBef>
                <a:spcPts val="48"/>
              </a:spcBef>
              <a:buFont typeface="Courier New"/>
              <a:buChar char="o"/>
              <a:tabLst>
                <a:tab pos="632097" algn="l"/>
              </a:tabLst>
            </a:pPr>
            <a:r>
              <a:rPr lang="en-US" sz="1800" dirty="0">
                <a:cs typeface="Cambria"/>
              </a:rPr>
              <a:t>$65.7 </a:t>
            </a:r>
            <a:r>
              <a:rPr lang="en-US" sz="1800" spc="-3" dirty="0">
                <a:cs typeface="Cambria"/>
              </a:rPr>
              <a:t>million </a:t>
            </a:r>
            <a:r>
              <a:rPr lang="en-US" sz="1800" u="sng" spc="-3" dirty="0">
                <a:uFill>
                  <a:solidFill>
                    <a:srgbClr val="000000"/>
                  </a:solidFill>
                </a:uFill>
                <a:cs typeface="Cambria"/>
              </a:rPr>
              <a:t>increase</a:t>
            </a:r>
            <a:r>
              <a:rPr lang="en-US" sz="1800" spc="-3" dirty="0">
                <a:cs typeface="Cambria"/>
              </a:rPr>
              <a:t> in</a:t>
            </a:r>
            <a:r>
              <a:rPr lang="en-US" sz="1800" spc="-7" dirty="0">
                <a:cs typeface="Cambria"/>
              </a:rPr>
              <a:t> </a:t>
            </a:r>
            <a:r>
              <a:rPr lang="en-US" sz="1800" spc="-3" dirty="0">
                <a:cs typeface="Cambria"/>
              </a:rPr>
              <a:t>Maintenance</a:t>
            </a:r>
            <a:endParaRPr lang="en-US" sz="1800" dirty="0">
              <a:cs typeface="Cambria"/>
            </a:endParaRPr>
          </a:p>
          <a:p>
            <a:pPr marL="632097" lvl="1" indent="-155859">
              <a:spcBef>
                <a:spcPts val="58"/>
              </a:spcBef>
              <a:buFont typeface="Courier New"/>
              <a:buChar char="o"/>
              <a:tabLst>
                <a:tab pos="632097" algn="l"/>
              </a:tabLst>
            </a:pPr>
            <a:r>
              <a:rPr lang="en-US" sz="1800" dirty="0">
                <a:cs typeface="Cambria"/>
              </a:rPr>
              <a:t>$17.8 </a:t>
            </a:r>
            <a:r>
              <a:rPr lang="en-US" sz="1800" spc="-3" dirty="0">
                <a:cs typeface="Cambria"/>
              </a:rPr>
              <a:t>million reduction </a:t>
            </a:r>
            <a:r>
              <a:rPr lang="en-US" sz="1800" dirty="0">
                <a:cs typeface="Cambria"/>
              </a:rPr>
              <a:t>in </a:t>
            </a:r>
            <a:r>
              <a:rPr lang="en-US" sz="1800" spc="-3" dirty="0">
                <a:cs typeface="Cambria"/>
              </a:rPr>
              <a:t>Powell Bill (Local </a:t>
            </a:r>
            <a:r>
              <a:rPr lang="en-US" sz="1800" dirty="0">
                <a:cs typeface="Cambria"/>
              </a:rPr>
              <a:t>Aid)</a:t>
            </a:r>
          </a:p>
          <a:p>
            <a:pPr marL="632097" lvl="1" indent="-155859">
              <a:spcBef>
                <a:spcPts val="48"/>
              </a:spcBef>
              <a:buFont typeface="Courier New"/>
              <a:buChar char="o"/>
              <a:tabLst>
                <a:tab pos="632097" algn="l"/>
              </a:tabLst>
            </a:pPr>
            <a:r>
              <a:rPr lang="en-US" sz="1800" dirty="0">
                <a:cs typeface="Cambria"/>
              </a:rPr>
              <a:t>$76.2 </a:t>
            </a:r>
            <a:r>
              <a:rPr lang="en-US" sz="1800" spc="-3" dirty="0">
                <a:cs typeface="Cambria"/>
              </a:rPr>
              <a:t>million reduction </a:t>
            </a:r>
            <a:r>
              <a:rPr lang="en-US" sz="1800" dirty="0">
                <a:cs typeface="Cambria"/>
              </a:rPr>
              <a:t>in </a:t>
            </a:r>
            <a:r>
              <a:rPr lang="en-US" sz="1800" spc="-3" dirty="0">
                <a:cs typeface="Cambria"/>
              </a:rPr>
              <a:t>Transit, Bicycle </a:t>
            </a:r>
            <a:r>
              <a:rPr lang="en-US" sz="1800" dirty="0">
                <a:cs typeface="Cambria"/>
              </a:rPr>
              <a:t>&amp;</a:t>
            </a:r>
            <a:r>
              <a:rPr lang="en-US" sz="1800" spc="14" dirty="0">
                <a:cs typeface="Cambria"/>
              </a:rPr>
              <a:t> </a:t>
            </a:r>
            <a:r>
              <a:rPr lang="en-US" sz="1800" spc="-3" dirty="0">
                <a:cs typeface="Cambria"/>
              </a:rPr>
              <a:t>Pedestrian</a:t>
            </a:r>
            <a:endParaRPr lang="en-US" sz="1800" dirty="0">
              <a:cs typeface="Cambria"/>
            </a:endParaRPr>
          </a:p>
          <a:p>
            <a:pPr marL="632097" lvl="1" indent="-155859">
              <a:spcBef>
                <a:spcPts val="58"/>
              </a:spcBef>
              <a:buFont typeface="Courier New"/>
              <a:buChar char="o"/>
              <a:tabLst>
                <a:tab pos="632097" algn="l"/>
              </a:tabLst>
            </a:pPr>
            <a:r>
              <a:rPr lang="en-US" sz="1800" dirty="0">
                <a:cs typeface="Cambria"/>
              </a:rPr>
              <a:t>$8.7 </a:t>
            </a:r>
            <a:r>
              <a:rPr lang="en-US" sz="1800" spc="-3" dirty="0">
                <a:cs typeface="Cambria"/>
              </a:rPr>
              <a:t>million reduction in</a:t>
            </a:r>
            <a:r>
              <a:rPr lang="en-US" sz="1800" dirty="0">
                <a:cs typeface="Cambria"/>
              </a:rPr>
              <a:t> </a:t>
            </a:r>
            <a:r>
              <a:rPr lang="en-US" sz="1800" spc="-3" dirty="0">
                <a:cs typeface="Cambria"/>
              </a:rPr>
              <a:t>Aviation</a:t>
            </a:r>
            <a:endParaRPr lang="en-US" sz="1800" dirty="0">
              <a:cs typeface="Cambria"/>
            </a:endParaRPr>
          </a:p>
          <a:p>
            <a:pPr marL="632097" lvl="1" indent="-155859">
              <a:spcBef>
                <a:spcPts val="51"/>
              </a:spcBef>
              <a:buFont typeface="Courier New"/>
              <a:buChar char="o"/>
              <a:tabLst>
                <a:tab pos="632097" algn="l"/>
              </a:tabLst>
            </a:pPr>
            <a:r>
              <a:rPr lang="en-US" sz="1800" dirty="0">
                <a:cs typeface="Cambria"/>
              </a:rPr>
              <a:t>$12.2 </a:t>
            </a:r>
            <a:r>
              <a:rPr lang="en-US" sz="1800" spc="-3" dirty="0">
                <a:cs typeface="Cambria"/>
              </a:rPr>
              <a:t>million reduction </a:t>
            </a:r>
            <a:r>
              <a:rPr lang="en-US" sz="1800" dirty="0">
                <a:cs typeface="Cambria"/>
              </a:rPr>
              <a:t>in </a:t>
            </a:r>
            <a:r>
              <a:rPr lang="en-US" sz="1800" spc="-3" dirty="0">
                <a:cs typeface="Cambria"/>
              </a:rPr>
              <a:t>Rail</a:t>
            </a:r>
            <a:endParaRPr lang="en-US" sz="1800" dirty="0">
              <a:cs typeface="Cambria"/>
            </a:endParaRPr>
          </a:p>
          <a:p>
            <a:pPr marL="632097" lvl="1" indent="-155859">
              <a:spcBef>
                <a:spcPts val="55"/>
              </a:spcBef>
              <a:buFont typeface="Courier New"/>
              <a:buChar char="o"/>
              <a:tabLst>
                <a:tab pos="632097" algn="l"/>
              </a:tabLst>
            </a:pPr>
            <a:r>
              <a:rPr lang="en-US" sz="1800" dirty="0">
                <a:cs typeface="Cambria"/>
              </a:rPr>
              <a:t>$0.8 </a:t>
            </a:r>
            <a:r>
              <a:rPr lang="en-US" sz="1800" spc="-3" dirty="0">
                <a:cs typeface="Cambria"/>
              </a:rPr>
              <a:t>million reduction in Division of Motor</a:t>
            </a:r>
            <a:r>
              <a:rPr lang="en-US" sz="1800" spc="7" dirty="0">
                <a:cs typeface="Cambria"/>
              </a:rPr>
              <a:t> </a:t>
            </a:r>
            <a:r>
              <a:rPr lang="en-US" sz="1800" spc="-3" dirty="0">
                <a:cs typeface="Cambria"/>
              </a:rPr>
              <a:t>Vehicles</a:t>
            </a:r>
            <a:endParaRPr lang="en-US" sz="1800" dirty="0">
              <a:cs typeface="Cambria"/>
            </a:endParaRPr>
          </a:p>
          <a:p>
            <a:pPr marL="632097" lvl="1" indent="-155859">
              <a:spcBef>
                <a:spcPts val="51"/>
              </a:spcBef>
              <a:buFont typeface="Courier New"/>
              <a:buChar char="o"/>
              <a:tabLst>
                <a:tab pos="632097" algn="l"/>
              </a:tabLst>
            </a:pPr>
            <a:r>
              <a:rPr lang="en-US" sz="1800" dirty="0">
                <a:cs typeface="Cambria"/>
              </a:rPr>
              <a:t>$3.5 </a:t>
            </a:r>
            <a:r>
              <a:rPr lang="en-US" sz="1800" spc="-3" dirty="0">
                <a:cs typeface="Cambria"/>
              </a:rPr>
              <a:t>million reduction in Compensation, Benefits, Transfers </a:t>
            </a:r>
            <a:r>
              <a:rPr lang="en-US" sz="1800" dirty="0">
                <a:cs typeface="Cambria"/>
              </a:rPr>
              <a:t>&amp;</a:t>
            </a:r>
            <a:r>
              <a:rPr lang="en-US" sz="1800" spc="37" dirty="0">
                <a:cs typeface="Cambria"/>
              </a:rPr>
              <a:t> </a:t>
            </a:r>
            <a:r>
              <a:rPr lang="en-US" sz="1800" spc="-3" dirty="0">
                <a:cs typeface="Cambria"/>
              </a:rPr>
              <a:t>Reserves</a:t>
            </a:r>
            <a:endParaRPr lang="en-US" sz="1800" dirty="0">
              <a:cs typeface="Cambria"/>
            </a:endParaRPr>
          </a:p>
          <a:p>
            <a:pPr marL="632097" lvl="1" indent="-155859">
              <a:spcBef>
                <a:spcPts val="58"/>
              </a:spcBef>
              <a:buFont typeface="Courier New"/>
              <a:buChar char="o"/>
              <a:tabLst>
                <a:tab pos="632097" algn="l"/>
              </a:tabLst>
            </a:pPr>
            <a:r>
              <a:rPr lang="en-US" sz="1800" dirty="0">
                <a:cs typeface="Cambria"/>
              </a:rPr>
              <a:t>$7.7 </a:t>
            </a:r>
            <a:r>
              <a:rPr lang="en-US" sz="1800" spc="-3" dirty="0">
                <a:cs typeface="Cambria"/>
              </a:rPr>
              <a:t>million reduction in Capital</a:t>
            </a:r>
            <a:r>
              <a:rPr lang="en-US" sz="1800" spc="3" dirty="0">
                <a:cs typeface="Cambria"/>
              </a:rPr>
              <a:t> </a:t>
            </a:r>
            <a:r>
              <a:rPr lang="en-US" sz="1800" spc="-3" dirty="0">
                <a:cs typeface="Cambria"/>
              </a:rPr>
              <a:t>Improvements</a:t>
            </a:r>
            <a:endParaRPr lang="en-US" sz="1800" dirty="0">
              <a:cs typeface="Cambria"/>
            </a:endParaRPr>
          </a:p>
          <a:p>
            <a:pPr marL="320378" marR="3464" indent="-155859">
              <a:lnSpc>
                <a:spcPct val="105800"/>
              </a:lnSpc>
              <a:spcBef>
                <a:spcPts val="31"/>
              </a:spcBef>
              <a:buFont typeface="Arial"/>
              <a:buChar char="•"/>
              <a:tabLst>
                <a:tab pos="319945" algn="l"/>
                <a:tab pos="320378" algn="l"/>
              </a:tabLst>
            </a:pPr>
            <a:r>
              <a:rPr lang="en-US" sz="1800" spc="-3" dirty="0">
                <a:cs typeface="Cambria"/>
              </a:rPr>
              <a:t>FY21 adjustments </a:t>
            </a:r>
            <a:r>
              <a:rPr lang="en-US" sz="1800" dirty="0">
                <a:cs typeface="Cambria"/>
              </a:rPr>
              <a:t>to </a:t>
            </a:r>
            <a:r>
              <a:rPr lang="en-US" sz="1800" spc="-3" dirty="0">
                <a:cs typeface="Cambria"/>
              </a:rPr>
              <a:t>the Highway Trust Fund (which primarily funds construction activities):</a:t>
            </a:r>
            <a:endParaRPr lang="en-US" sz="1800" dirty="0">
              <a:cs typeface="Cambria"/>
            </a:endParaRPr>
          </a:p>
          <a:p>
            <a:pPr marL="632097" lvl="1" indent="-155859">
              <a:spcBef>
                <a:spcPts val="58"/>
              </a:spcBef>
              <a:buFont typeface="Courier New"/>
              <a:buChar char="o"/>
              <a:tabLst>
                <a:tab pos="632097" algn="l"/>
              </a:tabLst>
            </a:pPr>
            <a:r>
              <a:rPr lang="en-US" sz="1800" b="1" spc="-3" dirty="0">
                <a:solidFill>
                  <a:srgbClr val="FF0000"/>
                </a:solidFill>
                <a:cs typeface="Cambria"/>
              </a:rPr>
              <a:t>$425.9 million reduction </a:t>
            </a:r>
            <a:r>
              <a:rPr lang="en-US" sz="1800" b="1" dirty="0">
                <a:solidFill>
                  <a:srgbClr val="FF0000"/>
                </a:solidFill>
                <a:cs typeface="Cambria"/>
              </a:rPr>
              <a:t>in </a:t>
            </a:r>
            <a:r>
              <a:rPr lang="en-US" sz="1800" b="1" spc="-3" dirty="0">
                <a:solidFill>
                  <a:srgbClr val="FF0000"/>
                </a:solidFill>
                <a:cs typeface="Cambria"/>
              </a:rPr>
              <a:t>STI</a:t>
            </a:r>
            <a:r>
              <a:rPr lang="en-US" sz="1800" b="1" dirty="0">
                <a:solidFill>
                  <a:srgbClr val="FF0000"/>
                </a:solidFill>
                <a:cs typeface="Cambria"/>
              </a:rPr>
              <a:t> </a:t>
            </a:r>
            <a:r>
              <a:rPr lang="en-US" sz="1800" b="1" spc="-3" dirty="0">
                <a:solidFill>
                  <a:srgbClr val="FF0000"/>
                </a:solidFill>
                <a:cs typeface="Cambria"/>
              </a:rPr>
              <a:t>funding</a:t>
            </a:r>
            <a:endParaRPr lang="en-US" sz="1800" b="1" dirty="0">
              <a:solidFill>
                <a:srgbClr val="FF0000"/>
              </a:solidFill>
              <a:cs typeface="Cambria"/>
            </a:endParaRPr>
          </a:p>
          <a:p>
            <a:pPr marL="320378" indent="-155859">
              <a:spcBef>
                <a:spcPts val="89"/>
              </a:spcBef>
              <a:buFont typeface="Arial"/>
              <a:buChar char="•"/>
              <a:tabLst>
                <a:tab pos="319945" algn="l"/>
                <a:tab pos="320378" algn="l"/>
              </a:tabLst>
            </a:pPr>
            <a:r>
              <a:rPr lang="en-US" sz="1800" spc="-3" dirty="0">
                <a:cs typeface="Cambria"/>
              </a:rPr>
              <a:t>Increases </a:t>
            </a:r>
            <a:r>
              <a:rPr lang="en-US" sz="1800" dirty="0">
                <a:cs typeface="Cambria"/>
              </a:rPr>
              <a:t>in </a:t>
            </a:r>
            <a:r>
              <a:rPr lang="en-US" sz="1800" spc="-3" dirty="0">
                <a:cs typeface="Cambria"/>
              </a:rPr>
              <a:t>funding for:</a:t>
            </a:r>
            <a:endParaRPr lang="en-US" sz="1800" dirty="0">
              <a:cs typeface="Cambria"/>
            </a:endParaRPr>
          </a:p>
          <a:p>
            <a:pPr marL="632097" lvl="1" indent="-155859">
              <a:spcBef>
                <a:spcPts val="58"/>
              </a:spcBef>
              <a:buFont typeface="Courier New"/>
              <a:buChar char="o"/>
              <a:tabLst>
                <a:tab pos="632097" algn="l"/>
              </a:tabLst>
            </a:pPr>
            <a:r>
              <a:rPr lang="en-US" sz="1800" spc="-3" dirty="0">
                <a:cs typeface="Cambria"/>
              </a:rPr>
              <a:t>General Maintenance Reserve ($84 million</a:t>
            </a:r>
            <a:r>
              <a:rPr lang="en-US" sz="1800" spc="7" dirty="0">
                <a:cs typeface="Cambria"/>
              </a:rPr>
              <a:t> </a:t>
            </a:r>
            <a:r>
              <a:rPr lang="en-US" sz="1800" dirty="0">
                <a:cs typeface="Cambria"/>
              </a:rPr>
              <a:t>increase)</a:t>
            </a:r>
          </a:p>
          <a:p>
            <a:pPr marL="632097" lvl="1" indent="-155859">
              <a:spcBef>
                <a:spcPts val="58"/>
              </a:spcBef>
              <a:buFont typeface="Courier New"/>
              <a:buChar char="o"/>
              <a:tabLst>
                <a:tab pos="632097" algn="l"/>
              </a:tabLst>
            </a:pPr>
            <a:r>
              <a:rPr lang="en-US" sz="1800" spc="-3" dirty="0">
                <a:cs typeface="Cambria"/>
              </a:rPr>
              <a:t>Contract Resurfacing </a:t>
            </a:r>
            <a:r>
              <a:rPr lang="en-US" sz="1800" dirty="0">
                <a:cs typeface="Cambria"/>
              </a:rPr>
              <a:t>($22 </a:t>
            </a:r>
            <a:r>
              <a:rPr lang="en-US" sz="1800" spc="-3" dirty="0">
                <a:cs typeface="Cambria"/>
              </a:rPr>
              <a:t>million</a:t>
            </a:r>
            <a:r>
              <a:rPr lang="en-US" sz="1800" dirty="0">
                <a:cs typeface="Cambria"/>
              </a:rPr>
              <a:t> </a:t>
            </a:r>
            <a:r>
              <a:rPr lang="en-US" sz="1800" spc="-3" dirty="0">
                <a:cs typeface="Cambria"/>
              </a:rPr>
              <a:t>increase)</a:t>
            </a:r>
            <a:endParaRPr lang="en-US" sz="1800" dirty="0">
              <a:cs typeface="Cambria"/>
            </a:endParaRPr>
          </a:p>
          <a:p>
            <a:pPr marL="0" indent="0">
              <a:buNone/>
            </a:pPr>
            <a:endParaRPr lang="en-US" sz="2400" dirty="0">
              <a:latin typeface="Calibri" pitchFamily="34" charset="0"/>
            </a:endParaRP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25647031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 2020</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73174" y="1211862"/>
            <a:ext cx="8985099" cy="5526479"/>
          </a:xfrm>
        </p:spPr>
        <p:txBody>
          <a:bodyPr>
            <a:normAutofit/>
          </a:bodyPr>
          <a:lstStyle/>
          <a:p>
            <a:pPr marL="0" indent="0">
              <a:buNone/>
            </a:pPr>
            <a:r>
              <a:rPr lang="en-US" sz="2700" b="1" dirty="0">
                <a:latin typeface="Calibri" pitchFamily="34" charset="0"/>
              </a:rPr>
              <a:t>9. Legislative Update</a:t>
            </a:r>
          </a:p>
          <a:p>
            <a:pPr marL="164519" indent="0">
              <a:spcBef>
                <a:spcPts val="89"/>
              </a:spcBef>
              <a:buNone/>
              <a:tabLst>
                <a:tab pos="319945" algn="l"/>
                <a:tab pos="320378" algn="l"/>
              </a:tabLst>
            </a:pPr>
            <a:r>
              <a:rPr lang="en-US" sz="1700" spc="-3" dirty="0">
                <a:cs typeface="Cambria"/>
              </a:rPr>
              <a:t>Cont’d</a:t>
            </a:r>
          </a:p>
          <a:p>
            <a:pPr marL="164519" indent="0">
              <a:spcBef>
                <a:spcPts val="89"/>
              </a:spcBef>
              <a:buNone/>
              <a:tabLst>
                <a:tab pos="319945" algn="l"/>
                <a:tab pos="320378" algn="l"/>
              </a:tabLst>
            </a:pPr>
            <a:endParaRPr lang="en-US" sz="1700" spc="-3" dirty="0">
              <a:cs typeface="Cambria"/>
            </a:endParaRPr>
          </a:p>
          <a:p>
            <a:pPr marL="450269" indent="-285750">
              <a:spcBef>
                <a:spcPts val="89"/>
              </a:spcBef>
              <a:tabLst>
                <a:tab pos="319945" algn="l"/>
                <a:tab pos="320378" algn="l"/>
              </a:tabLst>
            </a:pPr>
            <a:r>
              <a:rPr lang="en-US" sz="1700" spc="-3" dirty="0">
                <a:cs typeface="Cambria"/>
              </a:rPr>
              <a:t>Reductions </a:t>
            </a:r>
            <a:r>
              <a:rPr lang="en-US" sz="1700" dirty="0">
                <a:cs typeface="Cambria"/>
              </a:rPr>
              <a:t>in </a:t>
            </a:r>
            <a:r>
              <a:rPr lang="en-US" sz="1700" spc="-3" dirty="0">
                <a:cs typeface="Cambria"/>
              </a:rPr>
              <a:t>funding</a:t>
            </a:r>
            <a:r>
              <a:rPr lang="en-US" sz="1700" spc="-7" dirty="0">
                <a:cs typeface="Cambria"/>
              </a:rPr>
              <a:t> </a:t>
            </a:r>
            <a:r>
              <a:rPr lang="en-US" sz="1700" spc="-3" dirty="0">
                <a:cs typeface="Cambria"/>
              </a:rPr>
              <a:t>for:</a:t>
            </a:r>
            <a:endParaRPr lang="en-US" sz="1700" dirty="0">
              <a:cs typeface="Cambria"/>
            </a:endParaRPr>
          </a:p>
          <a:p>
            <a:pPr marL="761988" lvl="1" indent="-285750">
              <a:spcBef>
                <a:spcPts val="58"/>
              </a:spcBef>
              <a:buFont typeface="Courier New" panose="02070309020205020404" pitchFamily="49" charset="0"/>
              <a:buChar char="o"/>
              <a:tabLst>
                <a:tab pos="632097" algn="l"/>
              </a:tabLst>
            </a:pPr>
            <a:r>
              <a:rPr lang="en-US" sz="1700" spc="-3" dirty="0">
                <a:cs typeface="Cambria"/>
              </a:rPr>
              <a:t>Mobility Modernization Program (zeroed-out, </a:t>
            </a:r>
            <a:r>
              <a:rPr lang="en-US" sz="1700" dirty="0">
                <a:cs typeface="Cambria"/>
              </a:rPr>
              <a:t>$41 </a:t>
            </a:r>
            <a:r>
              <a:rPr lang="en-US" sz="1700" spc="-3" dirty="0">
                <a:cs typeface="Cambria"/>
              </a:rPr>
              <a:t>million</a:t>
            </a:r>
            <a:r>
              <a:rPr lang="en-US" sz="1700" spc="14" dirty="0">
                <a:cs typeface="Cambria"/>
              </a:rPr>
              <a:t> </a:t>
            </a:r>
            <a:r>
              <a:rPr lang="en-US" sz="1700" spc="-3" dirty="0">
                <a:cs typeface="Cambria"/>
              </a:rPr>
              <a:t>reduction)</a:t>
            </a:r>
            <a:endParaRPr lang="en-US" sz="1700" dirty="0">
              <a:cs typeface="Cambria"/>
            </a:endParaRPr>
          </a:p>
          <a:p>
            <a:pPr marL="761555" marR="111699" lvl="1" indent="-285750">
              <a:lnSpc>
                <a:spcPct val="105000"/>
              </a:lnSpc>
              <a:spcBef>
                <a:spcPts val="10"/>
              </a:spcBef>
              <a:buFont typeface="Courier New" panose="02070309020205020404" pitchFamily="49" charset="0"/>
              <a:buChar char="o"/>
              <a:tabLst>
                <a:tab pos="632097" algn="l"/>
              </a:tabLst>
            </a:pPr>
            <a:r>
              <a:rPr lang="en-US" sz="1700" spc="-3" dirty="0">
                <a:cs typeface="Cambria"/>
              </a:rPr>
              <a:t>Powell Bill Program </a:t>
            </a:r>
            <a:r>
              <a:rPr lang="en-US" sz="1700" dirty="0">
                <a:cs typeface="Cambria"/>
              </a:rPr>
              <a:t>($7 </a:t>
            </a:r>
            <a:r>
              <a:rPr lang="en-US" sz="1700" spc="-3" dirty="0">
                <a:cs typeface="Cambria"/>
              </a:rPr>
              <a:t>million reduction </a:t>
            </a:r>
            <a:r>
              <a:rPr lang="en-US" sz="1700" dirty="0">
                <a:cs typeface="Cambria"/>
              </a:rPr>
              <a:t>in </a:t>
            </a:r>
            <a:r>
              <a:rPr lang="en-US" sz="1700" spc="-3" dirty="0">
                <a:cs typeface="Cambria"/>
              </a:rPr>
              <a:t>recurring funds, </a:t>
            </a:r>
            <a:r>
              <a:rPr lang="en-US" sz="1700" dirty="0">
                <a:cs typeface="Cambria"/>
              </a:rPr>
              <a:t>$10 </a:t>
            </a:r>
            <a:r>
              <a:rPr lang="en-US" sz="1700" spc="-3" dirty="0">
                <a:cs typeface="Cambria"/>
              </a:rPr>
              <a:t>million reduction </a:t>
            </a:r>
            <a:r>
              <a:rPr lang="en-US" sz="1700" dirty="0">
                <a:cs typeface="Cambria"/>
              </a:rPr>
              <a:t>in </a:t>
            </a:r>
            <a:r>
              <a:rPr lang="en-US" sz="1700" spc="-3" dirty="0">
                <a:cs typeface="Cambria"/>
              </a:rPr>
              <a:t>non-recurring</a:t>
            </a:r>
            <a:r>
              <a:rPr lang="en-US" sz="1700" spc="-7" dirty="0">
                <a:cs typeface="Cambria"/>
              </a:rPr>
              <a:t> </a:t>
            </a:r>
            <a:r>
              <a:rPr lang="en-US" sz="1700" spc="-3" dirty="0">
                <a:cs typeface="Cambria"/>
              </a:rPr>
              <a:t>funds)</a:t>
            </a:r>
            <a:endParaRPr lang="en-US" sz="1700" dirty="0">
              <a:cs typeface="Cambria"/>
            </a:endParaRPr>
          </a:p>
          <a:p>
            <a:pPr marL="761555" lvl="1" indent="-285750">
              <a:spcBef>
                <a:spcPts val="55"/>
              </a:spcBef>
              <a:buFont typeface="Courier New" panose="02070309020205020404" pitchFamily="49" charset="0"/>
              <a:buChar char="o"/>
              <a:tabLst>
                <a:tab pos="632097" algn="l"/>
              </a:tabLst>
            </a:pPr>
            <a:r>
              <a:rPr lang="en-US" sz="1700" dirty="0">
                <a:cs typeface="Cambria"/>
              </a:rPr>
              <a:t>State </a:t>
            </a:r>
            <a:r>
              <a:rPr lang="en-US" sz="1700" spc="-3" dirty="0">
                <a:cs typeface="Cambria"/>
              </a:rPr>
              <a:t>Secondary System </a:t>
            </a:r>
            <a:r>
              <a:rPr lang="en-US" sz="1700" dirty="0">
                <a:cs typeface="Cambria"/>
              </a:rPr>
              <a:t>($9 </a:t>
            </a:r>
            <a:r>
              <a:rPr lang="en-US" sz="1700" spc="-3" dirty="0">
                <a:cs typeface="Cambria"/>
              </a:rPr>
              <a:t>million</a:t>
            </a:r>
            <a:r>
              <a:rPr lang="en-US" sz="1700" spc="-10" dirty="0">
                <a:cs typeface="Cambria"/>
              </a:rPr>
              <a:t> </a:t>
            </a:r>
            <a:r>
              <a:rPr lang="en-US" sz="1700" spc="-3" dirty="0">
                <a:cs typeface="Cambria"/>
              </a:rPr>
              <a:t>reduction)</a:t>
            </a:r>
            <a:endParaRPr lang="en-US" sz="1700" dirty="0">
              <a:cs typeface="Cambria"/>
            </a:endParaRPr>
          </a:p>
          <a:p>
            <a:pPr marL="761555" lvl="1" indent="-285750">
              <a:spcBef>
                <a:spcPts val="58"/>
              </a:spcBef>
              <a:buFont typeface="Courier New" panose="02070309020205020404" pitchFamily="49" charset="0"/>
              <a:buChar char="o"/>
              <a:tabLst>
                <a:tab pos="632097" algn="l"/>
              </a:tabLst>
            </a:pPr>
            <a:r>
              <a:rPr lang="en-US" sz="1700" spc="-3" dirty="0">
                <a:cs typeface="Cambria"/>
              </a:rPr>
              <a:t>Commercial Airport </a:t>
            </a:r>
            <a:r>
              <a:rPr lang="en-US" sz="1700" dirty="0">
                <a:cs typeface="Cambria"/>
              </a:rPr>
              <a:t>Funds ($4 </a:t>
            </a:r>
            <a:r>
              <a:rPr lang="en-US" sz="1700" spc="-3" dirty="0">
                <a:cs typeface="Cambria"/>
              </a:rPr>
              <a:t>million reduction)</a:t>
            </a:r>
            <a:endParaRPr lang="en-US" sz="1700" dirty="0">
              <a:cs typeface="Cambria"/>
            </a:endParaRPr>
          </a:p>
          <a:p>
            <a:pPr marL="761555" lvl="1" indent="-285750">
              <a:spcBef>
                <a:spcPts val="51"/>
              </a:spcBef>
              <a:buFont typeface="Courier New" panose="02070309020205020404" pitchFamily="49" charset="0"/>
              <a:buChar char="o"/>
              <a:tabLst>
                <a:tab pos="632097" algn="l"/>
              </a:tabLst>
            </a:pPr>
            <a:r>
              <a:rPr lang="en-US" sz="1700" dirty="0">
                <a:cs typeface="Cambria"/>
              </a:rPr>
              <a:t>State </a:t>
            </a:r>
            <a:r>
              <a:rPr lang="en-US" sz="1700" spc="-3" dirty="0">
                <a:cs typeface="Cambria"/>
              </a:rPr>
              <a:t>Aid </a:t>
            </a:r>
            <a:r>
              <a:rPr lang="en-US" sz="1700" dirty="0">
                <a:cs typeface="Cambria"/>
              </a:rPr>
              <a:t>to </a:t>
            </a:r>
            <a:r>
              <a:rPr lang="en-US" sz="1700" spc="-3" dirty="0">
                <a:cs typeface="Cambria"/>
              </a:rPr>
              <a:t>General Aviation Airports </a:t>
            </a:r>
            <a:r>
              <a:rPr lang="en-US" sz="1700" dirty="0">
                <a:cs typeface="Cambria"/>
              </a:rPr>
              <a:t>($5 </a:t>
            </a:r>
            <a:r>
              <a:rPr lang="en-US" sz="1700" spc="-3" dirty="0">
                <a:cs typeface="Cambria"/>
              </a:rPr>
              <a:t>million</a:t>
            </a:r>
            <a:r>
              <a:rPr lang="en-US" sz="1700" dirty="0">
                <a:cs typeface="Cambria"/>
              </a:rPr>
              <a:t> </a:t>
            </a:r>
            <a:r>
              <a:rPr lang="en-US" sz="1700" spc="-3" dirty="0">
                <a:cs typeface="Cambria"/>
              </a:rPr>
              <a:t>reduction)</a:t>
            </a:r>
            <a:endParaRPr lang="en-US" sz="1700" dirty="0">
              <a:cs typeface="Cambria"/>
            </a:endParaRPr>
          </a:p>
          <a:p>
            <a:pPr marL="761555" lvl="1" indent="-285750">
              <a:spcBef>
                <a:spcPts val="55"/>
              </a:spcBef>
              <a:buFont typeface="Courier New" panose="02070309020205020404" pitchFamily="49" charset="0"/>
              <a:buChar char="o"/>
              <a:tabLst>
                <a:tab pos="632097" algn="l"/>
              </a:tabLst>
            </a:pPr>
            <a:r>
              <a:rPr lang="en-US" sz="1700" spc="-3" dirty="0">
                <a:cs typeface="Cambria"/>
              </a:rPr>
              <a:t>Amtrak Payment Cap </a:t>
            </a:r>
            <a:r>
              <a:rPr lang="en-US" sz="1700" dirty="0">
                <a:cs typeface="Cambria"/>
              </a:rPr>
              <a:t>($1 </a:t>
            </a:r>
            <a:r>
              <a:rPr lang="en-US" sz="1700" spc="-3" dirty="0">
                <a:cs typeface="Cambria"/>
              </a:rPr>
              <a:t>million reduction </a:t>
            </a:r>
            <a:r>
              <a:rPr lang="en-US" sz="1700" dirty="0">
                <a:cs typeface="Cambria"/>
              </a:rPr>
              <a:t>due to </a:t>
            </a:r>
            <a:r>
              <a:rPr lang="en-US" sz="1700" spc="-3" dirty="0">
                <a:cs typeface="Cambria"/>
              </a:rPr>
              <a:t>CARES Act</a:t>
            </a:r>
            <a:r>
              <a:rPr lang="en-US" sz="1700" spc="14" dirty="0">
                <a:cs typeface="Cambria"/>
              </a:rPr>
              <a:t> </a:t>
            </a:r>
            <a:r>
              <a:rPr lang="en-US" sz="1700" spc="-3" dirty="0">
                <a:cs typeface="Cambria"/>
              </a:rPr>
              <a:t>provision)</a:t>
            </a:r>
          </a:p>
          <a:p>
            <a:pPr marL="761555" lvl="1" indent="-285750">
              <a:spcBef>
                <a:spcPts val="55"/>
              </a:spcBef>
              <a:buFont typeface="Courier New" panose="02070309020205020404" pitchFamily="49" charset="0"/>
              <a:buChar char="o"/>
              <a:tabLst>
                <a:tab pos="632097" algn="l"/>
              </a:tabLst>
            </a:pPr>
            <a:r>
              <a:rPr lang="en-US" sz="1700" spc="-3" dirty="0">
                <a:cs typeface="Cambria"/>
              </a:rPr>
              <a:t>Freight Rail </a:t>
            </a:r>
            <a:r>
              <a:rPr lang="en-US" sz="1700" dirty="0">
                <a:cs typeface="Cambria"/>
              </a:rPr>
              <a:t>&amp; </a:t>
            </a:r>
            <a:r>
              <a:rPr lang="en-US" sz="1700" spc="-3" dirty="0">
                <a:cs typeface="Cambria"/>
              </a:rPr>
              <a:t>Rail Crossing Safety Improvement Program ($11 million reduction)</a:t>
            </a:r>
            <a:endParaRPr lang="en-US" sz="1700" dirty="0">
              <a:cs typeface="Cambria"/>
            </a:endParaRPr>
          </a:p>
          <a:p>
            <a:pPr marL="761988" lvl="1" indent="-285750">
              <a:spcBef>
                <a:spcPts val="7"/>
              </a:spcBef>
              <a:buFont typeface="Courier New" panose="02070309020205020404" pitchFamily="49" charset="0"/>
              <a:buChar char="o"/>
              <a:tabLst>
                <a:tab pos="632097" algn="l"/>
              </a:tabLst>
            </a:pPr>
            <a:r>
              <a:rPr lang="en-US" sz="1700" spc="-3" dirty="0">
                <a:cs typeface="Cambria"/>
              </a:rPr>
              <a:t>Lynx Blue </a:t>
            </a:r>
            <a:r>
              <a:rPr lang="en-US" sz="1700" dirty="0">
                <a:cs typeface="Cambria"/>
              </a:rPr>
              <a:t>Line </a:t>
            </a:r>
            <a:r>
              <a:rPr lang="en-US" sz="1700" spc="-3" dirty="0">
                <a:cs typeface="Cambria"/>
              </a:rPr>
              <a:t>Extension ($25 million</a:t>
            </a:r>
            <a:r>
              <a:rPr lang="en-US" sz="1700" spc="7" dirty="0">
                <a:cs typeface="Cambria"/>
              </a:rPr>
              <a:t> </a:t>
            </a:r>
            <a:r>
              <a:rPr lang="en-US" sz="1700" spc="-3" dirty="0">
                <a:cs typeface="Cambria"/>
              </a:rPr>
              <a:t>reduction)</a:t>
            </a:r>
          </a:p>
          <a:p>
            <a:pPr marL="761988" lvl="1" indent="-285750">
              <a:spcBef>
                <a:spcPts val="7"/>
              </a:spcBef>
              <a:buFont typeface="Courier New" panose="02070309020205020404" pitchFamily="49" charset="0"/>
              <a:buChar char="o"/>
              <a:tabLst>
                <a:tab pos="632097" algn="l"/>
              </a:tabLst>
            </a:pPr>
            <a:r>
              <a:rPr lang="en-US" sz="1700" b="1" spc="-5" dirty="0">
                <a:solidFill>
                  <a:srgbClr val="FF0000"/>
                </a:solidFill>
                <a:cs typeface="Cambria"/>
              </a:rPr>
              <a:t>Transit </a:t>
            </a:r>
            <a:r>
              <a:rPr lang="en-US" sz="1700" b="1" dirty="0">
                <a:solidFill>
                  <a:srgbClr val="FF0000"/>
                </a:solidFill>
                <a:cs typeface="Cambria"/>
              </a:rPr>
              <a:t>– State </a:t>
            </a:r>
            <a:r>
              <a:rPr lang="en-US" sz="1700" b="1" spc="-5" dirty="0">
                <a:solidFill>
                  <a:srgbClr val="FF0000"/>
                </a:solidFill>
                <a:cs typeface="Cambria"/>
              </a:rPr>
              <a:t>Maintenance Assistance Program (zeroed-out, </a:t>
            </a:r>
            <a:r>
              <a:rPr lang="en-US" sz="1700" b="1" dirty="0">
                <a:solidFill>
                  <a:srgbClr val="FF0000"/>
                </a:solidFill>
                <a:cs typeface="Cambria"/>
              </a:rPr>
              <a:t>$33 </a:t>
            </a:r>
            <a:r>
              <a:rPr lang="en-US" sz="1700" b="1" spc="-5" dirty="0">
                <a:solidFill>
                  <a:srgbClr val="FF0000"/>
                </a:solidFill>
                <a:cs typeface="Cambria"/>
              </a:rPr>
              <a:t>million reduction)</a:t>
            </a:r>
          </a:p>
          <a:p>
            <a:pPr marL="761988" lvl="1" indent="-285750">
              <a:spcBef>
                <a:spcPts val="7"/>
              </a:spcBef>
              <a:buFont typeface="Courier New" panose="02070309020205020404" pitchFamily="49" charset="0"/>
              <a:buChar char="o"/>
              <a:tabLst>
                <a:tab pos="632097" algn="l"/>
              </a:tabLst>
            </a:pPr>
            <a:r>
              <a:rPr lang="en-US" sz="1700" b="1" spc="-5" dirty="0">
                <a:solidFill>
                  <a:srgbClr val="FF0000"/>
                </a:solidFill>
                <a:cs typeface="Cambria"/>
              </a:rPr>
              <a:t>Transit </a:t>
            </a:r>
            <a:r>
              <a:rPr lang="en-US" sz="1700" b="1" dirty="0">
                <a:solidFill>
                  <a:srgbClr val="FF0000"/>
                </a:solidFill>
                <a:cs typeface="Cambria"/>
              </a:rPr>
              <a:t>– </a:t>
            </a:r>
            <a:r>
              <a:rPr lang="en-US" sz="1700" b="1" spc="-5" dirty="0">
                <a:solidFill>
                  <a:srgbClr val="FF0000"/>
                </a:solidFill>
                <a:cs typeface="Cambria"/>
              </a:rPr>
              <a:t>Rural Operating Assistance Program (zeroed-out, </a:t>
            </a:r>
            <a:r>
              <a:rPr lang="en-US" sz="1700" b="1" dirty="0">
                <a:solidFill>
                  <a:srgbClr val="FF0000"/>
                </a:solidFill>
                <a:cs typeface="Cambria"/>
              </a:rPr>
              <a:t>$19 </a:t>
            </a:r>
            <a:r>
              <a:rPr lang="en-US" sz="1700" b="1" spc="-5" dirty="0">
                <a:solidFill>
                  <a:srgbClr val="FF0000"/>
                </a:solidFill>
                <a:cs typeface="Cambria"/>
              </a:rPr>
              <a:t>million reduction)</a:t>
            </a:r>
          </a:p>
          <a:p>
            <a:pPr marL="761988" lvl="1" indent="-285750">
              <a:spcBef>
                <a:spcPts val="7"/>
              </a:spcBef>
              <a:buFont typeface="Courier New" panose="02070309020205020404" pitchFamily="49" charset="0"/>
              <a:buChar char="o"/>
              <a:tabLst>
                <a:tab pos="632097" algn="l"/>
              </a:tabLst>
            </a:pPr>
            <a:r>
              <a:rPr lang="en-US" sz="1700" b="1" dirty="0">
                <a:cs typeface="Cambria"/>
              </a:rPr>
              <a:t>DMV </a:t>
            </a:r>
            <a:r>
              <a:rPr lang="en-US" sz="1700" b="1" spc="-5" dirty="0">
                <a:cs typeface="Cambria"/>
              </a:rPr>
              <a:t>Headquarters Lease </a:t>
            </a:r>
            <a:r>
              <a:rPr lang="en-US" sz="1700" b="1" dirty="0">
                <a:cs typeface="Cambria"/>
              </a:rPr>
              <a:t>($1 </a:t>
            </a:r>
            <a:r>
              <a:rPr lang="en-US" sz="1700" b="1" spc="-5" dirty="0">
                <a:cs typeface="Cambria"/>
              </a:rPr>
              <a:t>million reduction) </a:t>
            </a:r>
          </a:p>
          <a:p>
            <a:pPr marL="476238" lvl="1" indent="0">
              <a:spcBef>
                <a:spcPts val="7"/>
              </a:spcBef>
              <a:buNone/>
              <a:tabLst>
                <a:tab pos="632097" algn="l"/>
              </a:tabLst>
            </a:pPr>
            <a:r>
              <a:rPr lang="en-US" sz="1700" b="1" spc="-5" dirty="0">
                <a:solidFill>
                  <a:srgbClr val="FF0000"/>
                </a:solidFill>
                <a:cs typeface="Cambria"/>
              </a:rPr>
              <a:t>		Note: DMV has begun moving its headquarters to Rocky Mount</a:t>
            </a:r>
          </a:p>
          <a:p>
            <a:pPr marL="761988" lvl="1" indent="-285750">
              <a:spcBef>
                <a:spcPts val="7"/>
              </a:spcBef>
              <a:buFont typeface="Courier New" panose="02070309020205020404" pitchFamily="49" charset="0"/>
              <a:buChar char="o"/>
              <a:tabLst>
                <a:tab pos="632097" algn="l"/>
              </a:tabLst>
            </a:pPr>
            <a:r>
              <a:rPr lang="en-US" sz="1700" spc="-5" dirty="0">
                <a:cs typeface="Cambria"/>
              </a:rPr>
              <a:t>Capital Repairs (zeroed-out, </a:t>
            </a:r>
            <a:r>
              <a:rPr lang="en-US" sz="1700" dirty="0">
                <a:cs typeface="Cambria"/>
              </a:rPr>
              <a:t>$8 </a:t>
            </a:r>
            <a:r>
              <a:rPr lang="en-US" sz="1700" spc="-5" dirty="0">
                <a:cs typeface="Cambria"/>
              </a:rPr>
              <a:t>million</a:t>
            </a:r>
            <a:r>
              <a:rPr lang="en-US" sz="1700" spc="10" dirty="0">
                <a:cs typeface="Cambria"/>
              </a:rPr>
              <a:t> </a:t>
            </a:r>
            <a:r>
              <a:rPr lang="en-US" sz="1700" spc="-5" dirty="0">
                <a:cs typeface="Cambria"/>
              </a:rPr>
              <a:t>reduction)</a:t>
            </a:r>
          </a:p>
          <a:p>
            <a:pPr marL="761988" lvl="1" indent="-285750">
              <a:spcBef>
                <a:spcPts val="7"/>
              </a:spcBef>
              <a:buFont typeface="Courier New" panose="02070309020205020404" pitchFamily="49" charset="0"/>
              <a:buChar char="o"/>
              <a:tabLst>
                <a:tab pos="632097" algn="l"/>
              </a:tabLst>
            </a:pPr>
            <a:r>
              <a:rPr lang="en-US" sz="1700" spc="-5" dirty="0">
                <a:cs typeface="Cambria"/>
              </a:rPr>
              <a:t>Elimination of 41 vacant positions </a:t>
            </a:r>
            <a:r>
              <a:rPr lang="en-US" sz="1700" dirty="0">
                <a:cs typeface="Cambria"/>
              </a:rPr>
              <a:t>at </a:t>
            </a:r>
            <a:r>
              <a:rPr lang="en-US" sz="1700" spc="-5" dirty="0">
                <a:cs typeface="Cambria"/>
              </a:rPr>
              <a:t>NCDOT ($4 million</a:t>
            </a:r>
            <a:r>
              <a:rPr lang="en-US" sz="1700" spc="25" dirty="0">
                <a:cs typeface="Cambria"/>
              </a:rPr>
              <a:t> </a:t>
            </a:r>
            <a:r>
              <a:rPr lang="en-US" sz="1700" spc="-5" dirty="0">
                <a:cs typeface="Cambria"/>
              </a:rPr>
              <a:t>reduction)</a:t>
            </a:r>
            <a:endParaRPr lang="en-US" sz="1700" dirty="0">
              <a:cs typeface="Cambria"/>
            </a:endParaRPr>
          </a:p>
          <a:p>
            <a:pPr marL="632097" lvl="1" indent="-155859">
              <a:spcBef>
                <a:spcPts val="7"/>
              </a:spcBef>
              <a:buFont typeface="Courier New"/>
              <a:buChar char="o"/>
              <a:tabLst>
                <a:tab pos="632097" algn="l"/>
              </a:tabLst>
            </a:pPr>
            <a:endParaRPr lang="en-US" sz="1700" dirty="0">
              <a:cs typeface="Cambria"/>
            </a:endParaRPr>
          </a:p>
          <a:p>
            <a:pPr marL="0" indent="0">
              <a:buNone/>
            </a:pPr>
            <a:endParaRPr lang="en-US" sz="2400" dirty="0">
              <a:latin typeface="Calibri" pitchFamily="34" charset="0"/>
            </a:endParaRP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35606319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 2020</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73174" y="1211862"/>
            <a:ext cx="8985099" cy="5526479"/>
          </a:xfrm>
        </p:spPr>
        <p:txBody>
          <a:bodyPr>
            <a:normAutofit/>
          </a:bodyPr>
          <a:lstStyle/>
          <a:p>
            <a:pPr marL="0" indent="0">
              <a:buNone/>
            </a:pPr>
            <a:r>
              <a:rPr lang="en-US" sz="2700" b="1" dirty="0">
                <a:latin typeface="Calibri" pitchFamily="34" charset="0"/>
              </a:rPr>
              <a:t>9. Legislative Update</a:t>
            </a:r>
          </a:p>
          <a:p>
            <a:pPr marL="164519" indent="0">
              <a:spcBef>
                <a:spcPts val="89"/>
              </a:spcBef>
              <a:buNone/>
              <a:tabLst>
                <a:tab pos="319945" algn="l"/>
                <a:tab pos="320378" algn="l"/>
              </a:tabLst>
            </a:pPr>
            <a:r>
              <a:rPr lang="en-US" sz="1700" spc="-3" dirty="0">
                <a:cs typeface="Cambria"/>
              </a:rPr>
              <a:t>Cont’d</a:t>
            </a:r>
          </a:p>
          <a:p>
            <a:pPr marL="476238" lvl="1" indent="0">
              <a:spcBef>
                <a:spcPts val="7"/>
              </a:spcBef>
              <a:buNone/>
              <a:tabLst>
                <a:tab pos="632097" algn="l"/>
              </a:tabLst>
            </a:pPr>
            <a:endParaRPr lang="en-US" sz="1700" spc="-3" dirty="0">
              <a:cs typeface="Cambria"/>
            </a:endParaRPr>
          </a:p>
          <a:p>
            <a:pPr marL="469900" marR="158750">
              <a:lnSpc>
                <a:spcPct val="105800"/>
              </a:lnSpc>
              <a:spcBef>
                <a:spcPts val="60"/>
              </a:spcBef>
              <a:buFont typeface="Arial"/>
              <a:buChar char="•"/>
              <a:tabLst>
                <a:tab pos="469265" algn="l"/>
                <a:tab pos="469900" algn="l"/>
              </a:tabLst>
            </a:pPr>
            <a:r>
              <a:rPr lang="en-US" sz="1700" spc="-5" dirty="0">
                <a:cs typeface="Cambria"/>
              </a:rPr>
              <a:t>Requires NCDOT </a:t>
            </a:r>
            <a:r>
              <a:rPr lang="en-US" sz="1700" dirty="0">
                <a:cs typeface="Cambria"/>
              </a:rPr>
              <a:t>to work </a:t>
            </a:r>
            <a:r>
              <a:rPr lang="en-US" sz="1700" spc="-5" dirty="0">
                <a:cs typeface="Cambria"/>
              </a:rPr>
              <a:t>with the Office </a:t>
            </a:r>
            <a:r>
              <a:rPr lang="en-US" sz="1700" spc="5" dirty="0">
                <a:cs typeface="Cambria"/>
              </a:rPr>
              <a:t>of </a:t>
            </a:r>
            <a:r>
              <a:rPr lang="en-US" sz="1700" dirty="0">
                <a:cs typeface="Cambria"/>
              </a:rPr>
              <a:t>State </a:t>
            </a:r>
            <a:r>
              <a:rPr lang="en-US" sz="1700" spc="-5" dirty="0">
                <a:cs typeface="Cambria"/>
              </a:rPr>
              <a:t>Budget </a:t>
            </a:r>
            <a:r>
              <a:rPr lang="en-US" sz="1700" dirty="0">
                <a:cs typeface="Cambria"/>
              </a:rPr>
              <a:t>and </a:t>
            </a:r>
            <a:r>
              <a:rPr lang="en-US" sz="1700" spc="-5" dirty="0">
                <a:cs typeface="Cambria"/>
              </a:rPr>
              <a:t>Management on five-year revenue forecasts</a:t>
            </a:r>
            <a:endParaRPr lang="en-US" sz="1700" dirty="0">
              <a:cs typeface="Cambria"/>
            </a:endParaRPr>
          </a:p>
          <a:p>
            <a:pPr marL="469900">
              <a:lnSpc>
                <a:spcPct val="100000"/>
              </a:lnSpc>
              <a:spcBef>
                <a:spcPts val="130"/>
              </a:spcBef>
              <a:buFont typeface="Arial"/>
              <a:buChar char="•"/>
              <a:tabLst>
                <a:tab pos="469265" algn="l"/>
                <a:tab pos="469900" algn="l"/>
              </a:tabLst>
            </a:pPr>
            <a:r>
              <a:rPr lang="en-US" sz="1700" dirty="0">
                <a:cs typeface="Cambria"/>
              </a:rPr>
              <a:t>Sets a </a:t>
            </a:r>
            <a:r>
              <a:rPr lang="en-US" sz="1700" spc="-5" dirty="0">
                <a:cs typeface="Cambria"/>
              </a:rPr>
              <a:t>floor on the gas </a:t>
            </a:r>
            <a:r>
              <a:rPr lang="en-US" sz="1700" dirty="0">
                <a:cs typeface="Cambria"/>
              </a:rPr>
              <a:t>tax </a:t>
            </a:r>
            <a:r>
              <a:rPr lang="en-US" sz="1700" spc="-5" dirty="0">
                <a:cs typeface="Cambria"/>
              </a:rPr>
              <a:t>rate through the </a:t>
            </a:r>
            <a:r>
              <a:rPr lang="en-US" sz="1700" dirty="0">
                <a:cs typeface="Cambria"/>
              </a:rPr>
              <a:t>end </a:t>
            </a:r>
            <a:r>
              <a:rPr lang="en-US" sz="1700" spc="-5" dirty="0">
                <a:cs typeface="Cambria"/>
              </a:rPr>
              <a:t>of</a:t>
            </a:r>
            <a:r>
              <a:rPr lang="en-US" sz="1700" spc="10" dirty="0">
                <a:cs typeface="Cambria"/>
              </a:rPr>
              <a:t> </a:t>
            </a:r>
            <a:r>
              <a:rPr lang="en-US" sz="1700" spc="-5" dirty="0">
                <a:cs typeface="Cambria"/>
              </a:rPr>
              <a:t>2021</a:t>
            </a:r>
            <a:endParaRPr lang="en-US" sz="1700" dirty="0">
              <a:cs typeface="Cambria"/>
            </a:endParaRPr>
          </a:p>
          <a:p>
            <a:pPr marL="469900">
              <a:lnSpc>
                <a:spcPct val="100000"/>
              </a:lnSpc>
              <a:spcBef>
                <a:spcPts val="145"/>
              </a:spcBef>
              <a:buFont typeface="Arial"/>
              <a:buChar char="•"/>
              <a:tabLst>
                <a:tab pos="469265" algn="l"/>
                <a:tab pos="469900" algn="l"/>
              </a:tabLst>
            </a:pPr>
            <a:r>
              <a:rPr lang="en-US" sz="1700" b="1" spc="-5" dirty="0">
                <a:solidFill>
                  <a:srgbClr val="FF0000"/>
                </a:solidFill>
                <a:cs typeface="Cambria"/>
              </a:rPr>
              <a:t>Authorizes issuance of additional Build NC</a:t>
            </a:r>
            <a:r>
              <a:rPr lang="en-US" sz="1700" b="1" spc="25" dirty="0">
                <a:solidFill>
                  <a:srgbClr val="FF0000"/>
                </a:solidFill>
                <a:cs typeface="Cambria"/>
              </a:rPr>
              <a:t> </a:t>
            </a:r>
            <a:r>
              <a:rPr lang="en-US" sz="1700" b="1" spc="-5" dirty="0">
                <a:solidFill>
                  <a:srgbClr val="FF0000"/>
                </a:solidFill>
                <a:cs typeface="Cambria"/>
              </a:rPr>
              <a:t>Bonds</a:t>
            </a:r>
            <a:endParaRPr lang="en-US" sz="1700" b="1" dirty="0">
              <a:solidFill>
                <a:srgbClr val="FF0000"/>
              </a:solidFill>
              <a:cs typeface="Cambria"/>
            </a:endParaRPr>
          </a:p>
          <a:p>
            <a:pPr marL="469900">
              <a:lnSpc>
                <a:spcPct val="100000"/>
              </a:lnSpc>
              <a:spcBef>
                <a:spcPts val="145"/>
              </a:spcBef>
              <a:buFont typeface="Arial"/>
              <a:buChar char="•"/>
              <a:tabLst>
                <a:tab pos="469265" algn="l"/>
                <a:tab pos="469900" algn="l"/>
              </a:tabLst>
            </a:pPr>
            <a:r>
              <a:rPr lang="en-US" sz="1700" b="1" spc="-5" dirty="0">
                <a:solidFill>
                  <a:srgbClr val="FF0000"/>
                </a:solidFill>
                <a:cs typeface="Cambria"/>
              </a:rPr>
              <a:t>Increases amount of permissible GARVEE</a:t>
            </a:r>
            <a:r>
              <a:rPr lang="en-US" sz="1700" b="1" spc="20" dirty="0">
                <a:solidFill>
                  <a:srgbClr val="FF0000"/>
                </a:solidFill>
                <a:cs typeface="Cambria"/>
              </a:rPr>
              <a:t> </a:t>
            </a:r>
            <a:r>
              <a:rPr lang="en-US" sz="1700" b="1" spc="-5" dirty="0">
                <a:solidFill>
                  <a:srgbClr val="FF0000"/>
                </a:solidFill>
                <a:cs typeface="Cambria"/>
              </a:rPr>
              <a:t>funding</a:t>
            </a:r>
            <a:endParaRPr lang="en-US" sz="1700" b="1" dirty="0">
              <a:solidFill>
                <a:srgbClr val="FF0000"/>
              </a:solidFill>
              <a:cs typeface="Cambria"/>
            </a:endParaRPr>
          </a:p>
          <a:p>
            <a:pPr marL="469900" marR="18415">
              <a:lnSpc>
                <a:spcPct val="105800"/>
              </a:lnSpc>
              <a:spcBef>
                <a:spcPts val="60"/>
              </a:spcBef>
              <a:buFont typeface="Arial"/>
              <a:buChar char="•"/>
              <a:tabLst>
                <a:tab pos="469265" algn="l"/>
                <a:tab pos="469900" algn="l"/>
              </a:tabLst>
            </a:pPr>
            <a:r>
              <a:rPr lang="en-US" sz="1700" spc="-5" dirty="0">
                <a:cs typeface="Cambria"/>
              </a:rPr>
              <a:t>Directs more gas </a:t>
            </a:r>
            <a:r>
              <a:rPr lang="en-US" sz="1700" dirty="0">
                <a:cs typeface="Cambria"/>
              </a:rPr>
              <a:t>tax </a:t>
            </a:r>
            <a:r>
              <a:rPr lang="en-US" sz="1700" spc="-5" dirty="0">
                <a:cs typeface="Cambria"/>
              </a:rPr>
              <a:t>revenue </a:t>
            </a:r>
            <a:r>
              <a:rPr lang="en-US" sz="1700" dirty="0">
                <a:cs typeface="Cambria"/>
              </a:rPr>
              <a:t>into </a:t>
            </a:r>
            <a:r>
              <a:rPr lang="en-US" sz="1700" spc="-5" dirty="0">
                <a:cs typeface="Cambria"/>
              </a:rPr>
              <a:t>the Highway Fund (increase from 71% </a:t>
            </a:r>
            <a:r>
              <a:rPr lang="en-US" sz="1700" dirty="0">
                <a:cs typeface="Cambria"/>
              </a:rPr>
              <a:t>to </a:t>
            </a:r>
            <a:r>
              <a:rPr lang="en-US" sz="1700" spc="-5" dirty="0">
                <a:cs typeface="Cambria"/>
              </a:rPr>
              <a:t>81% </a:t>
            </a:r>
            <a:r>
              <a:rPr lang="en-US" sz="1700" dirty="0">
                <a:cs typeface="Cambria"/>
              </a:rPr>
              <a:t>for </a:t>
            </a:r>
            <a:r>
              <a:rPr lang="en-US" sz="1700" spc="-5" dirty="0">
                <a:cs typeface="Cambria"/>
              </a:rPr>
              <a:t>FY21 </a:t>
            </a:r>
            <a:r>
              <a:rPr lang="en-US" sz="1700" dirty="0">
                <a:cs typeface="Cambria"/>
              </a:rPr>
              <a:t>sliding </a:t>
            </a:r>
            <a:r>
              <a:rPr lang="en-US" sz="1700" spc="-5" dirty="0">
                <a:cs typeface="Cambria"/>
              </a:rPr>
              <a:t>back </a:t>
            </a:r>
            <a:r>
              <a:rPr lang="en-US" sz="1700" dirty="0">
                <a:cs typeface="Cambria"/>
              </a:rPr>
              <a:t>to 75% by </a:t>
            </a:r>
            <a:r>
              <a:rPr lang="en-US" sz="1700" spc="-5" dirty="0">
                <a:cs typeface="Cambria"/>
              </a:rPr>
              <a:t>FY23) </a:t>
            </a:r>
            <a:r>
              <a:rPr lang="en-US" sz="1700" dirty="0">
                <a:cs typeface="Cambria"/>
              </a:rPr>
              <a:t>and </a:t>
            </a:r>
            <a:r>
              <a:rPr lang="en-US" sz="1700" spc="-5" dirty="0">
                <a:cs typeface="Cambria"/>
              </a:rPr>
              <a:t>less into the Highway Trust (decrease from 29% </a:t>
            </a:r>
            <a:r>
              <a:rPr lang="en-US" sz="1700" dirty="0">
                <a:cs typeface="Cambria"/>
              </a:rPr>
              <a:t>to </a:t>
            </a:r>
            <a:r>
              <a:rPr lang="en-US" sz="1700" spc="-5" dirty="0">
                <a:cs typeface="Cambria"/>
              </a:rPr>
              <a:t>19% for </a:t>
            </a:r>
            <a:r>
              <a:rPr lang="en-US" sz="1700" dirty="0">
                <a:cs typeface="Cambria"/>
              </a:rPr>
              <a:t>FY21 sliding </a:t>
            </a:r>
            <a:r>
              <a:rPr lang="en-US" sz="1700" spc="-5" dirty="0">
                <a:cs typeface="Cambria"/>
              </a:rPr>
              <a:t>back </a:t>
            </a:r>
            <a:r>
              <a:rPr lang="en-US" sz="1700" dirty="0">
                <a:cs typeface="Cambria"/>
              </a:rPr>
              <a:t>to </a:t>
            </a:r>
            <a:r>
              <a:rPr lang="en-US" sz="1700" spc="-5" dirty="0">
                <a:cs typeface="Cambria"/>
              </a:rPr>
              <a:t>25% </a:t>
            </a:r>
            <a:r>
              <a:rPr lang="en-US" sz="1700" dirty="0">
                <a:cs typeface="Cambria"/>
              </a:rPr>
              <a:t>by</a:t>
            </a:r>
            <a:r>
              <a:rPr lang="en-US" sz="1700" spc="-15" dirty="0">
                <a:cs typeface="Cambria"/>
              </a:rPr>
              <a:t> </a:t>
            </a:r>
            <a:r>
              <a:rPr lang="en-US" sz="1700" spc="-5" dirty="0">
                <a:cs typeface="Cambria"/>
              </a:rPr>
              <a:t>FY23)</a:t>
            </a:r>
            <a:endParaRPr lang="en-US" sz="1700" dirty="0">
              <a:cs typeface="Cambria"/>
            </a:endParaRPr>
          </a:p>
          <a:p>
            <a:pPr marL="469900" marR="8890">
              <a:lnSpc>
                <a:spcPct val="105800"/>
              </a:lnSpc>
              <a:spcBef>
                <a:spcPts val="45"/>
              </a:spcBef>
              <a:buFont typeface="Arial"/>
              <a:buChar char="•"/>
              <a:tabLst>
                <a:tab pos="469265" algn="l"/>
                <a:tab pos="469900" algn="l"/>
              </a:tabLst>
            </a:pPr>
            <a:r>
              <a:rPr lang="en-US" sz="1700" spc="-5" dirty="0">
                <a:cs typeface="Cambria"/>
              </a:rPr>
              <a:t>Authorizes governor </a:t>
            </a:r>
            <a:r>
              <a:rPr lang="en-US" sz="1700" dirty="0">
                <a:cs typeface="Cambria"/>
              </a:rPr>
              <a:t>to </a:t>
            </a:r>
            <a:r>
              <a:rPr lang="en-US" sz="1700" spc="-5" dirty="0">
                <a:cs typeface="Cambria"/>
              </a:rPr>
              <a:t>call special session of General Assembly </a:t>
            </a:r>
            <a:r>
              <a:rPr lang="en-US" sz="1700" dirty="0">
                <a:cs typeface="Cambria"/>
              </a:rPr>
              <a:t>if </a:t>
            </a:r>
            <a:r>
              <a:rPr lang="en-US" sz="1700" spc="-5" dirty="0">
                <a:cs typeface="Cambria"/>
              </a:rPr>
              <a:t>needed </a:t>
            </a:r>
            <a:r>
              <a:rPr lang="en-US" sz="1700" dirty="0">
                <a:cs typeface="Cambria"/>
              </a:rPr>
              <a:t>to </a:t>
            </a:r>
            <a:r>
              <a:rPr lang="en-US" sz="1700" spc="-5" dirty="0">
                <a:cs typeface="Cambria"/>
              </a:rPr>
              <a:t>address funding related </a:t>
            </a:r>
            <a:r>
              <a:rPr lang="en-US" sz="1700" dirty="0">
                <a:cs typeface="Cambria"/>
              </a:rPr>
              <a:t>to an </a:t>
            </a:r>
            <a:r>
              <a:rPr lang="en-US" sz="1700" spc="-5" dirty="0">
                <a:cs typeface="Cambria"/>
              </a:rPr>
              <a:t>emergency</a:t>
            </a:r>
            <a:r>
              <a:rPr lang="en-US" sz="1700" spc="-15" dirty="0">
                <a:cs typeface="Cambria"/>
              </a:rPr>
              <a:t> </a:t>
            </a:r>
            <a:r>
              <a:rPr lang="en-US" sz="1700" spc="-5" dirty="0">
                <a:cs typeface="Cambria"/>
              </a:rPr>
              <a:t>situation</a:t>
            </a:r>
            <a:endParaRPr lang="en-US" sz="1700" dirty="0">
              <a:cs typeface="Cambria"/>
            </a:endParaRPr>
          </a:p>
          <a:p>
            <a:pPr marL="469900">
              <a:lnSpc>
                <a:spcPct val="100000"/>
              </a:lnSpc>
              <a:spcBef>
                <a:spcPts val="145"/>
              </a:spcBef>
              <a:buFont typeface="Arial"/>
              <a:buChar char="•"/>
              <a:tabLst>
                <a:tab pos="469265" algn="l"/>
                <a:tab pos="469900" algn="l"/>
              </a:tabLst>
            </a:pPr>
            <a:r>
              <a:rPr lang="en-US" sz="1700" spc="-5" dirty="0">
                <a:cs typeface="Cambria"/>
              </a:rPr>
              <a:t>Makes changes </a:t>
            </a:r>
            <a:r>
              <a:rPr lang="en-US" sz="1700" dirty="0">
                <a:cs typeface="Cambria"/>
              </a:rPr>
              <a:t>to </a:t>
            </a:r>
            <a:r>
              <a:rPr lang="en-US" sz="1700" spc="-5" dirty="0">
                <a:cs typeface="Cambria"/>
              </a:rPr>
              <a:t>NCDOT’s required weekly </a:t>
            </a:r>
            <a:r>
              <a:rPr lang="en-US" sz="1700" dirty="0">
                <a:cs typeface="Cambria"/>
              </a:rPr>
              <a:t>“Cash </a:t>
            </a:r>
            <a:r>
              <a:rPr lang="en-US" sz="1700" spc="-5" dirty="0">
                <a:cs typeface="Cambria"/>
              </a:rPr>
              <a:t>Watch”</a:t>
            </a:r>
            <a:r>
              <a:rPr lang="en-US" sz="1700" spc="25" dirty="0">
                <a:cs typeface="Cambria"/>
              </a:rPr>
              <a:t> </a:t>
            </a:r>
            <a:r>
              <a:rPr lang="en-US" sz="1700" spc="-5" dirty="0">
                <a:cs typeface="Cambria"/>
              </a:rPr>
              <a:t>reporting</a:t>
            </a:r>
            <a:endParaRPr lang="en-US" sz="1700" dirty="0">
              <a:cs typeface="Cambria"/>
            </a:endParaRPr>
          </a:p>
          <a:p>
            <a:pPr marL="476238" lvl="1" indent="0">
              <a:spcBef>
                <a:spcPts val="7"/>
              </a:spcBef>
              <a:buNone/>
              <a:tabLst>
                <a:tab pos="632097" algn="l"/>
              </a:tabLst>
            </a:pPr>
            <a:endParaRPr lang="en-US" sz="1700" dirty="0">
              <a:cs typeface="Cambria"/>
            </a:endParaRPr>
          </a:p>
          <a:p>
            <a:pPr marL="0" indent="0">
              <a:buNone/>
            </a:pPr>
            <a:endParaRPr lang="en-US" sz="2400" dirty="0">
              <a:latin typeface="Calibri" pitchFamily="34" charset="0"/>
            </a:endParaRP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39557608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 2020</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73174" y="1211862"/>
            <a:ext cx="9070826" cy="5526479"/>
          </a:xfrm>
        </p:spPr>
        <p:txBody>
          <a:bodyPr>
            <a:normAutofit/>
          </a:bodyPr>
          <a:lstStyle/>
          <a:p>
            <a:pPr marL="0" indent="0">
              <a:buNone/>
            </a:pPr>
            <a:r>
              <a:rPr lang="en-US" sz="2700" b="1" dirty="0">
                <a:latin typeface="Calibri" pitchFamily="34" charset="0"/>
              </a:rPr>
              <a:t>9. Legislative Update</a:t>
            </a:r>
          </a:p>
          <a:p>
            <a:pPr marL="164519" indent="0">
              <a:spcBef>
                <a:spcPts val="89"/>
              </a:spcBef>
              <a:buNone/>
              <a:tabLst>
                <a:tab pos="319945" algn="l"/>
                <a:tab pos="320378" algn="l"/>
              </a:tabLst>
            </a:pPr>
            <a:r>
              <a:rPr lang="en-US" sz="1700" spc="-3" dirty="0">
                <a:cs typeface="Cambria"/>
              </a:rPr>
              <a:t>Cont’d</a:t>
            </a:r>
          </a:p>
          <a:p>
            <a:pPr marL="476238" lvl="1" indent="0">
              <a:spcBef>
                <a:spcPts val="7"/>
              </a:spcBef>
              <a:buNone/>
              <a:tabLst>
                <a:tab pos="632097" algn="l"/>
              </a:tabLst>
            </a:pPr>
            <a:endParaRPr lang="en-US" sz="1700" spc="-3" dirty="0">
              <a:cs typeface="Cambria"/>
            </a:endParaRPr>
          </a:p>
          <a:p>
            <a:pPr marL="469900" marR="673100">
              <a:lnSpc>
                <a:spcPct val="105800"/>
              </a:lnSpc>
              <a:spcBef>
                <a:spcPts val="60"/>
              </a:spcBef>
              <a:buFont typeface="Arial"/>
              <a:buChar char="•"/>
              <a:tabLst>
                <a:tab pos="469265" algn="l"/>
                <a:tab pos="469900" algn="l"/>
              </a:tabLst>
            </a:pPr>
            <a:r>
              <a:rPr lang="en-US" sz="1700" spc="-5" dirty="0">
                <a:cs typeface="Cambria"/>
              </a:rPr>
              <a:t>Reorganizes the NC Board of Transportation and gives the board fiduciary responsibility:</a:t>
            </a:r>
            <a:endParaRPr lang="en-US" sz="1700" dirty="0">
              <a:cs typeface="Cambria"/>
            </a:endParaRPr>
          </a:p>
          <a:p>
            <a:pPr marL="927100" lvl="1">
              <a:lnSpc>
                <a:spcPct val="100000"/>
              </a:lnSpc>
              <a:spcBef>
                <a:spcPts val="75"/>
              </a:spcBef>
              <a:buFont typeface="Courier New"/>
              <a:buChar char="o"/>
              <a:tabLst>
                <a:tab pos="927100" algn="l"/>
              </a:tabLst>
            </a:pPr>
            <a:r>
              <a:rPr lang="en-US" sz="1700" spc="-5" dirty="0">
                <a:cs typeface="Cambria"/>
              </a:rPr>
              <a:t>Increases board size from 19 </a:t>
            </a:r>
            <a:r>
              <a:rPr lang="en-US" sz="1700" dirty="0">
                <a:cs typeface="Cambria"/>
              </a:rPr>
              <a:t>to 20 by adding an </a:t>
            </a:r>
            <a:r>
              <a:rPr lang="en-US" sz="1700" spc="-5" dirty="0">
                <a:cs typeface="Cambria"/>
              </a:rPr>
              <a:t>additional at-large</a:t>
            </a:r>
            <a:r>
              <a:rPr lang="en-US" sz="1700" spc="10" dirty="0">
                <a:cs typeface="Cambria"/>
              </a:rPr>
              <a:t> </a:t>
            </a:r>
            <a:r>
              <a:rPr lang="en-US" sz="1700" spc="-5" dirty="0">
                <a:cs typeface="Cambria"/>
              </a:rPr>
              <a:t>seat</a:t>
            </a:r>
            <a:endParaRPr lang="en-US" sz="1700" dirty="0">
              <a:cs typeface="Cambria"/>
            </a:endParaRPr>
          </a:p>
          <a:p>
            <a:pPr marL="927100" marR="175895" lvl="1">
              <a:lnSpc>
                <a:spcPct val="105400"/>
              </a:lnSpc>
              <a:spcBef>
                <a:spcPts val="5"/>
              </a:spcBef>
              <a:buFont typeface="Courier New"/>
              <a:buChar char="o"/>
              <a:tabLst>
                <a:tab pos="927100" algn="l"/>
              </a:tabLst>
            </a:pPr>
            <a:r>
              <a:rPr lang="en-US" sz="1700" spc="-5" dirty="0">
                <a:solidFill>
                  <a:srgbClr val="FF0000"/>
                </a:solidFill>
                <a:cs typeface="Cambria"/>
              </a:rPr>
              <a:t>Makes General Assembly leadership responsible for appointing the </a:t>
            </a:r>
            <a:r>
              <a:rPr lang="en-US" sz="1700" dirty="0">
                <a:solidFill>
                  <a:srgbClr val="FF0000"/>
                </a:solidFill>
                <a:cs typeface="Cambria"/>
              </a:rPr>
              <a:t>six at-</a:t>
            </a:r>
            <a:r>
              <a:rPr lang="en-US" sz="1700" spc="-5" dirty="0">
                <a:solidFill>
                  <a:srgbClr val="FF0000"/>
                </a:solidFill>
                <a:cs typeface="Cambria"/>
              </a:rPr>
              <a:t>large members (Governor remains responsible for appointing the fourteen  Division members)</a:t>
            </a:r>
            <a:endParaRPr lang="en-US" sz="1700" dirty="0">
              <a:solidFill>
                <a:srgbClr val="FF0000"/>
              </a:solidFill>
              <a:cs typeface="Cambria"/>
            </a:endParaRPr>
          </a:p>
          <a:p>
            <a:pPr marL="927100" marR="315595" lvl="1">
              <a:lnSpc>
                <a:spcPct val="105000"/>
              </a:lnSpc>
              <a:spcBef>
                <a:spcPts val="10"/>
              </a:spcBef>
              <a:buFont typeface="Courier New"/>
              <a:buChar char="o"/>
              <a:tabLst>
                <a:tab pos="927100" algn="l"/>
              </a:tabLst>
            </a:pPr>
            <a:r>
              <a:rPr lang="en-US" sz="1700" dirty="0">
                <a:cs typeface="Cambria"/>
              </a:rPr>
              <a:t>Sets new </a:t>
            </a:r>
            <a:r>
              <a:rPr lang="en-US" sz="1700" spc="-5" dirty="0">
                <a:cs typeface="Cambria"/>
              </a:rPr>
              <a:t>schedule of appointments, with terms for both Division </a:t>
            </a:r>
            <a:r>
              <a:rPr lang="en-US" sz="1700" dirty="0">
                <a:cs typeface="Cambria"/>
              </a:rPr>
              <a:t>7 and 8 </a:t>
            </a:r>
            <a:r>
              <a:rPr lang="en-US" sz="1700" spc="-5" dirty="0">
                <a:cs typeface="Cambria"/>
              </a:rPr>
              <a:t>members coming up </a:t>
            </a:r>
            <a:r>
              <a:rPr lang="en-US" sz="1700" dirty="0">
                <a:cs typeface="Cambria"/>
              </a:rPr>
              <a:t>in</a:t>
            </a:r>
            <a:r>
              <a:rPr lang="en-US" sz="1700" spc="5" dirty="0">
                <a:cs typeface="Cambria"/>
              </a:rPr>
              <a:t> </a:t>
            </a:r>
            <a:r>
              <a:rPr lang="en-US" sz="1700" spc="-5" dirty="0">
                <a:cs typeface="Cambria"/>
              </a:rPr>
              <a:t>2022</a:t>
            </a:r>
            <a:endParaRPr lang="en-US" sz="1700" dirty="0">
              <a:cs typeface="Cambria"/>
            </a:endParaRPr>
          </a:p>
          <a:p>
            <a:pPr marL="469900" marR="499745">
              <a:lnSpc>
                <a:spcPct val="105800"/>
              </a:lnSpc>
              <a:spcBef>
                <a:spcPts val="65"/>
              </a:spcBef>
              <a:buFont typeface="Arial"/>
              <a:buChar char="•"/>
              <a:tabLst>
                <a:tab pos="469265" algn="l"/>
                <a:tab pos="469900" algn="l"/>
              </a:tabLst>
            </a:pPr>
            <a:r>
              <a:rPr lang="en-US" sz="1700" spc="-5" dirty="0">
                <a:cs typeface="Cambria"/>
              </a:rPr>
              <a:t>Requires NCDOT </a:t>
            </a:r>
            <a:r>
              <a:rPr lang="en-US" sz="1700" dirty="0">
                <a:cs typeface="Cambria"/>
              </a:rPr>
              <a:t>to </a:t>
            </a:r>
            <a:r>
              <a:rPr lang="en-US" sz="1700" spc="-5" dirty="0">
                <a:cs typeface="Cambria"/>
              </a:rPr>
              <a:t>make monthly financial statement reports </a:t>
            </a:r>
            <a:r>
              <a:rPr lang="en-US" sz="1700" dirty="0">
                <a:cs typeface="Cambria"/>
              </a:rPr>
              <a:t>to </a:t>
            </a:r>
            <a:r>
              <a:rPr lang="en-US" sz="1700" spc="-5" dirty="0">
                <a:cs typeface="Cambria"/>
              </a:rPr>
              <a:t>the General Assembly, </a:t>
            </a:r>
            <a:r>
              <a:rPr lang="en-US" sz="1700" dirty="0">
                <a:cs typeface="Cambria"/>
              </a:rPr>
              <a:t>as </a:t>
            </a:r>
            <a:r>
              <a:rPr lang="en-US" sz="1700" spc="-5" dirty="0">
                <a:cs typeface="Cambria"/>
              </a:rPr>
              <a:t>well </a:t>
            </a:r>
            <a:r>
              <a:rPr lang="en-US" sz="1700" dirty="0">
                <a:cs typeface="Cambria"/>
              </a:rPr>
              <a:t>as a </a:t>
            </a:r>
            <a:r>
              <a:rPr lang="en-US" sz="1700" spc="-5" dirty="0">
                <a:cs typeface="Cambria"/>
              </a:rPr>
              <a:t>year-end</a:t>
            </a:r>
            <a:r>
              <a:rPr lang="en-US" sz="1700" dirty="0">
                <a:cs typeface="Cambria"/>
              </a:rPr>
              <a:t> </a:t>
            </a:r>
            <a:r>
              <a:rPr lang="en-US" sz="1700" spc="-5" dirty="0">
                <a:cs typeface="Cambria"/>
              </a:rPr>
              <a:t>report</a:t>
            </a:r>
            <a:endParaRPr lang="en-US" sz="1700" dirty="0">
              <a:cs typeface="Cambria"/>
            </a:endParaRPr>
          </a:p>
          <a:p>
            <a:pPr marL="469900" marR="5080">
              <a:lnSpc>
                <a:spcPct val="105800"/>
              </a:lnSpc>
              <a:spcBef>
                <a:spcPts val="45"/>
              </a:spcBef>
              <a:buFont typeface="Arial"/>
              <a:buChar char="•"/>
              <a:tabLst>
                <a:tab pos="469265" algn="l"/>
                <a:tab pos="469900" algn="l"/>
              </a:tabLst>
            </a:pPr>
            <a:r>
              <a:rPr lang="en-US" sz="1700" spc="-5" dirty="0">
                <a:cs typeface="Cambria"/>
              </a:rPr>
              <a:t>Establishes </a:t>
            </a:r>
            <a:r>
              <a:rPr lang="en-US" sz="1700" dirty="0">
                <a:cs typeface="Cambria"/>
              </a:rPr>
              <a:t>a </a:t>
            </a:r>
            <a:r>
              <a:rPr lang="en-US" sz="1700" spc="-5" dirty="0">
                <a:cs typeface="Cambria"/>
              </a:rPr>
              <a:t>Transportation Oversight Manager position </a:t>
            </a:r>
            <a:r>
              <a:rPr lang="en-US" sz="1700" dirty="0">
                <a:cs typeface="Cambria"/>
              </a:rPr>
              <a:t>and </a:t>
            </a:r>
            <a:r>
              <a:rPr lang="en-US" sz="1700" spc="-5" dirty="0">
                <a:cs typeface="Cambria"/>
              </a:rPr>
              <a:t>requires restructuring of financial personnel within NCDOT</a:t>
            </a:r>
            <a:endParaRPr lang="en-US" sz="1700" dirty="0">
              <a:cs typeface="Cambria"/>
            </a:endParaRPr>
          </a:p>
          <a:p>
            <a:pPr marL="469900">
              <a:lnSpc>
                <a:spcPct val="100000"/>
              </a:lnSpc>
              <a:spcBef>
                <a:spcPts val="145"/>
              </a:spcBef>
              <a:buFont typeface="Arial"/>
              <a:buChar char="•"/>
              <a:tabLst>
                <a:tab pos="469265" algn="l"/>
                <a:tab pos="469900" algn="l"/>
              </a:tabLst>
            </a:pPr>
            <a:r>
              <a:rPr lang="en-US" sz="1700" spc="-5" dirty="0">
                <a:cs typeface="Cambria"/>
              </a:rPr>
              <a:t>Requires </a:t>
            </a:r>
            <a:r>
              <a:rPr lang="en-US" sz="1700" dirty="0">
                <a:cs typeface="Cambria"/>
              </a:rPr>
              <a:t>an </a:t>
            </a:r>
            <a:r>
              <a:rPr lang="en-US" sz="1700" spc="-5" dirty="0">
                <a:cs typeface="Cambria"/>
              </a:rPr>
              <a:t>annual performance </a:t>
            </a:r>
            <a:r>
              <a:rPr lang="en-US" sz="1700" dirty="0">
                <a:cs typeface="Cambria"/>
              </a:rPr>
              <a:t>audit by </a:t>
            </a:r>
            <a:r>
              <a:rPr lang="en-US" sz="1700" spc="-5" dirty="0">
                <a:cs typeface="Cambria"/>
              </a:rPr>
              <a:t>the State</a:t>
            </a:r>
            <a:r>
              <a:rPr lang="en-US" sz="1700" spc="10" dirty="0">
                <a:cs typeface="Cambria"/>
              </a:rPr>
              <a:t> </a:t>
            </a:r>
            <a:r>
              <a:rPr lang="en-US" sz="1700" spc="-5" dirty="0">
                <a:cs typeface="Cambria"/>
              </a:rPr>
              <a:t>Auditor</a:t>
            </a:r>
            <a:endParaRPr lang="en-US" sz="1700" dirty="0">
              <a:cs typeface="Cambria"/>
            </a:endParaRPr>
          </a:p>
          <a:p>
            <a:pPr marL="469900">
              <a:lnSpc>
                <a:spcPct val="100000"/>
              </a:lnSpc>
              <a:spcBef>
                <a:spcPts val="145"/>
              </a:spcBef>
              <a:buFont typeface="Arial"/>
              <a:buChar char="•"/>
              <a:tabLst>
                <a:tab pos="469265" algn="l"/>
                <a:tab pos="469900" algn="l"/>
              </a:tabLst>
            </a:pPr>
            <a:r>
              <a:rPr lang="en-US" sz="1700" spc="-5" dirty="0">
                <a:cs typeface="Cambria"/>
              </a:rPr>
              <a:t>Requires third-quarter rebalancing of maintenance funds between</a:t>
            </a:r>
            <a:r>
              <a:rPr lang="en-US" sz="1700" spc="40" dirty="0">
                <a:cs typeface="Cambria"/>
              </a:rPr>
              <a:t> </a:t>
            </a:r>
            <a:r>
              <a:rPr lang="en-US" sz="1700" spc="-5" dirty="0">
                <a:cs typeface="Cambria"/>
              </a:rPr>
              <a:t>Divisions</a:t>
            </a:r>
            <a:endParaRPr lang="en-US" sz="1700" dirty="0">
              <a:cs typeface="Cambria"/>
            </a:endParaRPr>
          </a:p>
          <a:p>
            <a:pPr marL="469900">
              <a:lnSpc>
                <a:spcPct val="100000"/>
              </a:lnSpc>
              <a:spcBef>
                <a:spcPts val="145"/>
              </a:spcBef>
              <a:buFont typeface="Arial"/>
              <a:buChar char="•"/>
              <a:tabLst>
                <a:tab pos="469265" algn="l"/>
                <a:tab pos="469900" algn="l"/>
              </a:tabLst>
            </a:pPr>
            <a:r>
              <a:rPr lang="en-US" sz="1700" spc="-5" dirty="0">
                <a:cs typeface="Cambria"/>
              </a:rPr>
              <a:t>Requires </a:t>
            </a:r>
            <a:r>
              <a:rPr lang="en-US" sz="1700" dirty="0">
                <a:cs typeface="Cambria"/>
              </a:rPr>
              <a:t>an audit </a:t>
            </a:r>
            <a:r>
              <a:rPr lang="en-US" sz="1700" spc="-5" dirty="0">
                <a:cs typeface="Cambria"/>
              </a:rPr>
              <a:t>of </a:t>
            </a:r>
            <a:r>
              <a:rPr lang="en-US" sz="1700" spc="-10" dirty="0">
                <a:cs typeface="Cambria"/>
              </a:rPr>
              <a:t>NCDOT’s </a:t>
            </a:r>
            <a:r>
              <a:rPr lang="en-US" sz="1700" spc="-5" dirty="0">
                <a:cs typeface="Cambria"/>
              </a:rPr>
              <a:t>use of Advance</a:t>
            </a:r>
            <a:r>
              <a:rPr lang="en-US" sz="1700" spc="30" dirty="0">
                <a:cs typeface="Cambria"/>
              </a:rPr>
              <a:t> </a:t>
            </a:r>
            <a:r>
              <a:rPr lang="en-US" sz="1700" spc="-5" dirty="0">
                <a:cs typeface="Cambria"/>
              </a:rPr>
              <a:t>Construction</a:t>
            </a:r>
            <a:endParaRPr lang="en-US" sz="1700" dirty="0">
              <a:cs typeface="Cambria"/>
            </a:endParaRPr>
          </a:p>
          <a:p>
            <a:pPr>
              <a:lnSpc>
                <a:spcPct val="100000"/>
              </a:lnSpc>
              <a:spcBef>
                <a:spcPts val="55"/>
              </a:spcBef>
            </a:pPr>
            <a:endParaRPr lang="en-US" sz="1150" dirty="0">
              <a:latin typeface="Cambria"/>
              <a:cs typeface="Cambria"/>
            </a:endParaRPr>
          </a:p>
          <a:p>
            <a:pPr marL="12700" marR="1429385">
              <a:lnSpc>
                <a:spcPct val="105000"/>
              </a:lnSpc>
            </a:pPr>
            <a:r>
              <a:rPr lang="en-US" sz="1600" spc="-5" dirty="0">
                <a:cs typeface="Cambria"/>
              </a:rPr>
              <a:t>The full document can </a:t>
            </a:r>
            <a:r>
              <a:rPr lang="en-US" sz="1600" dirty="0">
                <a:cs typeface="Cambria"/>
              </a:rPr>
              <a:t>be </a:t>
            </a:r>
            <a:r>
              <a:rPr lang="en-US" sz="1600" spc="-5" dirty="0">
                <a:cs typeface="Cambria"/>
              </a:rPr>
              <a:t>found </a:t>
            </a:r>
            <a:r>
              <a:rPr lang="en-US" sz="1600" dirty="0">
                <a:cs typeface="Cambria"/>
              </a:rPr>
              <a:t>at  </a:t>
            </a:r>
            <a:r>
              <a:rPr lang="en-US" sz="1600" u="sng" spc="-5" dirty="0">
                <a:solidFill>
                  <a:srgbClr val="0563C1"/>
                </a:solidFill>
                <a:uFill>
                  <a:solidFill>
                    <a:srgbClr val="0563C1"/>
                  </a:solidFill>
                </a:uFill>
                <a:cs typeface="Cambria"/>
                <a:hlinkClick r:id="rId5"/>
              </a:rPr>
              <a:t>https://www.ncleg.gov/Sessions/2019/Bills/House/PDF/H77v8.pdf</a:t>
            </a:r>
            <a:endParaRPr lang="en-US" sz="1600" dirty="0">
              <a:cs typeface="Cambria"/>
            </a:endParaRPr>
          </a:p>
          <a:p>
            <a:pPr marL="476238" lvl="1" indent="0">
              <a:spcBef>
                <a:spcPts val="7"/>
              </a:spcBef>
              <a:buNone/>
              <a:tabLst>
                <a:tab pos="632097" algn="l"/>
              </a:tabLst>
            </a:pPr>
            <a:endParaRPr lang="en-US" sz="1700" dirty="0">
              <a:cs typeface="Cambria"/>
            </a:endParaRPr>
          </a:p>
          <a:p>
            <a:pPr marL="0" indent="0">
              <a:buNone/>
            </a:pPr>
            <a:endParaRPr lang="en-US" sz="2400" dirty="0">
              <a:latin typeface="Calibri" pitchFamily="34" charset="0"/>
            </a:endParaRP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30361437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 2020</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73174" y="1616364"/>
            <a:ext cx="8775262" cy="5001904"/>
          </a:xfrm>
        </p:spPr>
        <p:txBody>
          <a:bodyPr>
            <a:normAutofit/>
          </a:bodyPr>
          <a:lstStyle/>
          <a:p>
            <a:pPr marL="0" indent="0">
              <a:buNone/>
            </a:pPr>
            <a:r>
              <a:rPr lang="en-US" sz="2700" b="1" dirty="0">
                <a:latin typeface="Calibri" pitchFamily="34" charset="0"/>
              </a:rPr>
              <a:t>9. Legislative Update</a:t>
            </a:r>
          </a:p>
          <a:p>
            <a:pPr marL="164519" indent="0">
              <a:spcBef>
                <a:spcPts val="89"/>
              </a:spcBef>
              <a:buNone/>
              <a:tabLst>
                <a:tab pos="319945" algn="l"/>
                <a:tab pos="320378" algn="l"/>
              </a:tabLst>
            </a:pPr>
            <a:r>
              <a:rPr lang="en-US" sz="1700" spc="-3" dirty="0">
                <a:cs typeface="Cambria"/>
              </a:rPr>
              <a:t>Cont’d</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r>
              <a:rPr lang="en-US" sz="1800" b="1" dirty="0">
                <a:cs typeface="Cambria"/>
              </a:rPr>
              <a:t>JOINT LEGISLATIVE PROGRAM EVALUTION OVERSIGHT COMMITTEE MEETING</a:t>
            </a:r>
          </a:p>
          <a:p>
            <a:pPr marL="164519" indent="0">
              <a:spcBef>
                <a:spcPts val="89"/>
              </a:spcBef>
              <a:buNone/>
              <a:tabLst>
                <a:tab pos="319945" algn="l"/>
                <a:tab pos="320378" algn="l"/>
              </a:tabLst>
            </a:pPr>
            <a:endParaRPr lang="en-US" sz="1800" b="1" dirty="0">
              <a:cs typeface="Cambria"/>
            </a:endParaRPr>
          </a:p>
          <a:p>
            <a:pPr marL="164519" indent="0">
              <a:spcBef>
                <a:spcPts val="89"/>
              </a:spcBef>
              <a:buNone/>
              <a:tabLst>
                <a:tab pos="319945" algn="l"/>
                <a:tab pos="320378" algn="l"/>
              </a:tabLst>
            </a:pPr>
            <a:r>
              <a:rPr lang="en-US" sz="1700" dirty="0">
                <a:cs typeface="Cambria"/>
              </a:rPr>
              <a:t>The Joint Legislative Program Evaluation Oversight Committee met on August 10, 2020 to receive a report that the Department of Transportation and Council of Internal Auditing did NOT ensure NCDOT followed the Internal Audit Act.</a:t>
            </a:r>
          </a:p>
          <a:p>
            <a:pPr marL="164519" indent="0">
              <a:spcBef>
                <a:spcPts val="89"/>
              </a:spcBef>
              <a:buNone/>
              <a:tabLst>
                <a:tab pos="319945" algn="l"/>
                <a:tab pos="320378" algn="l"/>
              </a:tabLst>
            </a:pPr>
            <a:endParaRPr lang="en-US" sz="1700" dirty="0">
              <a:hlinkClick r:id="rId5"/>
            </a:endParaRPr>
          </a:p>
          <a:p>
            <a:pPr marL="164519" indent="0" algn="ctr">
              <a:spcBef>
                <a:spcPts val="89"/>
              </a:spcBef>
              <a:buNone/>
              <a:tabLst>
                <a:tab pos="319945" algn="l"/>
                <a:tab pos="320378" algn="l"/>
              </a:tabLst>
            </a:pPr>
            <a:r>
              <a:rPr lang="en-US" sz="1600" dirty="0">
                <a:hlinkClick r:id="rId5"/>
              </a:rPr>
              <a:t>https://www.ncleg.net/PED/Reports/documents/DOT_InternalAudit/DOT_InternalAudit_Report.pdf</a:t>
            </a:r>
            <a:endParaRPr lang="en-US" sz="1600" dirty="0">
              <a:cs typeface="Cambria"/>
            </a:endParaRPr>
          </a:p>
          <a:p>
            <a:pPr marL="0" indent="0">
              <a:buNone/>
            </a:pPr>
            <a:endParaRPr lang="en-US" sz="1700" dirty="0">
              <a:cs typeface="Cambria"/>
            </a:endParaRPr>
          </a:p>
          <a:p>
            <a:pPr marL="0" indent="0">
              <a:buNone/>
            </a:pPr>
            <a:r>
              <a:rPr lang="en-US" sz="1700" dirty="0">
                <a:latin typeface="Calibri" pitchFamily="34" charset="0"/>
              </a:rPr>
              <a:t>	</a:t>
            </a:r>
          </a:p>
          <a:p>
            <a:pPr marL="0" indent="0">
              <a:buNone/>
            </a:pPr>
            <a:r>
              <a:rPr lang="en-US" sz="1700" dirty="0">
                <a:latin typeface="Calibri" pitchFamily="34" charset="0"/>
              </a:rPr>
              <a:t>    The Report’s Findings and Recommendations were:</a:t>
            </a:r>
            <a:endParaRPr lang="en-US" sz="24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13070730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09332" y="5983941"/>
            <a:ext cx="7627844" cy="0"/>
          </a:xfrm>
          <a:custGeom>
            <a:avLst/>
            <a:gdLst/>
            <a:ahLst/>
            <a:cxnLst/>
            <a:rect l="l" t="t" r="r" b="b"/>
            <a:pathLst>
              <a:path w="8644890">
                <a:moveTo>
                  <a:pt x="0" y="0"/>
                </a:moveTo>
                <a:lnTo>
                  <a:pt x="8644890" y="0"/>
                </a:lnTo>
              </a:path>
            </a:pathLst>
          </a:custGeom>
          <a:ln w="12700">
            <a:solidFill>
              <a:srgbClr val="BFBFBF"/>
            </a:solidFill>
          </a:ln>
        </p:spPr>
        <p:txBody>
          <a:bodyPr wrap="square" lIns="0" tIns="0" rIns="0" bIns="0" rtlCol="0"/>
          <a:lstStyle/>
          <a:p>
            <a:endParaRPr sz="1588"/>
          </a:p>
        </p:txBody>
      </p:sp>
      <p:sp>
        <p:nvSpPr>
          <p:cNvPr id="3" name="object 3"/>
          <p:cNvSpPr/>
          <p:nvPr/>
        </p:nvSpPr>
        <p:spPr>
          <a:xfrm>
            <a:off x="4230444" y="6024954"/>
            <a:ext cx="683110" cy="367776"/>
          </a:xfrm>
          <a:prstGeom prst="rect">
            <a:avLst/>
          </a:prstGeom>
          <a:blipFill>
            <a:blip r:embed="rId2" cstate="print"/>
            <a:stretch>
              <a:fillRect/>
            </a:stretch>
          </a:blipFill>
        </p:spPr>
        <p:txBody>
          <a:bodyPr wrap="square" lIns="0" tIns="0" rIns="0" bIns="0" rtlCol="0"/>
          <a:lstStyle/>
          <a:p>
            <a:endParaRPr sz="1588"/>
          </a:p>
        </p:txBody>
      </p:sp>
      <p:sp>
        <p:nvSpPr>
          <p:cNvPr id="4" name="object 4"/>
          <p:cNvSpPr txBox="1">
            <a:spLocks noGrp="1"/>
          </p:cNvSpPr>
          <p:nvPr>
            <p:ph type="title"/>
          </p:nvPr>
        </p:nvSpPr>
        <p:spPr>
          <a:xfrm>
            <a:off x="1250460" y="405445"/>
            <a:ext cx="5959967" cy="687858"/>
          </a:xfrm>
          <a:prstGeom prst="rect">
            <a:avLst/>
          </a:prstGeom>
        </p:spPr>
        <p:txBody>
          <a:bodyPr vert="horz" wrap="square" lIns="0" tIns="10646" rIns="0" bIns="0" rtlCol="0" anchor="ctr">
            <a:spAutoFit/>
          </a:bodyPr>
          <a:lstStyle/>
          <a:p>
            <a:pPr marL="11206">
              <a:lnSpc>
                <a:spcPct val="100000"/>
              </a:lnSpc>
              <a:spcBef>
                <a:spcPts val="84"/>
              </a:spcBef>
            </a:pPr>
            <a:r>
              <a:rPr spc="-4" dirty="0"/>
              <a:t>Summary: Three</a:t>
            </a:r>
            <a:r>
              <a:rPr spc="-18" dirty="0"/>
              <a:t> </a:t>
            </a:r>
            <a:r>
              <a:rPr spc="-4" dirty="0"/>
              <a:t>Findings</a:t>
            </a:r>
          </a:p>
        </p:txBody>
      </p:sp>
      <p:sp>
        <p:nvSpPr>
          <p:cNvPr id="6" name="object 6"/>
          <p:cNvSpPr txBox="1">
            <a:spLocks noGrp="1"/>
          </p:cNvSpPr>
          <p:nvPr>
            <p:ph type="dt" sz="half" idx="6"/>
          </p:nvPr>
        </p:nvSpPr>
        <p:spPr>
          <a:xfrm>
            <a:off x="2286023" y="6102166"/>
            <a:ext cx="1803400" cy="146387"/>
          </a:xfrm>
          <a:prstGeom prst="rect">
            <a:avLst/>
          </a:prstGeom>
        </p:spPr>
        <p:txBody>
          <a:bodyPr vert="horz" wrap="square" lIns="0" tIns="0" rIns="0" bIns="0" rtlCol="0">
            <a:spAutoFit/>
          </a:bodyPr>
          <a:lstStyle>
            <a:defPPr>
              <a:defRPr lang="en-US"/>
            </a:defPPr>
            <a:lvl1pPr marL="0" algn="l" defTabSz="914400" rtl="0" eaLnBrk="1" latinLnBrk="0" hangingPunct="1">
              <a:defRPr sz="1200" b="1" i="0" kern="1200">
                <a:solidFill>
                  <a:srgbClr val="FFFF9A"/>
                </a:solidFill>
                <a:latin typeface="Calibri"/>
                <a:ea typeface="+mn-ea"/>
                <a:cs typeface="Calibri"/>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1206">
              <a:lnSpc>
                <a:spcPts val="1094"/>
              </a:lnSpc>
            </a:pPr>
            <a:r>
              <a:rPr lang="en-US" spc="-10" dirty="0">
                <a:solidFill>
                  <a:schemeClr val="tx1"/>
                </a:solidFill>
              </a:rPr>
              <a:t>Program Evaluation</a:t>
            </a:r>
            <a:r>
              <a:rPr lang="en-US" spc="15" dirty="0">
                <a:solidFill>
                  <a:schemeClr val="tx1"/>
                </a:solidFill>
              </a:rPr>
              <a:t> </a:t>
            </a:r>
            <a:r>
              <a:rPr lang="en-US" spc="-5" dirty="0">
                <a:solidFill>
                  <a:schemeClr val="tx1"/>
                </a:solidFill>
              </a:rPr>
              <a:t>Division</a:t>
            </a:r>
            <a:endParaRPr spc="-4" dirty="0">
              <a:solidFill>
                <a:schemeClr val="tx1"/>
              </a:solidFill>
            </a:endParaRPr>
          </a:p>
        </p:txBody>
      </p:sp>
      <p:sp>
        <p:nvSpPr>
          <p:cNvPr id="7" name="object 7"/>
          <p:cNvSpPr txBox="1">
            <a:spLocks noGrp="1"/>
          </p:cNvSpPr>
          <p:nvPr>
            <p:ph type="ftr" sz="quarter" idx="5"/>
          </p:nvPr>
        </p:nvSpPr>
        <p:spPr>
          <a:xfrm>
            <a:off x="5009411" y="6109786"/>
            <a:ext cx="2127884" cy="146387"/>
          </a:xfrm>
          <a:prstGeom prst="rect">
            <a:avLst/>
          </a:prstGeom>
        </p:spPr>
        <p:txBody>
          <a:bodyPr vert="horz" wrap="square" lIns="0" tIns="0" rIns="0" bIns="0" rtlCol="0">
            <a:spAutoFit/>
          </a:bodyPr>
          <a:lstStyle>
            <a:defPPr>
              <a:defRPr lang="en-US"/>
            </a:defPPr>
            <a:lvl1pPr marL="0" algn="l" defTabSz="914400" rtl="0" eaLnBrk="1" latinLnBrk="0" hangingPunct="1">
              <a:defRPr sz="1200" b="1" i="0" kern="1200">
                <a:solidFill>
                  <a:srgbClr val="FFFF9A"/>
                </a:solidFill>
                <a:latin typeface="Calibri"/>
                <a:ea typeface="+mn-ea"/>
                <a:cs typeface="Calibri"/>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1206">
              <a:lnSpc>
                <a:spcPts val="1094"/>
              </a:lnSpc>
            </a:pPr>
            <a:r>
              <a:rPr lang="en-US">
                <a:solidFill>
                  <a:schemeClr val="tx1"/>
                </a:solidFill>
              </a:rPr>
              <a:t>North </a:t>
            </a:r>
            <a:r>
              <a:rPr lang="en-US" spc="-5">
                <a:solidFill>
                  <a:schemeClr val="tx1"/>
                </a:solidFill>
              </a:rPr>
              <a:t>Carolina General</a:t>
            </a:r>
            <a:r>
              <a:rPr lang="en-US" spc="-50">
                <a:solidFill>
                  <a:schemeClr val="tx1"/>
                </a:solidFill>
              </a:rPr>
              <a:t> </a:t>
            </a:r>
            <a:r>
              <a:rPr lang="en-US">
                <a:solidFill>
                  <a:schemeClr val="tx1"/>
                </a:solidFill>
              </a:rPr>
              <a:t>Assembly</a:t>
            </a:r>
            <a:endParaRPr dirty="0">
              <a:solidFill>
                <a:schemeClr val="tx1"/>
              </a:solidFill>
            </a:endParaRPr>
          </a:p>
        </p:txBody>
      </p:sp>
      <p:sp>
        <p:nvSpPr>
          <p:cNvPr id="8" name="object 8"/>
          <p:cNvSpPr txBox="1">
            <a:spLocks noGrp="1"/>
          </p:cNvSpPr>
          <p:nvPr>
            <p:ph type="sldNum" sz="quarter" idx="7"/>
          </p:nvPr>
        </p:nvSpPr>
        <p:spPr>
          <a:xfrm>
            <a:off x="9268206" y="7017673"/>
            <a:ext cx="329565" cy="274320"/>
          </a:xfrm>
          <a:prstGeom prst="rect">
            <a:avLst/>
          </a:prstGeom>
        </p:spPr>
        <p:txBody>
          <a:bodyPr vert="horz" wrap="square" lIns="0" tIns="0" rIns="0" bIns="0" rtlCol="0">
            <a:spAutoFit/>
          </a:bodyPr>
          <a:lstStyle>
            <a:defPPr>
              <a:defRPr lang="en-US"/>
            </a:defPPr>
            <a:lvl1pPr marL="0" algn="l" defTabSz="914400" rtl="0" eaLnBrk="1" latinLnBrk="0" hangingPunct="1">
              <a:defRPr sz="1800" b="0" i="0" kern="1200">
                <a:solidFill>
                  <a:srgbClr val="BFBFBF"/>
                </a:solidFill>
                <a:latin typeface="Tw Cen MT"/>
                <a:ea typeface="+mn-ea"/>
                <a:cs typeface="Tw Cen M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2000"/>
              </a:lnSpc>
            </a:pPr>
            <a:fld id="{81D60167-4931-47E6-BA6A-407CBD079E47}" type="slidenum">
              <a:rPr lang="en-US" smtClean="0"/>
              <a:pPr marL="38100">
                <a:lnSpc>
                  <a:spcPts val="2000"/>
                </a:lnSpc>
              </a:pPr>
              <a:t>37</a:t>
            </a:fld>
            <a:endParaRPr dirty="0"/>
          </a:p>
        </p:txBody>
      </p:sp>
      <p:sp>
        <p:nvSpPr>
          <p:cNvPr id="5" name="object 5"/>
          <p:cNvSpPr txBox="1"/>
          <p:nvPr/>
        </p:nvSpPr>
        <p:spPr>
          <a:xfrm>
            <a:off x="843354" y="1353671"/>
            <a:ext cx="7366187" cy="4536348"/>
          </a:xfrm>
          <a:prstGeom prst="rect">
            <a:avLst/>
          </a:prstGeom>
        </p:spPr>
        <p:txBody>
          <a:bodyPr vert="horz" wrap="square" lIns="0" tIns="10646" rIns="0" bIns="0" rtlCol="0">
            <a:spAutoFit/>
          </a:bodyPr>
          <a:lstStyle/>
          <a:p>
            <a:pPr marL="464509" marR="64998" indent="-453862">
              <a:spcBef>
                <a:spcPts val="84"/>
              </a:spcBef>
              <a:buAutoNum type="arabicPeriod"/>
              <a:tabLst>
                <a:tab pos="465069" algn="l"/>
                <a:tab pos="465629" algn="l"/>
              </a:tabLst>
            </a:pPr>
            <a:r>
              <a:rPr sz="2824" spc="-22" dirty="0">
                <a:latin typeface="Tw Cen MT"/>
                <a:cs typeface="Tw Cen MT"/>
              </a:rPr>
              <a:t>DOT </a:t>
            </a:r>
            <a:r>
              <a:rPr sz="2824" spc="-4" dirty="0">
                <a:latin typeface="Tw Cen MT"/>
                <a:cs typeface="Tw Cen MT"/>
              </a:rPr>
              <a:t>OIG failed to conduct types of </a:t>
            </a:r>
            <a:r>
              <a:rPr sz="2824" dirty="0">
                <a:latin typeface="Tw Cen MT"/>
                <a:cs typeface="Tw Cen MT"/>
              </a:rPr>
              <a:t>internal  </a:t>
            </a:r>
            <a:r>
              <a:rPr sz="2824" spc="-4" dirty="0">
                <a:latin typeface="Tw Cen MT"/>
                <a:cs typeface="Tw Cen MT"/>
              </a:rPr>
              <a:t>audits that could </a:t>
            </a:r>
            <a:r>
              <a:rPr sz="2824" spc="-22" dirty="0">
                <a:latin typeface="Tw Cen MT"/>
                <a:cs typeface="Tw Cen MT"/>
              </a:rPr>
              <a:t>have </a:t>
            </a:r>
            <a:r>
              <a:rPr sz="2824" spc="-13" dirty="0">
                <a:latin typeface="Tw Cen MT"/>
                <a:cs typeface="Tw Cen MT"/>
              </a:rPr>
              <a:t>flagged overspending  </a:t>
            </a:r>
            <a:r>
              <a:rPr sz="2824" spc="-4" dirty="0">
                <a:latin typeface="Tw Cen MT"/>
                <a:cs typeface="Tw Cen MT"/>
              </a:rPr>
              <a:t>and cash </a:t>
            </a:r>
            <a:r>
              <a:rPr sz="2824" spc="-26" dirty="0">
                <a:latin typeface="Tw Cen MT"/>
                <a:cs typeface="Tw Cen MT"/>
              </a:rPr>
              <a:t>flow </a:t>
            </a:r>
            <a:r>
              <a:rPr sz="2824" spc="-13" dirty="0">
                <a:latin typeface="Tw Cen MT"/>
                <a:cs typeface="Tw Cen MT"/>
              </a:rPr>
              <a:t>problems </a:t>
            </a:r>
            <a:r>
              <a:rPr sz="2824" spc="-9" dirty="0">
                <a:latin typeface="Tw Cen MT"/>
                <a:cs typeface="Tw Cen MT"/>
              </a:rPr>
              <a:t>identified </a:t>
            </a:r>
            <a:r>
              <a:rPr sz="2824" spc="-75" dirty="0">
                <a:latin typeface="Tw Cen MT"/>
                <a:cs typeface="Tw Cen MT"/>
              </a:rPr>
              <a:t>by </a:t>
            </a:r>
            <a:r>
              <a:rPr sz="2824" spc="-4" dirty="0">
                <a:latin typeface="Tw Cen MT"/>
                <a:cs typeface="Tw Cen MT"/>
              </a:rPr>
              <a:t>a </a:t>
            </a:r>
            <a:r>
              <a:rPr sz="2824" spc="-9" dirty="0">
                <a:latin typeface="Tw Cen MT"/>
                <a:cs typeface="Tw Cen MT"/>
              </a:rPr>
              <a:t>national  </a:t>
            </a:r>
            <a:r>
              <a:rPr sz="2824" spc="9" dirty="0">
                <a:latin typeface="Tw Cen MT"/>
                <a:cs typeface="Tw Cen MT"/>
              </a:rPr>
              <a:t>firm </a:t>
            </a:r>
            <a:r>
              <a:rPr sz="2824" spc="-4" dirty="0">
                <a:latin typeface="Tw Cen MT"/>
                <a:cs typeface="Tw Cen MT"/>
              </a:rPr>
              <a:t>and the State</a:t>
            </a:r>
            <a:r>
              <a:rPr sz="2824" dirty="0">
                <a:latin typeface="Tw Cen MT"/>
                <a:cs typeface="Tw Cen MT"/>
              </a:rPr>
              <a:t> </a:t>
            </a:r>
            <a:r>
              <a:rPr sz="2824" spc="-4" dirty="0">
                <a:latin typeface="Tw Cen MT"/>
                <a:cs typeface="Tw Cen MT"/>
              </a:rPr>
              <a:t>Auditor</a:t>
            </a:r>
            <a:endParaRPr sz="2824" dirty="0">
              <a:latin typeface="Tw Cen MT"/>
              <a:cs typeface="Tw Cen MT"/>
            </a:endParaRPr>
          </a:p>
          <a:p>
            <a:pPr marL="464509" marR="226371" indent="-453862">
              <a:spcBef>
                <a:spcPts val="679"/>
              </a:spcBef>
              <a:buAutoNum type="arabicPeriod"/>
              <a:tabLst>
                <a:tab pos="465069" algn="l"/>
                <a:tab pos="465629" algn="l"/>
              </a:tabLst>
            </a:pPr>
            <a:r>
              <a:rPr sz="2824" spc="-9" dirty="0">
                <a:latin typeface="Tw Cen MT"/>
                <a:cs typeface="Tw Cen MT"/>
              </a:rPr>
              <a:t>Majority </a:t>
            </a:r>
            <a:r>
              <a:rPr sz="2824" spc="-4" dirty="0">
                <a:latin typeface="Tw Cen MT"/>
                <a:cs typeface="Tw Cen MT"/>
              </a:rPr>
              <a:t>of audits are </a:t>
            </a:r>
            <a:r>
              <a:rPr sz="2824" spc="-9" dirty="0">
                <a:latin typeface="Tw Cen MT"/>
                <a:cs typeface="Tw Cen MT"/>
              </a:rPr>
              <a:t>misaligned </a:t>
            </a:r>
            <a:r>
              <a:rPr sz="2824" spc="-4" dirty="0">
                <a:latin typeface="Tw Cen MT"/>
                <a:cs typeface="Tw Cen MT"/>
              </a:rPr>
              <a:t>with best  practices </a:t>
            </a:r>
            <a:r>
              <a:rPr sz="2824" spc="4" dirty="0">
                <a:latin typeface="Tw Cen MT"/>
                <a:cs typeface="Tw Cen MT"/>
              </a:rPr>
              <a:t>concerning </a:t>
            </a:r>
            <a:r>
              <a:rPr sz="2824" spc="-9" dirty="0">
                <a:latin typeface="Tw Cen MT"/>
                <a:cs typeface="Tw Cen MT"/>
              </a:rPr>
              <a:t>functional </a:t>
            </a:r>
            <a:r>
              <a:rPr sz="2824" spc="-4" dirty="0">
                <a:latin typeface="Tw Cen MT"/>
                <a:cs typeface="Tw Cen MT"/>
              </a:rPr>
              <a:t>boundaries and  </a:t>
            </a:r>
            <a:r>
              <a:rPr sz="2824" spc="-9" dirty="0">
                <a:latin typeface="Tw Cen MT"/>
                <a:cs typeface="Tw Cen MT"/>
              </a:rPr>
              <a:t>independence</a:t>
            </a:r>
            <a:endParaRPr sz="2824" dirty="0">
              <a:latin typeface="Tw Cen MT"/>
              <a:cs typeface="Tw Cen MT"/>
            </a:endParaRPr>
          </a:p>
          <a:p>
            <a:pPr marL="464509" marR="4483" indent="-453862">
              <a:spcBef>
                <a:spcPts val="679"/>
              </a:spcBef>
              <a:buAutoNum type="arabicPeriod"/>
              <a:tabLst>
                <a:tab pos="465069" algn="l"/>
                <a:tab pos="465629" algn="l"/>
              </a:tabLst>
            </a:pPr>
            <a:r>
              <a:rPr sz="2824" spc="-4" dirty="0">
                <a:latin typeface="Tw Cen MT"/>
                <a:cs typeface="Tw Cen MT"/>
              </a:rPr>
              <a:t>Council of </a:t>
            </a:r>
            <a:r>
              <a:rPr sz="2824" dirty="0">
                <a:latin typeface="Tw Cen MT"/>
                <a:cs typeface="Tw Cen MT"/>
              </a:rPr>
              <a:t>Internal </a:t>
            </a:r>
            <a:r>
              <a:rPr sz="2824" spc="-4" dirty="0">
                <a:latin typeface="Tw Cen MT"/>
                <a:cs typeface="Tw Cen MT"/>
              </a:rPr>
              <a:t>Auditing has been viable and  </a:t>
            </a:r>
            <a:r>
              <a:rPr sz="2824" spc="-13" dirty="0">
                <a:latin typeface="Tw Cen MT"/>
                <a:cs typeface="Tw Cen MT"/>
              </a:rPr>
              <a:t>active </a:t>
            </a:r>
            <a:r>
              <a:rPr sz="2824" spc="-4" dirty="0">
                <a:latin typeface="Tw Cen MT"/>
                <a:cs typeface="Tw Cen MT"/>
              </a:rPr>
              <a:t>but has not </a:t>
            </a:r>
            <a:r>
              <a:rPr sz="2824" spc="-13" dirty="0">
                <a:latin typeface="Tw Cen MT"/>
                <a:cs typeface="Tw Cen MT"/>
              </a:rPr>
              <a:t>probed </a:t>
            </a:r>
            <a:r>
              <a:rPr sz="2824" spc="-4" dirty="0">
                <a:latin typeface="Tw Cen MT"/>
                <a:cs typeface="Tw Cen MT"/>
              </a:rPr>
              <a:t>or </a:t>
            </a:r>
            <a:r>
              <a:rPr sz="2824" dirty="0">
                <a:latin typeface="Tw Cen MT"/>
                <a:cs typeface="Tw Cen MT"/>
              </a:rPr>
              <a:t>challenged </a:t>
            </a:r>
            <a:r>
              <a:rPr sz="2824" spc="-4" dirty="0">
                <a:latin typeface="Tw Cen MT"/>
                <a:cs typeface="Tw Cen MT"/>
              </a:rPr>
              <a:t>the  </a:t>
            </a:r>
            <a:r>
              <a:rPr sz="2824" spc="-13" dirty="0">
                <a:latin typeface="Tw Cen MT"/>
                <a:cs typeface="Tw Cen MT"/>
              </a:rPr>
              <a:t>effectiveness </a:t>
            </a:r>
            <a:r>
              <a:rPr sz="2824" spc="-4" dirty="0">
                <a:latin typeface="Tw Cen MT"/>
                <a:cs typeface="Tw Cen MT"/>
              </a:rPr>
              <a:t>of </a:t>
            </a:r>
            <a:r>
              <a:rPr sz="2824" dirty="0">
                <a:latin typeface="Tw Cen MT"/>
                <a:cs typeface="Tw Cen MT"/>
              </a:rPr>
              <a:t>internal </a:t>
            </a:r>
            <a:r>
              <a:rPr sz="2824" spc="-4" dirty="0">
                <a:latin typeface="Tw Cen MT"/>
                <a:cs typeface="Tw Cen MT"/>
              </a:rPr>
              <a:t>audit</a:t>
            </a:r>
            <a:r>
              <a:rPr sz="2824" spc="106" dirty="0">
                <a:latin typeface="Tw Cen MT"/>
                <a:cs typeface="Tw Cen MT"/>
              </a:rPr>
              <a:t> </a:t>
            </a:r>
            <a:r>
              <a:rPr sz="2824" spc="-9" dirty="0">
                <a:latin typeface="Tw Cen MT"/>
                <a:cs typeface="Tw Cen MT"/>
              </a:rPr>
              <a:t>units</a:t>
            </a:r>
            <a:endParaRPr sz="2824" dirty="0">
              <a:latin typeface="Tw Cen MT"/>
              <a:cs typeface="Tw Cen MT"/>
            </a:endParaRPr>
          </a:p>
        </p:txBody>
      </p:sp>
    </p:spTree>
    <p:extLst>
      <p:ext uri="{BB962C8B-B14F-4D97-AF65-F5344CB8AC3E}">
        <p14:creationId xmlns:p14="http://schemas.microsoft.com/office/powerpoint/2010/main" val="9410925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21207" y="6129560"/>
            <a:ext cx="683110" cy="367776"/>
          </a:xfrm>
          <a:prstGeom prst="rect">
            <a:avLst/>
          </a:prstGeom>
          <a:blipFill>
            <a:blip r:embed="rId2" cstate="print"/>
            <a:stretch>
              <a:fillRect/>
            </a:stretch>
          </a:blipFill>
        </p:spPr>
        <p:txBody>
          <a:bodyPr wrap="square" lIns="0" tIns="0" rIns="0" bIns="0" rtlCol="0"/>
          <a:lstStyle/>
          <a:p>
            <a:endParaRPr sz="1588"/>
          </a:p>
        </p:txBody>
      </p:sp>
      <p:sp>
        <p:nvSpPr>
          <p:cNvPr id="3" name="object 3"/>
          <p:cNvSpPr txBox="1">
            <a:spLocks noGrp="1"/>
          </p:cNvSpPr>
          <p:nvPr>
            <p:ph type="title"/>
          </p:nvPr>
        </p:nvSpPr>
        <p:spPr>
          <a:xfrm>
            <a:off x="689162" y="563048"/>
            <a:ext cx="8242402" cy="687858"/>
          </a:xfrm>
          <a:prstGeom prst="rect">
            <a:avLst/>
          </a:prstGeom>
        </p:spPr>
        <p:txBody>
          <a:bodyPr vert="horz" wrap="square" lIns="0" tIns="10646" rIns="0" bIns="0" rtlCol="0" anchor="ctr">
            <a:spAutoFit/>
          </a:bodyPr>
          <a:lstStyle/>
          <a:p>
            <a:pPr marL="15129">
              <a:lnSpc>
                <a:spcPct val="100000"/>
              </a:lnSpc>
              <a:spcBef>
                <a:spcPts val="84"/>
              </a:spcBef>
            </a:pPr>
            <a:r>
              <a:rPr spc="-4" dirty="0"/>
              <a:t>Summary: Three</a:t>
            </a:r>
            <a:r>
              <a:rPr spc="-40" dirty="0"/>
              <a:t> </a:t>
            </a:r>
            <a:r>
              <a:rPr spc="-9" dirty="0"/>
              <a:t>Recommendations</a:t>
            </a:r>
          </a:p>
        </p:txBody>
      </p:sp>
      <p:sp>
        <p:nvSpPr>
          <p:cNvPr id="5" name="object 5"/>
          <p:cNvSpPr txBox="1">
            <a:spLocks noGrp="1"/>
          </p:cNvSpPr>
          <p:nvPr>
            <p:ph type="dt" sz="half" idx="6"/>
          </p:nvPr>
        </p:nvSpPr>
        <p:spPr>
          <a:xfrm>
            <a:off x="2286022" y="6214138"/>
            <a:ext cx="1803400" cy="146387"/>
          </a:xfrm>
          <a:prstGeom prst="rect">
            <a:avLst/>
          </a:prstGeom>
        </p:spPr>
        <p:txBody>
          <a:bodyPr vert="horz" wrap="square" lIns="0" tIns="0" rIns="0" bIns="0" rtlCol="0">
            <a:spAutoFit/>
          </a:bodyPr>
          <a:lstStyle>
            <a:defPPr>
              <a:defRPr lang="en-US"/>
            </a:defPPr>
            <a:lvl1pPr marL="0" algn="l" defTabSz="914400" rtl="0" eaLnBrk="1" latinLnBrk="0" hangingPunct="1">
              <a:defRPr sz="1200" b="1" i="0" kern="1200">
                <a:solidFill>
                  <a:srgbClr val="FFFF9A"/>
                </a:solidFill>
                <a:latin typeface="Calibri"/>
                <a:ea typeface="+mn-ea"/>
                <a:cs typeface="Calibri"/>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1206">
              <a:lnSpc>
                <a:spcPts val="1094"/>
              </a:lnSpc>
            </a:pPr>
            <a:r>
              <a:rPr lang="en-US" spc="-10">
                <a:solidFill>
                  <a:schemeClr val="tx1"/>
                </a:solidFill>
              </a:rPr>
              <a:t>Program Evaluation</a:t>
            </a:r>
            <a:r>
              <a:rPr lang="en-US" spc="15">
                <a:solidFill>
                  <a:schemeClr val="tx1"/>
                </a:solidFill>
              </a:rPr>
              <a:t> </a:t>
            </a:r>
            <a:r>
              <a:rPr lang="en-US" spc="-5">
                <a:solidFill>
                  <a:schemeClr val="tx1"/>
                </a:solidFill>
              </a:rPr>
              <a:t>Division</a:t>
            </a:r>
            <a:endParaRPr spc="-4" dirty="0">
              <a:solidFill>
                <a:schemeClr val="tx1"/>
              </a:solidFill>
            </a:endParaRPr>
          </a:p>
        </p:txBody>
      </p:sp>
      <p:sp>
        <p:nvSpPr>
          <p:cNvPr id="6" name="object 6"/>
          <p:cNvSpPr txBox="1">
            <a:spLocks noGrp="1"/>
          </p:cNvSpPr>
          <p:nvPr>
            <p:ph type="ftr" sz="quarter" idx="5"/>
          </p:nvPr>
        </p:nvSpPr>
        <p:spPr>
          <a:xfrm>
            <a:off x="5009410" y="6221758"/>
            <a:ext cx="2127884" cy="146387"/>
          </a:xfrm>
          <a:prstGeom prst="rect">
            <a:avLst/>
          </a:prstGeom>
        </p:spPr>
        <p:txBody>
          <a:bodyPr vert="horz" wrap="square" lIns="0" tIns="0" rIns="0" bIns="0" rtlCol="0">
            <a:spAutoFit/>
          </a:bodyPr>
          <a:lstStyle>
            <a:defPPr>
              <a:defRPr lang="en-US"/>
            </a:defPPr>
            <a:lvl1pPr marL="0" algn="l" defTabSz="914400" rtl="0" eaLnBrk="1" latinLnBrk="0" hangingPunct="1">
              <a:defRPr sz="1200" b="1" i="0" kern="1200">
                <a:solidFill>
                  <a:srgbClr val="FFFF9A"/>
                </a:solidFill>
                <a:latin typeface="Calibri"/>
                <a:ea typeface="+mn-ea"/>
                <a:cs typeface="Calibri"/>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1206">
              <a:lnSpc>
                <a:spcPts val="1094"/>
              </a:lnSpc>
            </a:pPr>
            <a:r>
              <a:rPr lang="en-US" dirty="0">
                <a:solidFill>
                  <a:schemeClr val="tx1"/>
                </a:solidFill>
              </a:rPr>
              <a:t>North </a:t>
            </a:r>
            <a:r>
              <a:rPr lang="en-US" spc="-5" dirty="0">
                <a:solidFill>
                  <a:schemeClr val="tx1"/>
                </a:solidFill>
              </a:rPr>
              <a:t>Carolina General</a:t>
            </a:r>
            <a:r>
              <a:rPr lang="en-US" spc="-50" dirty="0">
                <a:solidFill>
                  <a:schemeClr val="tx1"/>
                </a:solidFill>
              </a:rPr>
              <a:t> </a:t>
            </a:r>
            <a:r>
              <a:rPr lang="en-US" dirty="0">
                <a:solidFill>
                  <a:schemeClr val="tx1"/>
                </a:solidFill>
              </a:rPr>
              <a:t>Assembly</a:t>
            </a:r>
            <a:endParaRPr dirty="0">
              <a:solidFill>
                <a:schemeClr val="tx1"/>
              </a:solidFill>
            </a:endParaRPr>
          </a:p>
        </p:txBody>
      </p:sp>
      <p:sp>
        <p:nvSpPr>
          <p:cNvPr id="7" name="object 7"/>
          <p:cNvSpPr txBox="1">
            <a:spLocks noGrp="1"/>
          </p:cNvSpPr>
          <p:nvPr>
            <p:ph type="sldNum" sz="quarter" idx="7"/>
          </p:nvPr>
        </p:nvSpPr>
        <p:spPr>
          <a:xfrm>
            <a:off x="9268206" y="7017673"/>
            <a:ext cx="329565" cy="274320"/>
          </a:xfrm>
          <a:prstGeom prst="rect">
            <a:avLst/>
          </a:prstGeom>
        </p:spPr>
        <p:txBody>
          <a:bodyPr vert="horz" wrap="square" lIns="0" tIns="0" rIns="0" bIns="0" rtlCol="0">
            <a:spAutoFit/>
          </a:bodyPr>
          <a:lstStyle>
            <a:defPPr>
              <a:defRPr lang="en-US"/>
            </a:defPPr>
            <a:lvl1pPr marL="0" algn="l" defTabSz="914400" rtl="0" eaLnBrk="1" latinLnBrk="0" hangingPunct="1">
              <a:defRPr sz="1800" b="0" i="0" kern="1200">
                <a:solidFill>
                  <a:srgbClr val="BFBFBF"/>
                </a:solidFill>
                <a:latin typeface="Tw Cen MT"/>
                <a:ea typeface="+mn-ea"/>
                <a:cs typeface="Tw Cen M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2000"/>
              </a:lnSpc>
            </a:pPr>
            <a:fld id="{81D60167-4931-47E6-BA6A-407CBD079E47}" type="slidenum">
              <a:rPr lang="en-US" smtClean="0"/>
              <a:pPr marL="38100">
                <a:lnSpc>
                  <a:spcPts val="2000"/>
                </a:lnSpc>
              </a:pPr>
              <a:t>38</a:t>
            </a:fld>
            <a:endParaRPr dirty="0"/>
          </a:p>
        </p:txBody>
      </p:sp>
      <p:sp>
        <p:nvSpPr>
          <p:cNvPr id="4" name="object 4"/>
          <p:cNvSpPr txBox="1"/>
          <p:nvPr/>
        </p:nvSpPr>
        <p:spPr>
          <a:xfrm>
            <a:off x="698126" y="1261954"/>
            <a:ext cx="7697729" cy="4739835"/>
          </a:xfrm>
          <a:prstGeom prst="rect">
            <a:avLst/>
          </a:prstGeom>
        </p:spPr>
        <p:txBody>
          <a:bodyPr vert="horz" wrap="square" lIns="0" tIns="199465" rIns="0" bIns="0" rtlCol="0">
            <a:spAutoFit/>
          </a:bodyPr>
          <a:lstStyle/>
          <a:p>
            <a:pPr marL="79006" algn="just">
              <a:spcBef>
                <a:spcPts val="1571"/>
              </a:spcBef>
            </a:pPr>
            <a:r>
              <a:rPr sz="2824" spc="-4" dirty="0">
                <a:latin typeface="Tw Cen MT"/>
                <a:cs typeface="Tw Cen MT"/>
              </a:rPr>
              <a:t>The </a:t>
            </a:r>
            <a:r>
              <a:rPr sz="2824" spc="-9" dirty="0">
                <a:latin typeface="Tw Cen MT"/>
                <a:cs typeface="Tw Cen MT"/>
              </a:rPr>
              <a:t>General </a:t>
            </a:r>
            <a:r>
              <a:rPr sz="2824" spc="-4" dirty="0">
                <a:latin typeface="Tw Cen MT"/>
                <a:cs typeface="Tw Cen MT"/>
              </a:rPr>
              <a:t>Assembly should direct</a:t>
            </a:r>
            <a:r>
              <a:rPr sz="2824" spc="26" dirty="0">
                <a:latin typeface="Tw Cen MT"/>
                <a:cs typeface="Tw Cen MT"/>
              </a:rPr>
              <a:t> </a:t>
            </a:r>
            <a:r>
              <a:rPr sz="2824" spc="-4" dirty="0">
                <a:latin typeface="Tw Cen MT"/>
                <a:cs typeface="Tw Cen MT"/>
              </a:rPr>
              <a:t>the</a:t>
            </a:r>
            <a:endParaRPr sz="2824" dirty="0">
              <a:latin typeface="Tw Cen MT"/>
              <a:cs typeface="Tw Cen MT"/>
            </a:endParaRPr>
          </a:p>
          <a:p>
            <a:pPr marL="530627" marR="4483" indent="-452181" algn="just">
              <a:spcBef>
                <a:spcPts val="1482"/>
              </a:spcBef>
              <a:buAutoNum type="arabicPeriod"/>
              <a:tabLst>
                <a:tab pos="531747" algn="l"/>
              </a:tabLst>
            </a:pPr>
            <a:r>
              <a:rPr sz="2824" spc="-4" dirty="0">
                <a:latin typeface="Tw Cen MT"/>
                <a:cs typeface="Tw Cen MT"/>
              </a:rPr>
              <a:t>State Board of </a:t>
            </a:r>
            <a:r>
              <a:rPr sz="2824" spc="-13" dirty="0">
                <a:latin typeface="Tw Cen MT"/>
                <a:cs typeface="Tw Cen MT"/>
              </a:rPr>
              <a:t>Transportation </a:t>
            </a:r>
            <a:r>
              <a:rPr sz="2824" spc="-4" dirty="0">
                <a:latin typeface="Tw Cen MT"/>
                <a:cs typeface="Tw Cen MT"/>
              </a:rPr>
              <a:t>Audit Committee to  revisit </a:t>
            </a:r>
            <a:r>
              <a:rPr sz="2824" spc="-26" dirty="0">
                <a:latin typeface="Tw Cen MT"/>
                <a:cs typeface="Tw Cen MT"/>
              </a:rPr>
              <a:t>DOT </a:t>
            </a:r>
            <a:r>
              <a:rPr sz="2824" spc="-18" dirty="0">
                <a:latin typeface="Tw Cen MT"/>
                <a:cs typeface="Tw Cen MT"/>
              </a:rPr>
              <a:t>OIG’s </a:t>
            </a:r>
            <a:r>
              <a:rPr sz="2824" spc="-4" dirty="0">
                <a:latin typeface="Tw Cen MT"/>
                <a:cs typeface="Tw Cen MT"/>
              </a:rPr>
              <a:t>annual plan and </a:t>
            </a:r>
            <a:r>
              <a:rPr sz="2824" dirty="0">
                <a:latin typeface="Tw Cen MT"/>
                <a:cs typeface="Tw Cen MT"/>
              </a:rPr>
              <a:t>determine </a:t>
            </a:r>
            <a:r>
              <a:rPr sz="2824" spc="-26" dirty="0">
                <a:latin typeface="Tw Cen MT"/>
                <a:cs typeface="Tw Cen MT"/>
              </a:rPr>
              <a:t>why  </a:t>
            </a:r>
            <a:r>
              <a:rPr sz="2824" spc="-4" dirty="0">
                <a:latin typeface="Tw Cen MT"/>
                <a:cs typeface="Tw Cen MT"/>
              </a:rPr>
              <a:t>OIG is not publishing</a:t>
            </a:r>
            <a:r>
              <a:rPr sz="2824" spc="4" dirty="0">
                <a:latin typeface="Tw Cen MT"/>
                <a:cs typeface="Tw Cen MT"/>
              </a:rPr>
              <a:t> </a:t>
            </a:r>
            <a:r>
              <a:rPr sz="2824" dirty="0">
                <a:latin typeface="Tw Cen MT"/>
                <a:cs typeface="Tw Cen MT"/>
              </a:rPr>
              <a:t>reports</a:t>
            </a:r>
          </a:p>
          <a:p>
            <a:pPr marL="530627" marR="185467" indent="-452181" algn="just">
              <a:buAutoNum type="arabicPeriod"/>
              <a:tabLst>
                <a:tab pos="531187" algn="l"/>
              </a:tabLst>
            </a:pPr>
            <a:r>
              <a:rPr sz="2824" spc="-9" dirty="0">
                <a:latin typeface="Tw Cen MT"/>
                <a:cs typeface="Tw Cen MT"/>
              </a:rPr>
              <a:t>Council </a:t>
            </a:r>
            <a:r>
              <a:rPr sz="2824" spc="-4" dirty="0">
                <a:latin typeface="Tw Cen MT"/>
                <a:cs typeface="Tw Cen MT"/>
              </a:rPr>
              <a:t>of </a:t>
            </a:r>
            <a:r>
              <a:rPr sz="2824" dirty="0">
                <a:latin typeface="Tw Cen MT"/>
                <a:cs typeface="Tw Cen MT"/>
              </a:rPr>
              <a:t>Internal </a:t>
            </a:r>
            <a:r>
              <a:rPr sz="2824" spc="-9" dirty="0">
                <a:latin typeface="Tw Cen MT"/>
                <a:cs typeface="Tw Cen MT"/>
              </a:rPr>
              <a:t>Auditing </a:t>
            </a:r>
            <a:r>
              <a:rPr sz="2824" spc="-4" dirty="0">
                <a:latin typeface="Tw Cen MT"/>
                <a:cs typeface="Tw Cen MT"/>
              </a:rPr>
              <a:t>to conduct a </a:t>
            </a:r>
            <a:r>
              <a:rPr sz="2824" spc="-9" dirty="0">
                <a:latin typeface="Tw Cen MT"/>
                <a:cs typeface="Tw Cen MT"/>
              </a:rPr>
              <a:t>hearing  </a:t>
            </a:r>
            <a:r>
              <a:rPr sz="2824" spc="-4" dirty="0">
                <a:latin typeface="Tw Cen MT"/>
                <a:cs typeface="Tw Cen MT"/>
              </a:rPr>
              <a:t>on </a:t>
            </a:r>
            <a:r>
              <a:rPr sz="2824" spc="-26" dirty="0">
                <a:latin typeface="Tw Cen MT"/>
                <a:cs typeface="Tw Cen MT"/>
              </a:rPr>
              <a:t>DOT </a:t>
            </a:r>
            <a:r>
              <a:rPr sz="2824" dirty="0">
                <a:latin typeface="Tw Cen MT"/>
                <a:cs typeface="Tw Cen MT"/>
              </a:rPr>
              <a:t>internal </a:t>
            </a:r>
            <a:r>
              <a:rPr sz="2824" spc="-4" dirty="0">
                <a:latin typeface="Tw Cen MT"/>
                <a:cs typeface="Tw Cen MT"/>
              </a:rPr>
              <a:t>audit </a:t>
            </a:r>
            <a:r>
              <a:rPr sz="2824" spc="-9" dirty="0">
                <a:latin typeface="Tw Cen MT"/>
                <a:cs typeface="Tw Cen MT"/>
              </a:rPr>
              <a:t>functions </a:t>
            </a:r>
            <a:r>
              <a:rPr sz="2824" spc="-4" dirty="0">
                <a:latin typeface="Tw Cen MT"/>
                <a:cs typeface="Tw Cen MT"/>
              </a:rPr>
              <a:t>and assist </a:t>
            </a:r>
            <a:r>
              <a:rPr sz="2824" spc="-26" dirty="0">
                <a:latin typeface="Tw Cen MT"/>
                <a:cs typeface="Tw Cen MT"/>
              </a:rPr>
              <a:t>DOT </a:t>
            </a:r>
            <a:r>
              <a:rPr sz="2824" spc="-9" dirty="0">
                <a:latin typeface="Tw Cen MT"/>
                <a:cs typeface="Tw Cen MT"/>
              </a:rPr>
              <a:t>in  </a:t>
            </a:r>
            <a:r>
              <a:rPr sz="2824" spc="-13" dirty="0">
                <a:latin typeface="Tw Cen MT"/>
                <a:cs typeface="Tw Cen MT"/>
              </a:rPr>
              <a:t>improving </a:t>
            </a:r>
            <a:r>
              <a:rPr sz="2824" spc="-4" dirty="0">
                <a:latin typeface="Tw Cen MT"/>
                <a:cs typeface="Tw Cen MT"/>
              </a:rPr>
              <a:t>the </a:t>
            </a:r>
            <a:r>
              <a:rPr sz="2824" spc="-9" dirty="0">
                <a:latin typeface="Tw Cen MT"/>
                <a:cs typeface="Tw Cen MT"/>
              </a:rPr>
              <a:t>effectiveness </a:t>
            </a:r>
            <a:r>
              <a:rPr sz="2824" spc="-4" dirty="0">
                <a:latin typeface="Tw Cen MT"/>
                <a:cs typeface="Tw Cen MT"/>
              </a:rPr>
              <a:t>of</a:t>
            </a:r>
            <a:r>
              <a:rPr sz="2824" spc="124" dirty="0">
                <a:latin typeface="Tw Cen MT"/>
                <a:cs typeface="Tw Cen MT"/>
              </a:rPr>
              <a:t> </a:t>
            </a:r>
            <a:r>
              <a:rPr sz="2824" spc="-4" dirty="0">
                <a:latin typeface="Tw Cen MT"/>
                <a:cs typeface="Tw Cen MT"/>
              </a:rPr>
              <a:t>OIG</a:t>
            </a:r>
            <a:endParaRPr sz="2824" dirty="0">
              <a:latin typeface="Tw Cen MT"/>
              <a:cs typeface="Tw Cen MT"/>
            </a:endParaRPr>
          </a:p>
          <a:p>
            <a:pPr marL="530627" marR="81247" indent="-452181" algn="just">
              <a:buAutoNum type="arabicPeriod"/>
              <a:tabLst>
                <a:tab pos="531747" algn="l"/>
              </a:tabLst>
            </a:pPr>
            <a:r>
              <a:rPr sz="2824" spc="-4" dirty="0">
                <a:latin typeface="Tw Cen MT"/>
                <a:cs typeface="Tw Cen MT"/>
              </a:rPr>
              <a:t>Council of </a:t>
            </a:r>
            <a:r>
              <a:rPr sz="2824" dirty="0">
                <a:latin typeface="Tw Cen MT"/>
                <a:cs typeface="Tw Cen MT"/>
              </a:rPr>
              <a:t>Internal </a:t>
            </a:r>
            <a:r>
              <a:rPr sz="2824" spc="-4" dirty="0">
                <a:latin typeface="Tw Cen MT"/>
                <a:cs typeface="Tw Cen MT"/>
              </a:rPr>
              <a:t>Auditing to establish and  </a:t>
            </a:r>
            <a:r>
              <a:rPr sz="2824" spc="-9" dirty="0">
                <a:latin typeface="Tw Cen MT"/>
                <a:cs typeface="Tw Cen MT"/>
              </a:rPr>
              <a:t>monitor </a:t>
            </a:r>
            <a:r>
              <a:rPr sz="2824" spc="-4" dirty="0">
                <a:latin typeface="Tw Cen MT"/>
                <a:cs typeface="Tw Cen MT"/>
              </a:rPr>
              <a:t>compliance with </a:t>
            </a:r>
            <a:r>
              <a:rPr sz="2824" spc="-9" dirty="0">
                <a:latin typeface="Tw Cen MT"/>
                <a:cs typeface="Tw Cen MT"/>
              </a:rPr>
              <a:t>standards </a:t>
            </a:r>
            <a:r>
              <a:rPr sz="2824" spc="-22" dirty="0">
                <a:latin typeface="Tw Cen MT"/>
                <a:cs typeface="Tw Cen MT"/>
              </a:rPr>
              <a:t>for </a:t>
            </a:r>
            <a:r>
              <a:rPr sz="2824" spc="-4" dirty="0">
                <a:latin typeface="Tw Cen MT"/>
                <a:cs typeface="Tw Cen MT"/>
              </a:rPr>
              <a:t>all</a:t>
            </a:r>
            <a:r>
              <a:rPr sz="2824" spc="115" dirty="0">
                <a:latin typeface="Tw Cen MT"/>
                <a:cs typeface="Tw Cen MT"/>
              </a:rPr>
              <a:t> </a:t>
            </a:r>
            <a:r>
              <a:rPr sz="2824" dirty="0">
                <a:latin typeface="Tw Cen MT"/>
                <a:cs typeface="Tw Cen MT"/>
              </a:rPr>
              <a:t>internal</a:t>
            </a:r>
          </a:p>
          <a:p>
            <a:pPr marL="11206" algn="just">
              <a:tabLst>
                <a:tab pos="7638897" algn="l"/>
              </a:tabLst>
            </a:pPr>
            <a:r>
              <a:rPr sz="2824" spc="-4" dirty="0">
                <a:uFill>
                  <a:solidFill>
                    <a:srgbClr val="BFBFBF"/>
                  </a:solidFill>
                </a:uFill>
                <a:latin typeface="Tw Cen MT"/>
                <a:cs typeface="Tw Cen MT"/>
              </a:rPr>
              <a:t>    </a:t>
            </a:r>
            <a:r>
              <a:rPr sz="2824" spc="194" dirty="0">
                <a:uFill>
                  <a:solidFill>
                    <a:srgbClr val="BFBFBF"/>
                  </a:solidFill>
                </a:uFill>
                <a:latin typeface="Tw Cen MT"/>
                <a:cs typeface="Tw Cen MT"/>
              </a:rPr>
              <a:t> </a:t>
            </a:r>
            <a:r>
              <a:rPr sz="2824" spc="-4" dirty="0">
                <a:uFill>
                  <a:solidFill>
                    <a:srgbClr val="BFBFBF"/>
                  </a:solidFill>
                </a:uFill>
                <a:latin typeface="Tw Cen MT"/>
                <a:cs typeface="Tw Cen MT"/>
              </a:rPr>
              <a:t>audit units within state</a:t>
            </a:r>
            <a:r>
              <a:rPr sz="2824" spc="-40" dirty="0">
                <a:uFill>
                  <a:solidFill>
                    <a:srgbClr val="BFBFBF"/>
                  </a:solidFill>
                </a:uFill>
                <a:latin typeface="Tw Cen MT"/>
                <a:cs typeface="Tw Cen MT"/>
              </a:rPr>
              <a:t> </a:t>
            </a:r>
            <a:r>
              <a:rPr sz="2824" spc="-13" dirty="0">
                <a:uFill>
                  <a:solidFill>
                    <a:srgbClr val="BFBFBF"/>
                  </a:solidFill>
                </a:uFill>
                <a:latin typeface="Tw Cen MT"/>
                <a:cs typeface="Tw Cen MT"/>
              </a:rPr>
              <a:t>agencie</a:t>
            </a:r>
            <a:r>
              <a:rPr lang="en-US" sz="2824" spc="-13" dirty="0">
                <a:uFill>
                  <a:solidFill>
                    <a:srgbClr val="BFBFBF"/>
                  </a:solidFill>
                </a:uFill>
                <a:latin typeface="Tw Cen MT"/>
                <a:cs typeface="Tw Cen MT"/>
              </a:rPr>
              <a:t>s	</a:t>
            </a:r>
            <a:endParaRPr sz="2824" dirty="0">
              <a:latin typeface="Tw Cen MT"/>
              <a:cs typeface="Tw Cen MT"/>
            </a:endParaRPr>
          </a:p>
        </p:txBody>
      </p:sp>
      <p:sp>
        <p:nvSpPr>
          <p:cNvPr id="8" name="object 2">
            <a:extLst>
              <a:ext uri="{FF2B5EF4-FFF2-40B4-BE49-F238E27FC236}">
                <a16:creationId xmlns:a16="http://schemas.microsoft.com/office/drawing/2014/main" id="{12631613-DD3B-7144-BBED-10E43EBF73C8}"/>
              </a:ext>
            </a:extLst>
          </p:cNvPr>
          <p:cNvSpPr/>
          <p:nvPr/>
        </p:nvSpPr>
        <p:spPr>
          <a:xfrm>
            <a:off x="709332" y="5983941"/>
            <a:ext cx="7627844" cy="0"/>
          </a:xfrm>
          <a:custGeom>
            <a:avLst/>
            <a:gdLst/>
            <a:ahLst/>
            <a:cxnLst/>
            <a:rect l="l" t="t" r="r" b="b"/>
            <a:pathLst>
              <a:path w="8644890">
                <a:moveTo>
                  <a:pt x="0" y="0"/>
                </a:moveTo>
                <a:lnTo>
                  <a:pt x="8644890" y="0"/>
                </a:lnTo>
              </a:path>
            </a:pathLst>
          </a:custGeom>
          <a:ln w="12700">
            <a:solidFill>
              <a:srgbClr val="BFBFBF"/>
            </a:solidFill>
          </a:ln>
        </p:spPr>
        <p:txBody>
          <a:bodyPr wrap="square" lIns="0" tIns="0" rIns="0" bIns="0" rtlCol="0"/>
          <a:lstStyle/>
          <a:p>
            <a:endParaRPr sz="1588"/>
          </a:p>
        </p:txBody>
      </p:sp>
    </p:spTree>
    <p:extLst>
      <p:ext uri="{BB962C8B-B14F-4D97-AF65-F5344CB8AC3E}">
        <p14:creationId xmlns:p14="http://schemas.microsoft.com/office/powerpoint/2010/main" val="26521850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 2020</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93964" y="1616364"/>
            <a:ext cx="8451272" cy="5001904"/>
          </a:xfrm>
        </p:spPr>
        <p:txBody>
          <a:bodyPr>
            <a:normAutofit/>
          </a:bodyPr>
          <a:lstStyle/>
          <a:p>
            <a:pPr marL="0" indent="0">
              <a:buNone/>
            </a:pPr>
            <a:r>
              <a:rPr lang="en-US" sz="2700" b="1" dirty="0">
                <a:latin typeface="Calibri" pitchFamily="34" charset="0"/>
              </a:rPr>
              <a:t>9. Legislative Update</a:t>
            </a:r>
          </a:p>
          <a:p>
            <a:pPr marL="164519" indent="0">
              <a:spcBef>
                <a:spcPts val="89"/>
              </a:spcBef>
              <a:buNone/>
              <a:tabLst>
                <a:tab pos="319945" algn="l"/>
                <a:tab pos="320378" algn="l"/>
              </a:tabLst>
            </a:pPr>
            <a:r>
              <a:rPr lang="en-US" sz="1700" spc="-3" dirty="0">
                <a:cs typeface="Cambria"/>
              </a:rPr>
              <a:t>Cont’d</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r>
              <a:rPr lang="en-US" sz="1700" dirty="0">
                <a:cs typeface="Cambria"/>
              </a:rPr>
              <a:t>The Joint Legislative Program Evaluation Oversight Committee did not pass the proposed legislation to present to the Joint Legislative Transportation Oversight Committee. </a:t>
            </a:r>
          </a:p>
          <a:p>
            <a:pPr marL="164519" indent="0">
              <a:spcBef>
                <a:spcPts val="89"/>
              </a:spcBef>
              <a:buNone/>
              <a:tabLst>
                <a:tab pos="319945" algn="l"/>
                <a:tab pos="320378" algn="l"/>
              </a:tabLst>
            </a:pPr>
            <a:endParaRPr lang="en-US" sz="1700" dirty="0">
              <a:latin typeface="Calibri" pitchFamily="34" charset="0"/>
            </a:endParaRPr>
          </a:p>
          <a:p>
            <a:pPr marL="164519" indent="0">
              <a:spcBef>
                <a:spcPts val="89"/>
              </a:spcBef>
              <a:buNone/>
              <a:tabLst>
                <a:tab pos="319945" algn="l"/>
                <a:tab pos="320378" algn="l"/>
              </a:tabLst>
            </a:pPr>
            <a:r>
              <a:rPr lang="en-US" sz="1700" dirty="0">
                <a:latin typeface="Calibri" pitchFamily="34" charset="0"/>
              </a:rPr>
              <a:t>The JLPEOC Chair stated that he believed it would not be taken up by the General Assembly until after the November election and not until 2021.</a:t>
            </a:r>
          </a:p>
          <a:p>
            <a:pPr marL="164519" indent="0">
              <a:spcBef>
                <a:spcPts val="89"/>
              </a:spcBef>
              <a:buNone/>
              <a:tabLst>
                <a:tab pos="319945" algn="l"/>
                <a:tab pos="320378" algn="l"/>
              </a:tabLst>
            </a:pPr>
            <a:endParaRPr lang="en-US" sz="1700" dirty="0">
              <a:latin typeface="Calibri" pitchFamily="34" charset="0"/>
            </a:endParaRPr>
          </a:p>
          <a:p>
            <a:pPr marL="164519" indent="0">
              <a:spcBef>
                <a:spcPts val="89"/>
              </a:spcBef>
              <a:buNone/>
              <a:tabLst>
                <a:tab pos="319945" algn="l"/>
                <a:tab pos="320378" algn="l"/>
              </a:tabLst>
            </a:pPr>
            <a:r>
              <a:rPr lang="en-US" sz="1700" dirty="0">
                <a:solidFill>
                  <a:srgbClr val="FF0000"/>
                </a:solidFill>
                <a:latin typeface="Calibri" pitchFamily="34" charset="0"/>
              </a:rPr>
              <a:t>Key take away is to expect additional legislation in addition to HB77 in response to the Department’s cash crisis and the State Auditor’s audit report.</a:t>
            </a:r>
            <a:endParaRPr lang="en-US" sz="2400" dirty="0">
              <a:solidFill>
                <a:srgbClr val="FF0000"/>
              </a:solidFill>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15729097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 2020</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93963" y="1440873"/>
            <a:ext cx="7185891" cy="5177395"/>
          </a:xfrm>
        </p:spPr>
        <p:txBody>
          <a:bodyPr>
            <a:normAutofit/>
          </a:bodyPr>
          <a:lstStyle/>
          <a:p>
            <a:pPr marL="0" indent="0">
              <a:buNone/>
            </a:pPr>
            <a:r>
              <a:rPr lang="en-US" sz="2700" b="1" dirty="0">
                <a:latin typeface="Calibri" pitchFamily="34" charset="0"/>
              </a:rPr>
              <a:t>10. New NCDOT BOT Member for Division 4</a:t>
            </a:r>
          </a:p>
          <a:p>
            <a:pPr marL="0" indent="0">
              <a:buNone/>
            </a:pPr>
            <a:r>
              <a:rPr lang="en-US" sz="1700" dirty="0">
                <a:cs typeface="Cambria"/>
              </a:rPr>
              <a:t>North Carolina Department of Transportation’s Board of Transportation’s member representing Division 4, Gus Tullos, has stepped down after serving for over 12 years. He has served under four different administrations.</a:t>
            </a:r>
            <a:endParaRPr lang="en-US" sz="2400" dirty="0"/>
          </a:p>
          <a:p>
            <a:pPr marL="0" indent="0">
              <a:buNone/>
            </a:pPr>
            <a:r>
              <a:rPr lang="en-US" sz="1700" dirty="0"/>
              <a:t>Mr. Tullos has represented Division 4 well. He was involved in ensuring the CCX project moved forward and moving the state Division of Motor Vehicles’ headquarters from Raleigh to Rocky Mount in Nash County.</a:t>
            </a:r>
          </a:p>
          <a:p>
            <a:pPr marL="0" indent="0">
              <a:buNone/>
            </a:pPr>
            <a:r>
              <a:rPr lang="en-US" sz="1700" dirty="0">
                <a:solidFill>
                  <a:srgbClr val="FF0000"/>
                </a:solidFill>
              </a:rPr>
              <a:t>We are very grateful for Gus Tullos’ service to improving transportation options in our Region and wish him the best.</a:t>
            </a:r>
          </a:p>
          <a:p>
            <a:pPr marL="0" indent="0">
              <a:buNone/>
            </a:pPr>
            <a:endParaRPr lang="en-US" sz="1700" dirty="0"/>
          </a:p>
          <a:p>
            <a:pPr marL="0" indent="0">
              <a:buNone/>
            </a:pPr>
            <a:r>
              <a:rPr lang="en-US" sz="1700" dirty="0"/>
              <a:t>The new NCDOT Board of Transportation member representing Division 4 is Melvin Mitchell. Melvin M. Mitchell of Rocky Mount as a representative of the fourth transportation division. Mitchell is the President and Proprietor of the Melvin Mitchell Agency, Inc., an Exclusive Agency with Allstate Insurance Company. Mitchell serves as Secretary on the Nash UNC Health Care Board of Commissioners. He also serves on the Rocky Mount Boys Club, Triangle Bank, Greater Rocky Mount Family Practice and on the board of directors for Providence Bank. </a:t>
            </a:r>
          </a:p>
        </p:txBody>
      </p:sp>
      <p:pic>
        <p:nvPicPr>
          <p:cNvPr id="3" name="Picture 2" descr="A person wearing a suit and tie&#10;&#10;Description automatically generated">
            <a:extLst>
              <a:ext uri="{FF2B5EF4-FFF2-40B4-BE49-F238E27FC236}">
                <a16:creationId xmlns:a16="http://schemas.microsoft.com/office/drawing/2014/main" id="{E3964C6C-4F0A-FB44-9A72-270CA44C363D}"/>
              </a:ext>
            </a:extLst>
          </p:cNvPr>
          <p:cNvPicPr>
            <a:picLocks noChangeAspect="1"/>
          </p:cNvPicPr>
          <p:nvPr/>
        </p:nvPicPr>
        <p:blipFill>
          <a:blip r:embed="rId5"/>
          <a:stretch>
            <a:fillRect/>
          </a:stretch>
        </p:blipFill>
        <p:spPr>
          <a:xfrm>
            <a:off x="7229764" y="2431473"/>
            <a:ext cx="1600200" cy="1854200"/>
          </a:xfrm>
          <a:prstGeom prst="rect">
            <a:avLst/>
          </a:prstGeom>
        </p:spPr>
      </p:pic>
    </p:spTree>
    <p:extLst>
      <p:ext uri="{BB962C8B-B14F-4D97-AF65-F5344CB8AC3E}">
        <p14:creationId xmlns:p14="http://schemas.microsoft.com/office/powerpoint/2010/main" val="37257979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 2020</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93964" y="1616364"/>
            <a:ext cx="8451272" cy="5001904"/>
          </a:xfrm>
        </p:spPr>
        <p:txBody>
          <a:bodyPr>
            <a:normAutofit/>
          </a:bodyPr>
          <a:lstStyle/>
          <a:p>
            <a:pPr marL="0" indent="0">
              <a:buNone/>
            </a:pPr>
            <a:r>
              <a:rPr lang="en-US" sz="2700" b="1" dirty="0">
                <a:latin typeface="Calibri" pitchFamily="34" charset="0"/>
              </a:rPr>
              <a:t>11. US 70 Commission</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r>
              <a:rPr lang="en-US" sz="2000" dirty="0">
                <a:cs typeface="Cambria"/>
              </a:rPr>
              <a:t>Due to COVID-19, the US 70 Commission has not met since January 23, 2020.</a:t>
            </a:r>
          </a:p>
          <a:p>
            <a:pPr marL="164519" indent="0">
              <a:spcBef>
                <a:spcPts val="89"/>
              </a:spcBef>
              <a:buNone/>
              <a:tabLst>
                <a:tab pos="319945" algn="l"/>
                <a:tab pos="320378" algn="l"/>
              </a:tabLst>
            </a:pPr>
            <a:endParaRPr lang="en-US" sz="2000" dirty="0">
              <a:cs typeface="Cambria"/>
            </a:endParaRPr>
          </a:p>
          <a:p>
            <a:pPr marL="164519" indent="0">
              <a:spcBef>
                <a:spcPts val="89"/>
              </a:spcBef>
              <a:buNone/>
              <a:tabLst>
                <a:tab pos="319945" algn="l"/>
                <a:tab pos="320378" algn="l"/>
              </a:tabLst>
            </a:pPr>
            <a:r>
              <a:rPr lang="en-US" sz="2000" dirty="0">
                <a:cs typeface="Cambria"/>
              </a:rPr>
              <a:t>The following project status was included in an email report provided by the the US 70 Commission. </a:t>
            </a:r>
            <a:endParaRPr lang="en-US" sz="2000" dirty="0">
              <a:solidFill>
                <a:srgbClr val="FF0000"/>
              </a:solidFill>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40202539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884671" y="2035694"/>
            <a:ext cx="5621490" cy="3632661"/>
          </a:xfrm>
          <a:prstGeom prst="rect">
            <a:avLst/>
          </a:prstGeom>
          <a:blipFill>
            <a:blip r:embed="rId2" cstate="print"/>
            <a:stretch>
              <a:fillRect/>
            </a:stretch>
          </a:blipFill>
        </p:spPr>
        <p:txBody>
          <a:bodyPr wrap="square" lIns="0" tIns="0" rIns="0" bIns="0" rtlCol="0"/>
          <a:lstStyle/>
          <a:p>
            <a:endParaRPr sz="1227"/>
          </a:p>
        </p:txBody>
      </p:sp>
      <p:sp>
        <p:nvSpPr>
          <p:cNvPr id="3" name="object 3"/>
          <p:cNvSpPr/>
          <p:nvPr/>
        </p:nvSpPr>
        <p:spPr>
          <a:xfrm>
            <a:off x="1884671" y="5662120"/>
            <a:ext cx="5621490" cy="430184"/>
          </a:xfrm>
          <a:prstGeom prst="rect">
            <a:avLst/>
          </a:prstGeom>
          <a:blipFill>
            <a:blip r:embed="rId3" cstate="print"/>
            <a:stretch>
              <a:fillRect/>
            </a:stretch>
          </a:blipFill>
        </p:spPr>
        <p:txBody>
          <a:bodyPr wrap="square" lIns="0" tIns="0" rIns="0" bIns="0" rtlCol="0"/>
          <a:lstStyle/>
          <a:p>
            <a:endParaRPr sz="1227"/>
          </a:p>
        </p:txBody>
      </p:sp>
      <p:sp>
        <p:nvSpPr>
          <p:cNvPr id="4" name="object 4"/>
          <p:cNvSpPr/>
          <p:nvPr/>
        </p:nvSpPr>
        <p:spPr>
          <a:xfrm>
            <a:off x="1864948" y="2027375"/>
            <a:ext cx="5662970" cy="4082575"/>
          </a:xfrm>
          <a:prstGeom prst="rect">
            <a:avLst/>
          </a:prstGeom>
          <a:blipFill>
            <a:blip r:embed="rId4" cstate="print"/>
            <a:stretch>
              <a:fillRect/>
            </a:stretch>
          </a:blipFill>
        </p:spPr>
        <p:txBody>
          <a:bodyPr wrap="square" lIns="0" tIns="0" rIns="0" bIns="0" rtlCol="0"/>
          <a:lstStyle/>
          <a:p>
            <a:endParaRPr sz="1227"/>
          </a:p>
        </p:txBody>
      </p:sp>
      <p:sp>
        <p:nvSpPr>
          <p:cNvPr id="5" name="object 5"/>
          <p:cNvSpPr txBox="1"/>
          <p:nvPr/>
        </p:nvSpPr>
        <p:spPr>
          <a:xfrm>
            <a:off x="4735593" y="3893325"/>
            <a:ext cx="1206211" cy="753062"/>
          </a:xfrm>
          <a:prstGeom prst="rect">
            <a:avLst/>
          </a:prstGeom>
        </p:spPr>
        <p:txBody>
          <a:bodyPr vert="horz" wrap="square" lIns="0" tIns="8226" rIns="0" bIns="0" rtlCol="0">
            <a:spAutoFit/>
          </a:bodyPr>
          <a:lstStyle/>
          <a:p>
            <a:pPr marL="8659">
              <a:spcBef>
                <a:spcPts val="65"/>
              </a:spcBef>
            </a:pPr>
            <a:r>
              <a:rPr sz="1636" spc="-269" dirty="0">
                <a:latin typeface="Arial"/>
                <a:cs typeface="Arial"/>
              </a:rPr>
              <a:t>_</a:t>
            </a:r>
            <a:r>
              <a:rPr sz="1636" spc="-269" dirty="0">
                <a:solidFill>
                  <a:srgbClr val="005BE6"/>
                </a:solidFill>
                <a:latin typeface="Arial"/>
                <a:cs typeface="Arial"/>
              </a:rPr>
              <a:t>^</a:t>
            </a:r>
            <a:endParaRPr sz="1636">
              <a:latin typeface="Arial"/>
              <a:cs typeface="Arial"/>
            </a:endParaRPr>
          </a:p>
          <a:p>
            <a:pPr>
              <a:spcBef>
                <a:spcPts val="31"/>
              </a:spcBef>
            </a:pPr>
            <a:endParaRPr sz="1568">
              <a:latin typeface="Arial"/>
              <a:cs typeface="Arial"/>
            </a:endParaRPr>
          </a:p>
          <a:p>
            <a:pPr marR="3464" algn="r"/>
            <a:r>
              <a:rPr sz="1636" spc="-914" dirty="0">
                <a:latin typeface="Arial"/>
                <a:cs typeface="Arial"/>
              </a:rPr>
              <a:t>_</a:t>
            </a:r>
            <a:r>
              <a:rPr sz="1636" spc="375" dirty="0">
                <a:solidFill>
                  <a:srgbClr val="005BE6"/>
                </a:solidFill>
                <a:latin typeface="Arial"/>
                <a:cs typeface="Arial"/>
              </a:rPr>
              <a:t>^</a:t>
            </a:r>
            <a:endParaRPr sz="1636">
              <a:latin typeface="Arial"/>
              <a:cs typeface="Arial"/>
            </a:endParaRPr>
          </a:p>
        </p:txBody>
      </p:sp>
      <p:sp>
        <p:nvSpPr>
          <p:cNvPr id="6" name="object 6"/>
          <p:cNvSpPr txBox="1"/>
          <p:nvPr/>
        </p:nvSpPr>
        <p:spPr>
          <a:xfrm rot="4020000">
            <a:off x="2522595" y="3640766"/>
            <a:ext cx="188438" cy="192360"/>
          </a:xfrm>
          <a:prstGeom prst="rect">
            <a:avLst/>
          </a:prstGeom>
        </p:spPr>
        <p:txBody>
          <a:bodyPr vert="horz" wrap="square" lIns="0" tIns="0" rIns="0" bIns="0" rtlCol="0">
            <a:spAutoFit/>
          </a:bodyPr>
          <a:lstStyle/>
          <a:p>
            <a:pPr>
              <a:lnSpc>
                <a:spcPts val="1469"/>
              </a:lnSpc>
            </a:pPr>
            <a:r>
              <a:rPr sz="1466" spc="-730" dirty="0">
                <a:latin typeface="Arial"/>
                <a:cs typeface="Arial"/>
              </a:rPr>
              <a:t>¤</a:t>
            </a:r>
            <a:r>
              <a:rPr sz="1466" spc="-730" dirty="0">
                <a:solidFill>
                  <a:srgbClr val="FFFFFF"/>
                </a:solidFill>
                <a:latin typeface="Arial"/>
                <a:cs typeface="Arial"/>
              </a:rPr>
              <a:t>£</a:t>
            </a:r>
            <a:endParaRPr sz="1466">
              <a:latin typeface="Arial"/>
              <a:cs typeface="Arial"/>
            </a:endParaRPr>
          </a:p>
        </p:txBody>
      </p:sp>
      <p:sp>
        <p:nvSpPr>
          <p:cNvPr id="7" name="object 7"/>
          <p:cNvSpPr txBox="1"/>
          <p:nvPr/>
        </p:nvSpPr>
        <p:spPr>
          <a:xfrm rot="4020000">
            <a:off x="2587303" y="3770077"/>
            <a:ext cx="123586" cy="52963"/>
          </a:xfrm>
          <a:prstGeom prst="rect">
            <a:avLst/>
          </a:prstGeom>
        </p:spPr>
        <p:txBody>
          <a:bodyPr vert="horz" wrap="square" lIns="0" tIns="0" rIns="0" bIns="0" rtlCol="0">
            <a:spAutoFit/>
          </a:bodyPr>
          <a:lstStyle/>
          <a:p>
            <a:pPr>
              <a:lnSpc>
                <a:spcPts val="409"/>
              </a:lnSpc>
            </a:pPr>
            <a:r>
              <a:rPr sz="409" b="1" spc="10" dirty="0">
                <a:latin typeface="Helvetica"/>
                <a:cs typeface="Helvetica"/>
              </a:rPr>
              <a:t>B</a:t>
            </a:r>
            <a:r>
              <a:rPr sz="409" b="1" spc="3" dirty="0">
                <a:latin typeface="Helvetica"/>
                <a:cs typeface="Helvetica"/>
              </a:rPr>
              <a:t>U</a:t>
            </a:r>
            <a:r>
              <a:rPr sz="409" b="1" dirty="0">
                <a:latin typeface="Helvetica"/>
                <a:cs typeface="Helvetica"/>
              </a:rPr>
              <a:t>S</a:t>
            </a:r>
            <a:endParaRPr sz="409">
              <a:latin typeface="Helvetica"/>
              <a:cs typeface="Helvetica"/>
            </a:endParaRPr>
          </a:p>
        </p:txBody>
      </p:sp>
      <p:sp>
        <p:nvSpPr>
          <p:cNvPr id="8" name="object 8"/>
          <p:cNvSpPr txBox="1"/>
          <p:nvPr/>
        </p:nvSpPr>
        <p:spPr>
          <a:xfrm rot="4020000">
            <a:off x="2552729" y="3795529"/>
            <a:ext cx="77879" cy="52963"/>
          </a:xfrm>
          <a:prstGeom prst="rect">
            <a:avLst/>
          </a:prstGeom>
        </p:spPr>
        <p:txBody>
          <a:bodyPr vert="horz" wrap="square" lIns="0" tIns="0" rIns="0" bIns="0" rtlCol="0">
            <a:spAutoFit/>
          </a:bodyPr>
          <a:lstStyle/>
          <a:p>
            <a:pPr>
              <a:lnSpc>
                <a:spcPts val="409"/>
              </a:lnSpc>
            </a:pPr>
            <a:r>
              <a:rPr sz="409" b="1" dirty="0">
                <a:latin typeface="Helvetica"/>
                <a:cs typeface="Helvetica"/>
              </a:rPr>
              <a:t>70</a:t>
            </a:r>
            <a:endParaRPr sz="409">
              <a:latin typeface="Helvetica"/>
              <a:cs typeface="Helvetica"/>
            </a:endParaRPr>
          </a:p>
        </p:txBody>
      </p:sp>
      <p:sp>
        <p:nvSpPr>
          <p:cNvPr id="9" name="object 9"/>
          <p:cNvSpPr txBox="1"/>
          <p:nvPr/>
        </p:nvSpPr>
        <p:spPr>
          <a:xfrm>
            <a:off x="4274236" y="3535821"/>
            <a:ext cx="430357" cy="91738"/>
          </a:xfrm>
          <a:prstGeom prst="rect">
            <a:avLst/>
          </a:prstGeom>
        </p:spPr>
        <p:txBody>
          <a:bodyPr vert="horz" wrap="square" lIns="0" tIns="7793" rIns="0" bIns="0" rtlCol="0">
            <a:spAutoFit/>
          </a:bodyPr>
          <a:lstStyle/>
          <a:p>
            <a:pPr marL="8659">
              <a:spcBef>
                <a:spcPts val="61"/>
              </a:spcBef>
            </a:pPr>
            <a:r>
              <a:rPr sz="545" dirty="0">
                <a:latin typeface="Helvetica"/>
                <a:cs typeface="Helvetica"/>
              </a:rPr>
              <a:t>Wilson's</a:t>
            </a:r>
            <a:r>
              <a:rPr sz="545" spc="-34" dirty="0">
                <a:latin typeface="Helvetica"/>
                <a:cs typeface="Helvetica"/>
              </a:rPr>
              <a:t> </a:t>
            </a:r>
            <a:r>
              <a:rPr sz="545" spc="-7" dirty="0">
                <a:latin typeface="Helvetica"/>
                <a:cs typeface="Helvetica"/>
              </a:rPr>
              <a:t>Mills</a:t>
            </a:r>
            <a:endParaRPr sz="545">
              <a:latin typeface="Helvetica"/>
              <a:cs typeface="Helvetica"/>
            </a:endParaRPr>
          </a:p>
        </p:txBody>
      </p:sp>
      <p:sp>
        <p:nvSpPr>
          <p:cNvPr id="10" name="object 10"/>
          <p:cNvSpPr txBox="1"/>
          <p:nvPr/>
        </p:nvSpPr>
        <p:spPr>
          <a:xfrm>
            <a:off x="6994578" y="4593617"/>
            <a:ext cx="211715" cy="91738"/>
          </a:xfrm>
          <a:prstGeom prst="rect">
            <a:avLst/>
          </a:prstGeom>
        </p:spPr>
        <p:txBody>
          <a:bodyPr vert="horz" wrap="square" lIns="0" tIns="7793" rIns="0" bIns="0" rtlCol="0">
            <a:spAutoFit/>
          </a:bodyPr>
          <a:lstStyle/>
          <a:p>
            <a:pPr marL="8659">
              <a:spcBef>
                <a:spcPts val="61"/>
              </a:spcBef>
            </a:pPr>
            <a:r>
              <a:rPr sz="545" spc="-7" dirty="0">
                <a:latin typeface="Helvetica"/>
                <a:cs typeface="Helvetica"/>
              </a:rPr>
              <a:t>S</a:t>
            </a:r>
            <a:r>
              <a:rPr sz="545" spc="-10" dirty="0">
                <a:latin typeface="Helvetica"/>
                <a:cs typeface="Helvetica"/>
              </a:rPr>
              <a:t>e</a:t>
            </a:r>
            <a:r>
              <a:rPr sz="545" spc="7" dirty="0">
                <a:latin typeface="Helvetica"/>
                <a:cs typeface="Helvetica"/>
              </a:rPr>
              <a:t>l</a:t>
            </a:r>
            <a:r>
              <a:rPr sz="545" spc="-17" dirty="0">
                <a:latin typeface="Helvetica"/>
                <a:cs typeface="Helvetica"/>
              </a:rPr>
              <a:t>m</a:t>
            </a:r>
            <a:r>
              <a:rPr sz="545" spc="-3" dirty="0">
                <a:latin typeface="Helvetica"/>
                <a:cs typeface="Helvetica"/>
              </a:rPr>
              <a:t>a</a:t>
            </a:r>
            <a:endParaRPr sz="545">
              <a:latin typeface="Helvetica"/>
              <a:cs typeface="Helvetica"/>
            </a:endParaRPr>
          </a:p>
        </p:txBody>
      </p:sp>
      <p:sp>
        <p:nvSpPr>
          <p:cNvPr id="11" name="object 11"/>
          <p:cNvSpPr txBox="1"/>
          <p:nvPr/>
        </p:nvSpPr>
        <p:spPr>
          <a:xfrm rot="2160000">
            <a:off x="2084887" y="2576635"/>
            <a:ext cx="197142" cy="195858"/>
          </a:xfrm>
          <a:prstGeom prst="rect">
            <a:avLst/>
          </a:prstGeom>
        </p:spPr>
        <p:txBody>
          <a:bodyPr vert="horz" wrap="square" lIns="0" tIns="3464" rIns="0" bIns="0" rtlCol="0">
            <a:spAutoFit/>
          </a:bodyPr>
          <a:lstStyle/>
          <a:p>
            <a:pPr>
              <a:lnSpc>
                <a:spcPts val="1483"/>
              </a:lnSpc>
              <a:spcBef>
                <a:spcPts val="27"/>
              </a:spcBef>
            </a:pPr>
            <a:r>
              <a:rPr sz="2199" spc="-1247" baseline="1291" dirty="0">
                <a:solidFill>
                  <a:srgbClr val="FFFFFF"/>
                </a:solidFill>
                <a:latin typeface="Arial"/>
                <a:cs typeface="Arial"/>
              </a:rPr>
              <a:t>£</a:t>
            </a:r>
            <a:r>
              <a:rPr sz="1466" spc="-501" dirty="0">
                <a:latin typeface="Arial"/>
                <a:cs typeface="Arial"/>
              </a:rPr>
              <a:t>¤</a:t>
            </a:r>
            <a:endParaRPr sz="1466">
              <a:latin typeface="Arial"/>
              <a:cs typeface="Arial"/>
            </a:endParaRPr>
          </a:p>
        </p:txBody>
      </p:sp>
      <p:sp>
        <p:nvSpPr>
          <p:cNvPr id="12" name="object 12"/>
          <p:cNvSpPr txBox="1"/>
          <p:nvPr/>
        </p:nvSpPr>
        <p:spPr>
          <a:xfrm rot="2160000">
            <a:off x="2166303" y="2691730"/>
            <a:ext cx="102690" cy="67391"/>
          </a:xfrm>
          <a:prstGeom prst="rect">
            <a:avLst/>
          </a:prstGeom>
        </p:spPr>
        <p:txBody>
          <a:bodyPr vert="horz" wrap="square" lIns="0" tIns="0" rIns="0" bIns="0" rtlCol="0">
            <a:spAutoFit/>
          </a:bodyPr>
          <a:lstStyle/>
          <a:p>
            <a:pPr>
              <a:lnSpc>
                <a:spcPts val="539"/>
              </a:lnSpc>
            </a:pPr>
            <a:r>
              <a:rPr sz="545" b="1" spc="-20" dirty="0">
                <a:latin typeface="Helvetica"/>
                <a:cs typeface="Helvetica"/>
              </a:rPr>
              <a:t>7</a:t>
            </a:r>
            <a:r>
              <a:rPr sz="545" b="1" spc="-3" dirty="0">
                <a:latin typeface="Helvetica"/>
                <a:cs typeface="Helvetica"/>
              </a:rPr>
              <a:t>0</a:t>
            </a:r>
            <a:endParaRPr sz="545">
              <a:latin typeface="Helvetica"/>
              <a:cs typeface="Helvetica"/>
            </a:endParaRPr>
          </a:p>
        </p:txBody>
      </p:sp>
      <p:sp>
        <p:nvSpPr>
          <p:cNvPr id="13" name="object 13"/>
          <p:cNvSpPr txBox="1"/>
          <p:nvPr/>
        </p:nvSpPr>
        <p:spPr>
          <a:xfrm rot="2340000">
            <a:off x="4887342" y="4054087"/>
            <a:ext cx="246543" cy="193672"/>
          </a:xfrm>
          <a:prstGeom prst="rect">
            <a:avLst/>
          </a:prstGeom>
        </p:spPr>
        <p:txBody>
          <a:bodyPr vert="horz" wrap="square" lIns="0" tIns="1299" rIns="0" bIns="0" rtlCol="0">
            <a:spAutoFit/>
          </a:bodyPr>
          <a:lstStyle/>
          <a:p>
            <a:pPr>
              <a:lnSpc>
                <a:spcPts val="1459"/>
              </a:lnSpc>
              <a:spcBef>
                <a:spcPts val="10"/>
              </a:spcBef>
            </a:pPr>
            <a:r>
              <a:rPr sz="2199" spc="-1217" baseline="1291" dirty="0">
                <a:solidFill>
                  <a:srgbClr val="FFFFFF"/>
                </a:solidFill>
                <a:latin typeface="Arial"/>
                <a:cs typeface="Arial"/>
              </a:rPr>
              <a:t>£</a:t>
            </a:r>
            <a:r>
              <a:rPr sz="1466" spc="440" dirty="0">
                <a:latin typeface="Arial"/>
                <a:cs typeface="Arial"/>
              </a:rPr>
              <a:t>¤</a:t>
            </a:r>
            <a:endParaRPr sz="1466">
              <a:latin typeface="Arial"/>
              <a:cs typeface="Arial"/>
            </a:endParaRPr>
          </a:p>
        </p:txBody>
      </p:sp>
      <p:sp>
        <p:nvSpPr>
          <p:cNvPr id="14" name="object 14"/>
          <p:cNvSpPr txBox="1"/>
          <p:nvPr/>
        </p:nvSpPr>
        <p:spPr>
          <a:xfrm rot="5100000">
            <a:off x="5827723" y="5160215"/>
            <a:ext cx="168016" cy="67391"/>
          </a:xfrm>
          <a:prstGeom prst="rect">
            <a:avLst/>
          </a:prstGeom>
        </p:spPr>
        <p:txBody>
          <a:bodyPr vert="horz" wrap="square" lIns="0" tIns="0" rIns="0" bIns="0" rtlCol="0">
            <a:spAutoFit/>
          </a:bodyPr>
          <a:lstStyle/>
          <a:p>
            <a:pPr>
              <a:lnSpc>
                <a:spcPts val="539"/>
              </a:lnSpc>
            </a:pPr>
            <a:r>
              <a:rPr sz="545" b="1" spc="-10" dirty="0">
                <a:solidFill>
                  <a:srgbClr val="828282"/>
                </a:solidFill>
                <a:latin typeface="Helvetica"/>
                <a:cs typeface="Helvetica"/>
              </a:rPr>
              <a:t>1</a:t>
            </a:r>
            <a:r>
              <a:rPr sz="545" b="1" spc="-14" dirty="0">
                <a:solidFill>
                  <a:srgbClr val="828282"/>
                </a:solidFill>
                <a:latin typeface="Helvetica"/>
                <a:cs typeface="Helvetica"/>
              </a:rPr>
              <a:t>9</a:t>
            </a:r>
            <a:r>
              <a:rPr sz="545" b="1" spc="3" dirty="0">
                <a:solidFill>
                  <a:srgbClr val="828282"/>
                </a:solidFill>
                <a:latin typeface="Helvetica"/>
                <a:cs typeface="Helvetica"/>
              </a:rPr>
              <a:t>1</a:t>
            </a:r>
            <a:r>
              <a:rPr sz="545" b="1" spc="-3" dirty="0">
                <a:solidFill>
                  <a:srgbClr val="828282"/>
                </a:solidFill>
                <a:latin typeface="Helvetica"/>
                <a:cs typeface="Helvetica"/>
              </a:rPr>
              <a:t>3</a:t>
            </a:r>
            <a:endParaRPr sz="545">
              <a:latin typeface="Helvetica"/>
              <a:cs typeface="Helvetica"/>
            </a:endParaRPr>
          </a:p>
        </p:txBody>
      </p:sp>
      <p:sp>
        <p:nvSpPr>
          <p:cNvPr id="15" name="object 15"/>
          <p:cNvSpPr txBox="1"/>
          <p:nvPr/>
        </p:nvSpPr>
        <p:spPr>
          <a:xfrm rot="18720000">
            <a:off x="3805792" y="5206823"/>
            <a:ext cx="167226" cy="67391"/>
          </a:xfrm>
          <a:prstGeom prst="rect">
            <a:avLst/>
          </a:prstGeom>
        </p:spPr>
        <p:txBody>
          <a:bodyPr vert="horz" wrap="square" lIns="0" tIns="0" rIns="0" bIns="0" rtlCol="0">
            <a:spAutoFit/>
          </a:bodyPr>
          <a:lstStyle/>
          <a:p>
            <a:pPr>
              <a:lnSpc>
                <a:spcPts val="539"/>
              </a:lnSpc>
            </a:pPr>
            <a:r>
              <a:rPr sz="545" b="1" spc="-24" dirty="0">
                <a:solidFill>
                  <a:srgbClr val="828282"/>
                </a:solidFill>
                <a:latin typeface="Helvetica"/>
                <a:cs typeface="Helvetica"/>
              </a:rPr>
              <a:t>1</a:t>
            </a:r>
            <a:r>
              <a:rPr sz="545" b="1" spc="-10" dirty="0">
                <a:solidFill>
                  <a:srgbClr val="828282"/>
                </a:solidFill>
                <a:latin typeface="Helvetica"/>
                <a:cs typeface="Helvetica"/>
              </a:rPr>
              <a:t>50</a:t>
            </a:r>
            <a:r>
              <a:rPr sz="545" b="1" spc="-3" dirty="0">
                <a:solidFill>
                  <a:srgbClr val="828282"/>
                </a:solidFill>
                <a:latin typeface="Helvetica"/>
                <a:cs typeface="Helvetica"/>
              </a:rPr>
              <a:t>1</a:t>
            </a:r>
            <a:endParaRPr sz="545">
              <a:latin typeface="Helvetica"/>
              <a:cs typeface="Helvetica"/>
            </a:endParaRPr>
          </a:p>
        </p:txBody>
      </p:sp>
      <p:sp>
        <p:nvSpPr>
          <p:cNvPr id="16" name="object 16"/>
          <p:cNvSpPr txBox="1"/>
          <p:nvPr/>
        </p:nvSpPr>
        <p:spPr>
          <a:xfrm rot="19680000">
            <a:off x="5830383" y="2097869"/>
            <a:ext cx="166831" cy="67391"/>
          </a:xfrm>
          <a:prstGeom prst="rect">
            <a:avLst/>
          </a:prstGeom>
        </p:spPr>
        <p:txBody>
          <a:bodyPr vert="horz" wrap="square" lIns="0" tIns="0" rIns="0" bIns="0" rtlCol="0">
            <a:spAutoFit/>
          </a:bodyPr>
          <a:lstStyle/>
          <a:p>
            <a:pPr>
              <a:lnSpc>
                <a:spcPts val="539"/>
              </a:lnSpc>
            </a:pPr>
            <a:r>
              <a:rPr sz="545" b="1" spc="-24" dirty="0">
                <a:solidFill>
                  <a:srgbClr val="828282"/>
                </a:solidFill>
                <a:latin typeface="Helvetica"/>
                <a:cs typeface="Helvetica"/>
              </a:rPr>
              <a:t>1</a:t>
            </a:r>
            <a:r>
              <a:rPr sz="545" b="1" spc="-14" dirty="0">
                <a:solidFill>
                  <a:srgbClr val="828282"/>
                </a:solidFill>
                <a:latin typeface="Helvetica"/>
                <a:cs typeface="Helvetica"/>
              </a:rPr>
              <a:t>9</a:t>
            </a:r>
            <a:r>
              <a:rPr sz="545" b="1" dirty="0">
                <a:solidFill>
                  <a:srgbClr val="828282"/>
                </a:solidFill>
                <a:latin typeface="Helvetica"/>
                <a:cs typeface="Helvetica"/>
              </a:rPr>
              <a:t>0</a:t>
            </a:r>
            <a:r>
              <a:rPr sz="545" b="1" spc="-3" dirty="0">
                <a:solidFill>
                  <a:srgbClr val="828282"/>
                </a:solidFill>
                <a:latin typeface="Helvetica"/>
                <a:cs typeface="Helvetica"/>
              </a:rPr>
              <a:t>8</a:t>
            </a:r>
            <a:endParaRPr sz="545">
              <a:latin typeface="Helvetica"/>
              <a:cs typeface="Helvetica"/>
            </a:endParaRPr>
          </a:p>
        </p:txBody>
      </p:sp>
      <p:sp>
        <p:nvSpPr>
          <p:cNvPr id="17" name="object 17"/>
          <p:cNvSpPr txBox="1"/>
          <p:nvPr/>
        </p:nvSpPr>
        <p:spPr>
          <a:xfrm rot="17400000">
            <a:off x="3798549" y="3582526"/>
            <a:ext cx="168016" cy="67391"/>
          </a:xfrm>
          <a:prstGeom prst="rect">
            <a:avLst/>
          </a:prstGeom>
        </p:spPr>
        <p:txBody>
          <a:bodyPr vert="horz" wrap="square" lIns="0" tIns="0" rIns="0" bIns="0" rtlCol="0">
            <a:spAutoFit/>
          </a:bodyPr>
          <a:lstStyle/>
          <a:p>
            <a:pPr>
              <a:lnSpc>
                <a:spcPts val="539"/>
              </a:lnSpc>
            </a:pPr>
            <a:r>
              <a:rPr sz="545" b="1" spc="-17" dirty="0">
                <a:solidFill>
                  <a:srgbClr val="828282"/>
                </a:solidFill>
                <a:latin typeface="Helvetica"/>
                <a:cs typeface="Helvetica"/>
              </a:rPr>
              <a:t>19</a:t>
            </a:r>
            <a:r>
              <a:rPr sz="545" b="1" dirty="0">
                <a:solidFill>
                  <a:srgbClr val="828282"/>
                </a:solidFill>
                <a:latin typeface="Helvetica"/>
                <a:cs typeface="Helvetica"/>
              </a:rPr>
              <a:t>0</a:t>
            </a:r>
            <a:r>
              <a:rPr sz="545" b="1" spc="-3" dirty="0">
                <a:solidFill>
                  <a:srgbClr val="828282"/>
                </a:solidFill>
                <a:latin typeface="Helvetica"/>
                <a:cs typeface="Helvetica"/>
              </a:rPr>
              <a:t>7</a:t>
            </a:r>
            <a:endParaRPr sz="545">
              <a:latin typeface="Helvetica"/>
              <a:cs typeface="Helvetica"/>
            </a:endParaRPr>
          </a:p>
        </p:txBody>
      </p:sp>
      <p:sp>
        <p:nvSpPr>
          <p:cNvPr id="18" name="object 18"/>
          <p:cNvSpPr txBox="1"/>
          <p:nvPr/>
        </p:nvSpPr>
        <p:spPr>
          <a:xfrm rot="2700000">
            <a:off x="4585586" y="2201675"/>
            <a:ext cx="168410" cy="67391"/>
          </a:xfrm>
          <a:prstGeom prst="rect">
            <a:avLst/>
          </a:prstGeom>
        </p:spPr>
        <p:txBody>
          <a:bodyPr vert="horz" wrap="square" lIns="0" tIns="0" rIns="0" bIns="0" rtlCol="0">
            <a:spAutoFit/>
          </a:bodyPr>
          <a:lstStyle/>
          <a:p>
            <a:pPr>
              <a:lnSpc>
                <a:spcPts val="539"/>
              </a:lnSpc>
            </a:pPr>
            <a:r>
              <a:rPr sz="545" b="1" spc="-10" dirty="0">
                <a:solidFill>
                  <a:srgbClr val="828282"/>
                </a:solidFill>
                <a:latin typeface="Helvetica"/>
                <a:cs typeface="Helvetica"/>
              </a:rPr>
              <a:t>1</a:t>
            </a:r>
            <a:r>
              <a:rPr sz="545" b="1" spc="-34" dirty="0">
                <a:solidFill>
                  <a:srgbClr val="828282"/>
                </a:solidFill>
                <a:latin typeface="Helvetica"/>
                <a:cs typeface="Helvetica"/>
              </a:rPr>
              <a:t>9</a:t>
            </a:r>
            <a:r>
              <a:rPr sz="545" b="1" spc="10" dirty="0">
                <a:solidFill>
                  <a:srgbClr val="828282"/>
                </a:solidFill>
                <a:latin typeface="Helvetica"/>
                <a:cs typeface="Helvetica"/>
              </a:rPr>
              <a:t>0</a:t>
            </a:r>
            <a:r>
              <a:rPr sz="545" b="1" spc="-3" dirty="0">
                <a:solidFill>
                  <a:srgbClr val="828282"/>
                </a:solidFill>
                <a:latin typeface="Helvetica"/>
                <a:cs typeface="Helvetica"/>
              </a:rPr>
              <a:t>1</a:t>
            </a:r>
            <a:endParaRPr sz="545">
              <a:latin typeface="Helvetica"/>
              <a:cs typeface="Helvetica"/>
            </a:endParaRPr>
          </a:p>
        </p:txBody>
      </p:sp>
      <p:sp>
        <p:nvSpPr>
          <p:cNvPr id="19" name="object 19"/>
          <p:cNvSpPr txBox="1"/>
          <p:nvPr/>
        </p:nvSpPr>
        <p:spPr>
          <a:xfrm rot="21420000">
            <a:off x="2109883" y="5289802"/>
            <a:ext cx="168806" cy="67391"/>
          </a:xfrm>
          <a:prstGeom prst="rect">
            <a:avLst/>
          </a:prstGeom>
        </p:spPr>
        <p:txBody>
          <a:bodyPr vert="horz" wrap="square" lIns="0" tIns="0" rIns="0" bIns="0" rtlCol="0">
            <a:spAutoFit/>
          </a:bodyPr>
          <a:lstStyle/>
          <a:p>
            <a:pPr>
              <a:lnSpc>
                <a:spcPts val="539"/>
              </a:lnSpc>
            </a:pPr>
            <a:r>
              <a:rPr sz="545" b="1" spc="-20" dirty="0">
                <a:solidFill>
                  <a:srgbClr val="828282"/>
                </a:solidFill>
                <a:latin typeface="Helvetica"/>
                <a:cs typeface="Helvetica"/>
              </a:rPr>
              <a:t>1</a:t>
            </a:r>
            <a:r>
              <a:rPr sz="545" b="1" spc="-17" dirty="0">
                <a:solidFill>
                  <a:srgbClr val="828282"/>
                </a:solidFill>
                <a:latin typeface="Helvetica"/>
                <a:cs typeface="Helvetica"/>
              </a:rPr>
              <a:t>5</a:t>
            </a:r>
            <a:r>
              <a:rPr sz="818" b="1" spc="-5" baseline="3472" dirty="0">
                <a:solidFill>
                  <a:srgbClr val="828282"/>
                </a:solidFill>
                <a:latin typeface="Helvetica"/>
                <a:cs typeface="Helvetica"/>
              </a:rPr>
              <a:t>63</a:t>
            </a:r>
            <a:endParaRPr sz="818" baseline="3472">
              <a:latin typeface="Helvetica"/>
              <a:cs typeface="Helvetica"/>
            </a:endParaRPr>
          </a:p>
        </p:txBody>
      </p:sp>
      <p:sp>
        <p:nvSpPr>
          <p:cNvPr id="20" name="object 20"/>
          <p:cNvSpPr txBox="1"/>
          <p:nvPr/>
        </p:nvSpPr>
        <p:spPr>
          <a:xfrm rot="2220000">
            <a:off x="5997196" y="4121838"/>
            <a:ext cx="168016" cy="67391"/>
          </a:xfrm>
          <a:prstGeom prst="rect">
            <a:avLst/>
          </a:prstGeom>
        </p:spPr>
        <p:txBody>
          <a:bodyPr vert="horz" wrap="square" lIns="0" tIns="0" rIns="0" bIns="0" rtlCol="0">
            <a:spAutoFit/>
          </a:bodyPr>
          <a:lstStyle/>
          <a:p>
            <a:pPr>
              <a:lnSpc>
                <a:spcPts val="539"/>
              </a:lnSpc>
            </a:pPr>
            <a:r>
              <a:rPr sz="545" b="1" spc="-3" dirty="0">
                <a:solidFill>
                  <a:srgbClr val="828282"/>
                </a:solidFill>
                <a:latin typeface="Helvetica"/>
                <a:cs typeface="Helvetica"/>
              </a:rPr>
              <a:t>1</a:t>
            </a:r>
            <a:r>
              <a:rPr sz="545" b="1" spc="-17" dirty="0">
                <a:solidFill>
                  <a:srgbClr val="828282"/>
                </a:solidFill>
                <a:latin typeface="Helvetica"/>
                <a:cs typeface="Helvetica"/>
              </a:rPr>
              <a:t>9</a:t>
            </a:r>
            <a:r>
              <a:rPr sz="545" b="1" spc="-3" dirty="0">
                <a:solidFill>
                  <a:srgbClr val="828282"/>
                </a:solidFill>
                <a:latin typeface="Helvetica"/>
                <a:cs typeface="Helvetica"/>
              </a:rPr>
              <a:t>12</a:t>
            </a:r>
            <a:endParaRPr sz="545">
              <a:latin typeface="Helvetica"/>
              <a:cs typeface="Helvetica"/>
            </a:endParaRPr>
          </a:p>
        </p:txBody>
      </p:sp>
      <p:sp>
        <p:nvSpPr>
          <p:cNvPr id="21" name="object 21"/>
          <p:cNvSpPr txBox="1"/>
          <p:nvPr/>
        </p:nvSpPr>
        <p:spPr>
          <a:xfrm rot="20940000">
            <a:off x="6326430" y="5315750"/>
            <a:ext cx="168016" cy="67391"/>
          </a:xfrm>
          <a:prstGeom prst="rect">
            <a:avLst/>
          </a:prstGeom>
        </p:spPr>
        <p:txBody>
          <a:bodyPr vert="horz" wrap="square" lIns="0" tIns="0" rIns="0" bIns="0" rtlCol="0">
            <a:spAutoFit/>
          </a:bodyPr>
          <a:lstStyle/>
          <a:p>
            <a:pPr>
              <a:lnSpc>
                <a:spcPts val="539"/>
              </a:lnSpc>
            </a:pPr>
            <a:r>
              <a:rPr sz="545" b="1" spc="-7" dirty="0">
                <a:solidFill>
                  <a:srgbClr val="828282"/>
                </a:solidFill>
                <a:latin typeface="Helvetica"/>
                <a:cs typeface="Helvetica"/>
              </a:rPr>
              <a:t>1</a:t>
            </a:r>
            <a:r>
              <a:rPr sz="545" b="1" spc="-10" dirty="0">
                <a:solidFill>
                  <a:srgbClr val="828282"/>
                </a:solidFill>
                <a:latin typeface="Helvetica"/>
                <a:cs typeface="Helvetica"/>
              </a:rPr>
              <a:t>9</a:t>
            </a:r>
            <a:r>
              <a:rPr sz="545" b="1" spc="-7" dirty="0">
                <a:solidFill>
                  <a:srgbClr val="828282"/>
                </a:solidFill>
                <a:latin typeface="Helvetica"/>
                <a:cs typeface="Helvetica"/>
              </a:rPr>
              <a:t>1</a:t>
            </a:r>
            <a:r>
              <a:rPr sz="545" b="1" spc="-3" dirty="0">
                <a:solidFill>
                  <a:srgbClr val="828282"/>
                </a:solidFill>
                <a:latin typeface="Helvetica"/>
                <a:cs typeface="Helvetica"/>
              </a:rPr>
              <a:t>5</a:t>
            </a:r>
            <a:endParaRPr sz="545">
              <a:latin typeface="Helvetica"/>
              <a:cs typeface="Helvetica"/>
            </a:endParaRPr>
          </a:p>
        </p:txBody>
      </p:sp>
      <p:sp>
        <p:nvSpPr>
          <p:cNvPr id="22" name="object 22"/>
          <p:cNvSpPr txBox="1"/>
          <p:nvPr/>
        </p:nvSpPr>
        <p:spPr>
          <a:xfrm rot="2340000">
            <a:off x="4371023" y="5893258"/>
            <a:ext cx="168410" cy="67391"/>
          </a:xfrm>
          <a:prstGeom prst="rect">
            <a:avLst/>
          </a:prstGeom>
        </p:spPr>
        <p:txBody>
          <a:bodyPr vert="horz" wrap="square" lIns="0" tIns="0" rIns="0" bIns="0" rtlCol="0">
            <a:spAutoFit/>
          </a:bodyPr>
          <a:lstStyle/>
          <a:p>
            <a:pPr>
              <a:lnSpc>
                <a:spcPts val="539"/>
              </a:lnSpc>
            </a:pPr>
            <a:r>
              <a:rPr sz="545" b="1" spc="-17" dirty="0">
                <a:solidFill>
                  <a:srgbClr val="828282"/>
                </a:solidFill>
                <a:latin typeface="Helvetica"/>
                <a:cs typeface="Helvetica"/>
              </a:rPr>
              <a:t>1</a:t>
            </a:r>
            <a:r>
              <a:rPr sz="545" b="1" spc="-7" dirty="0">
                <a:solidFill>
                  <a:srgbClr val="828282"/>
                </a:solidFill>
                <a:latin typeface="Helvetica"/>
                <a:cs typeface="Helvetica"/>
              </a:rPr>
              <a:t>9</a:t>
            </a:r>
            <a:r>
              <a:rPr sz="545" b="1" spc="7" dirty="0">
                <a:solidFill>
                  <a:srgbClr val="828282"/>
                </a:solidFill>
                <a:latin typeface="Helvetica"/>
                <a:cs typeface="Helvetica"/>
              </a:rPr>
              <a:t>1</a:t>
            </a:r>
            <a:r>
              <a:rPr sz="545" b="1" spc="-3" dirty="0">
                <a:solidFill>
                  <a:srgbClr val="828282"/>
                </a:solidFill>
                <a:latin typeface="Helvetica"/>
                <a:cs typeface="Helvetica"/>
              </a:rPr>
              <a:t>8</a:t>
            </a:r>
            <a:endParaRPr sz="545">
              <a:latin typeface="Helvetica"/>
              <a:cs typeface="Helvetica"/>
            </a:endParaRPr>
          </a:p>
        </p:txBody>
      </p:sp>
      <p:sp>
        <p:nvSpPr>
          <p:cNvPr id="23" name="object 23"/>
          <p:cNvSpPr txBox="1"/>
          <p:nvPr/>
        </p:nvSpPr>
        <p:spPr>
          <a:xfrm rot="60000">
            <a:off x="6709269" y="4327342"/>
            <a:ext cx="168410" cy="67391"/>
          </a:xfrm>
          <a:prstGeom prst="rect">
            <a:avLst/>
          </a:prstGeom>
        </p:spPr>
        <p:txBody>
          <a:bodyPr vert="horz" wrap="square" lIns="0" tIns="0" rIns="0" bIns="0" rtlCol="0">
            <a:spAutoFit/>
          </a:bodyPr>
          <a:lstStyle/>
          <a:p>
            <a:pPr>
              <a:lnSpc>
                <a:spcPts val="539"/>
              </a:lnSpc>
            </a:pPr>
            <a:r>
              <a:rPr sz="545" b="1" spc="-20" dirty="0">
                <a:solidFill>
                  <a:srgbClr val="828282"/>
                </a:solidFill>
                <a:latin typeface="Helvetica"/>
                <a:cs typeface="Helvetica"/>
              </a:rPr>
              <a:t>19</a:t>
            </a:r>
            <a:r>
              <a:rPr sz="545" b="1" spc="-3" dirty="0">
                <a:solidFill>
                  <a:srgbClr val="828282"/>
                </a:solidFill>
                <a:latin typeface="Helvetica"/>
                <a:cs typeface="Helvetica"/>
              </a:rPr>
              <a:t>14</a:t>
            </a:r>
            <a:endParaRPr sz="545">
              <a:latin typeface="Helvetica"/>
              <a:cs typeface="Helvetica"/>
            </a:endParaRPr>
          </a:p>
        </p:txBody>
      </p:sp>
      <p:sp>
        <p:nvSpPr>
          <p:cNvPr id="24" name="object 24"/>
          <p:cNvSpPr txBox="1"/>
          <p:nvPr/>
        </p:nvSpPr>
        <p:spPr>
          <a:xfrm rot="1860000">
            <a:off x="5325594" y="5669399"/>
            <a:ext cx="169201" cy="67391"/>
          </a:xfrm>
          <a:prstGeom prst="rect">
            <a:avLst/>
          </a:prstGeom>
        </p:spPr>
        <p:txBody>
          <a:bodyPr vert="horz" wrap="square" lIns="0" tIns="0" rIns="0" bIns="0" rtlCol="0">
            <a:spAutoFit/>
          </a:bodyPr>
          <a:lstStyle/>
          <a:p>
            <a:pPr>
              <a:lnSpc>
                <a:spcPts val="539"/>
              </a:lnSpc>
            </a:pPr>
            <a:r>
              <a:rPr sz="545" b="1" spc="-27" dirty="0">
                <a:solidFill>
                  <a:srgbClr val="828282"/>
                </a:solidFill>
                <a:latin typeface="Helvetica"/>
                <a:cs typeface="Helvetica"/>
              </a:rPr>
              <a:t>1</a:t>
            </a:r>
            <a:r>
              <a:rPr sz="545" b="1" spc="-7" dirty="0">
                <a:solidFill>
                  <a:srgbClr val="828282"/>
                </a:solidFill>
                <a:latin typeface="Helvetica"/>
                <a:cs typeface="Helvetica"/>
              </a:rPr>
              <a:t>91</a:t>
            </a:r>
            <a:r>
              <a:rPr sz="545" b="1" spc="-3" dirty="0">
                <a:solidFill>
                  <a:srgbClr val="828282"/>
                </a:solidFill>
                <a:latin typeface="Helvetica"/>
                <a:cs typeface="Helvetica"/>
              </a:rPr>
              <a:t>7</a:t>
            </a:r>
            <a:endParaRPr sz="545">
              <a:latin typeface="Helvetica"/>
              <a:cs typeface="Helvetica"/>
            </a:endParaRPr>
          </a:p>
        </p:txBody>
      </p:sp>
      <p:sp>
        <p:nvSpPr>
          <p:cNvPr id="25" name="object 25"/>
          <p:cNvSpPr txBox="1"/>
          <p:nvPr/>
        </p:nvSpPr>
        <p:spPr>
          <a:xfrm rot="2280000">
            <a:off x="5316688" y="3610287"/>
            <a:ext cx="168016" cy="67391"/>
          </a:xfrm>
          <a:prstGeom prst="rect">
            <a:avLst/>
          </a:prstGeom>
        </p:spPr>
        <p:txBody>
          <a:bodyPr vert="horz" wrap="square" lIns="0" tIns="0" rIns="0" bIns="0" rtlCol="0">
            <a:spAutoFit/>
          </a:bodyPr>
          <a:lstStyle/>
          <a:p>
            <a:pPr>
              <a:lnSpc>
                <a:spcPts val="539"/>
              </a:lnSpc>
            </a:pPr>
            <a:r>
              <a:rPr sz="545" b="1" spc="-20" dirty="0">
                <a:solidFill>
                  <a:srgbClr val="828282"/>
                </a:solidFill>
                <a:latin typeface="Helvetica"/>
                <a:cs typeface="Helvetica"/>
              </a:rPr>
              <a:t>19</a:t>
            </a:r>
            <a:r>
              <a:rPr sz="545" b="1" dirty="0">
                <a:solidFill>
                  <a:srgbClr val="828282"/>
                </a:solidFill>
                <a:latin typeface="Helvetica"/>
                <a:cs typeface="Helvetica"/>
              </a:rPr>
              <a:t>1</a:t>
            </a:r>
            <a:r>
              <a:rPr sz="545" b="1" spc="-3" dirty="0">
                <a:solidFill>
                  <a:srgbClr val="828282"/>
                </a:solidFill>
                <a:latin typeface="Helvetica"/>
                <a:cs typeface="Helvetica"/>
              </a:rPr>
              <a:t>0</a:t>
            </a:r>
            <a:endParaRPr sz="545">
              <a:latin typeface="Helvetica"/>
              <a:cs typeface="Helvetica"/>
            </a:endParaRPr>
          </a:p>
        </p:txBody>
      </p:sp>
      <p:sp>
        <p:nvSpPr>
          <p:cNvPr id="26" name="object 26"/>
          <p:cNvSpPr txBox="1"/>
          <p:nvPr/>
        </p:nvSpPr>
        <p:spPr>
          <a:xfrm rot="660000">
            <a:off x="5276013" y="5416883"/>
            <a:ext cx="168016" cy="67391"/>
          </a:xfrm>
          <a:prstGeom prst="rect">
            <a:avLst/>
          </a:prstGeom>
        </p:spPr>
        <p:txBody>
          <a:bodyPr vert="horz" wrap="square" lIns="0" tIns="0" rIns="0" bIns="0" rtlCol="0">
            <a:spAutoFit/>
          </a:bodyPr>
          <a:lstStyle/>
          <a:p>
            <a:pPr>
              <a:lnSpc>
                <a:spcPts val="539"/>
              </a:lnSpc>
            </a:pPr>
            <a:r>
              <a:rPr sz="545" b="1" spc="-20" dirty="0">
                <a:solidFill>
                  <a:srgbClr val="828282"/>
                </a:solidFill>
                <a:latin typeface="Helvetica"/>
                <a:cs typeface="Helvetica"/>
              </a:rPr>
              <a:t>1</a:t>
            </a:r>
            <a:r>
              <a:rPr sz="545" b="1" spc="-7" dirty="0">
                <a:solidFill>
                  <a:srgbClr val="828282"/>
                </a:solidFill>
                <a:latin typeface="Helvetica"/>
                <a:cs typeface="Helvetica"/>
              </a:rPr>
              <a:t>9</a:t>
            </a:r>
            <a:r>
              <a:rPr sz="545" b="1" spc="10" dirty="0">
                <a:solidFill>
                  <a:srgbClr val="828282"/>
                </a:solidFill>
                <a:latin typeface="Helvetica"/>
                <a:cs typeface="Helvetica"/>
              </a:rPr>
              <a:t>1</a:t>
            </a:r>
            <a:r>
              <a:rPr sz="545" b="1" spc="-3" dirty="0">
                <a:solidFill>
                  <a:srgbClr val="828282"/>
                </a:solidFill>
                <a:latin typeface="Helvetica"/>
                <a:cs typeface="Helvetica"/>
              </a:rPr>
              <a:t>6</a:t>
            </a:r>
            <a:endParaRPr sz="545">
              <a:latin typeface="Helvetica"/>
              <a:cs typeface="Helvetica"/>
            </a:endParaRPr>
          </a:p>
        </p:txBody>
      </p:sp>
      <p:sp>
        <p:nvSpPr>
          <p:cNvPr id="27" name="object 27"/>
          <p:cNvSpPr txBox="1"/>
          <p:nvPr/>
        </p:nvSpPr>
        <p:spPr>
          <a:xfrm rot="18720000">
            <a:off x="6721506" y="5121584"/>
            <a:ext cx="168806" cy="67391"/>
          </a:xfrm>
          <a:prstGeom prst="rect">
            <a:avLst/>
          </a:prstGeom>
        </p:spPr>
        <p:txBody>
          <a:bodyPr vert="horz" wrap="square" lIns="0" tIns="0" rIns="0" bIns="0" rtlCol="0">
            <a:spAutoFit/>
          </a:bodyPr>
          <a:lstStyle/>
          <a:p>
            <a:pPr>
              <a:lnSpc>
                <a:spcPts val="539"/>
              </a:lnSpc>
            </a:pPr>
            <a:r>
              <a:rPr sz="545" b="1" spc="-24" dirty="0">
                <a:solidFill>
                  <a:srgbClr val="828282"/>
                </a:solidFill>
                <a:latin typeface="Helvetica"/>
                <a:cs typeface="Helvetica"/>
              </a:rPr>
              <a:t>2</a:t>
            </a:r>
            <a:r>
              <a:rPr sz="545" b="1" spc="-10" dirty="0">
                <a:solidFill>
                  <a:srgbClr val="828282"/>
                </a:solidFill>
                <a:latin typeface="Helvetica"/>
                <a:cs typeface="Helvetica"/>
              </a:rPr>
              <a:t>8</a:t>
            </a:r>
            <a:r>
              <a:rPr sz="545" b="1" dirty="0">
                <a:solidFill>
                  <a:srgbClr val="828282"/>
                </a:solidFill>
                <a:latin typeface="Helvetica"/>
                <a:cs typeface="Helvetica"/>
              </a:rPr>
              <a:t>1</a:t>
            </a:r>
            <a:r>
              <a:rPr sz="545" b="1" spc="-3" dirty="0">
                <a:solidFill>
                  <a:srgbClr val="828282"/>
                </a:solidFill>
                <a:latin typeface="Helvetica"/>
                <a:cs typeface="Helvetica"/>
              </a:rPr>
              <a:t>5</a:t>
            </a:r>
            <a:endParaRPr sz="545">
              <a:latin typeface="Helvetica"/>
              <a:cs typeface="Helvetica"/>
            </a:endParaRPr>
          </a:p>
        </p:txBody>
      </p:sp>
      <p:sp>
        <p:nvSpPr>
          <p:cNvPr id="28" name="object 28"/>
          <p:cNvSpPr txBox="1"/>
          <p:nvPr/>
        </p:nvSpPr>
        <p:spPr>
          <a:xfrm rot="19680000">
            <a:off x="5688198" y="3826610"/>
            <a:ext cx="165649" cy="67391"/>
          </a:xfrm>
          <a:prstGeom prst="rect">
            <a:avLst/>
          </a:prstGeom>
        </p:spPr>
        <p:txBody>
          <a:bodyPr vert="horz" wrap="square" lIns="0" tIns="0" rIns="0" bIns="0" rtlCol="0">
            <a:spAutoFit/>
          </a:bodyPr>
          <a:lstStyle/>
          <a:p>
            <a:pPr>
              <a:lnSpc>
                <a:spcPts val="539"/>
              </a:lnSpc>
            </a:pPr>
            <a:r>
              <a:rPr sz="545" b="1" spc="-20" dirty="0">
                <a:solidFill>
                  <a:srgbClr val="828282"/>
                </a:solidFill>
                <a:latin typeface="Helvetica"/>
                <a:cs typeface="Helvetica"/>
              </a:rPr>
              <a:t>1</a:t>
            </a:r>
            <a:r>
              <a:rPr sz="545" b="1" spc="-27" dirty="0">
                <a:solidFill>
                  <a:srgbClr val="828282"/>
                </a:solidFill>
                <a:latin typeface="Helvetica"/>
                <a:cs typeface="Helvetica"/>
              </a:rPr>
              <a:t>9</a:t>
            </a:r>
            <a:r>
              <a:rPr sz="545" b="1" spc="-20" dirty="0">
                <a:solidFill>
                  <a:srgbClr val="828282"/>
                </a:solidFill>
                <a:latin typeface="Helvetica"/>
                <a:cs typeface="Helvetica"/>
              </a:rPr>
              <a:t>1</a:t>
            </a:r>
            <a:r>
              <a:rPr sz="545" b="1" spc="-3" dirty="0">
                <a:solidFill>
                  <a:srgbClr val="828282"/>
                </a:solidFill>
                <a:latin typeface="Helvetica"/>
                <a:cs typeface="Helvetica"/>
              </a:rPr>
              <a:t>1</a:t>
            </a:r>
            <a:endParaRPr sz="545">
              <a:latin typeface="Helvetica"/>
              <a:cs typeface="Helvetica"/>
            </a:endParaRPr>
          </a:p>
        </p:txBody>
      </p:sp>
      <p:sp>
        <p:nvSpPr>
          <p:cNvPr id="29" name="object 29"/>
          <p:cNvSpPr txBox="1"/>
          <p:nvPr/>
        </p:nvSpPr>
        <p:spPr>
          <a:xfrm rot="60000">
            <a:off x="3417511" y="5193811"/>
            <a:ext cx="168016" cy="67391"/>
          </a:xfrm>
          <a:prstGeom prst="rect">
            <a:avLst/>
          </a:prstGeom>
        </p:spPr>
        <p:txBody>
          <a:bodyPr vert="horz" wrap="square" lIns="0" tIns="0" rIns="0" bIns="0" rtlCol="0">
            <a:spAutoFit/>
          </a:bodyPr>
          <a:lstStyle/>
          <a:p>
            <a:pPr>
              <a:lnSpc>
                <a:spcPts val="539"/>
              </a:lnSpc>
            </a:pPr>
            <a:r>
              <a:rPr sz="545" b="1" spc="-14" dirty="0">
                <a:solidFill>
                  <a:srgbClr val="828282"/>
                </a:solidFill>
                <a:latin typeface="Helvetica"/>
                <a:cs typeface="Helvetica"/>
              </a:rPr>
              <a:t>1</a:t>
            </a:r>
            <a:r>
              <a:rPr sz="545" b="1" spc="-17" dirty="0">
                <a:solidFill>
                  <a:srgbClr val="828282"/>
                </a:solidFill>
                <a:latin typeface="Helvetica"/>
                <a:cs typeface="Helvetica"/>
              </a:rPr>
              <a:t>5</a:t>
            </a:r>
            <a:r>
              <a:rPr sz="545" b="1" dirty="0">
                <a:solidFill>
                  <a:srgbClr val="828282"/>
                </a:solidFill>
                <a:latin typeface="Helvetica"/>
                <a:cs typeface="Helvetica"/>
              </a:rPr>
              <a:t>9</a:t>
            </a:r>
            <a:r>
              <a:rPr sz="545" b="1" spc="-3" dirty="0">
                <a:solidFill>
                  <a:srgbClr val="828282"/>
                </a:solidFill>
                <a:latin typeface="Helvetica"/>
                <a:cs typeface="Helvetica"/>
              </a:rPr>
              <a:t>8</a:t>
            </a:r>
            <a:endParaRPr sz="545">
              <a:latin typeface="Helvetica"/>
              <a:cs typeface="Helvetica"/>
            </a:endParaRPr>
          </a:p>
        </p:txBody>
      </p:sp>
      <p:sp>
        <p:nvSpPr>
          <p:cNvPr id="30" name="object 30"/>
          <p:cNvSpPr txBox="1"/>
          <p:nvPr/>
        </p:nvSpPr>
        <p:spPr>
          <a:xfrm rot="3840000">
            <a:off x="5998044" y="4498863"/>
            <a:ext cx="168410" cy="67391"/>
          </a:xfrm>
          <a:prstGeom prst="rect">
            <a:avLst/>
          </a:prstGeom>
        </p:spPr>
        <p:txBody>
          <a:bodyPr vert="horz" wrap="square" lIns="0" tIns="0" rIns="0" bIns="0" rtlCol="0">
            <a:spAutoFit/>
          </a:bodyPr>
          <a:lstStyle/>
          <a:p>
            <a:pPr>
              <a:lnSpc>
                <a:spcPts val="539"/>
              </a:lnSpc>
            </a:pPr>
            <a:r>
              <a:rPr sz="818" b="1" spc="-41" baseline="3472" dirty="0">
                <a:solidFill>
                  <a:srgbClr val="828282"/>
                </a:solidFill>
                <a:latin typeface="Helvetica"/>
                <a:cs typeface="Helvetica"/>
              </a:rPr>
              <a:t>2</a:t>
            </a:r>
            <a:r>
              <a:rPr sz="545" b="1" spc="-20" dirty="0">
                <a:solidFill>
                  <a:srgbClr val="828282"/>
                </a:solidFill>
                <a:latin typeface="Helvetica"/>
                <a:cs typeface="Helvetica"/>
              </a:rPr>
              <a:t>5</a:t>
            </a:r>
            <a:r>
              <a:rPr sz="545" b="1" spc="7" dirty="0">
                <a:solidFill>
                  <a:srgbClr val="828282"/>
                </a:solidFill>
                <a:latin typeface="Helvetica"/>
                <a:cs typeface="Helvetica"/>
              </a:rPr>
              <a:t>7</a:t>
            </a:r>
            <a:r>
              <a:rPr sz="545" b="1" spc="-3" dirty="0">
                <a:solidFill>
                  <a:srgbClr val="828282"/>
                </a:solidFill>
                <a:latin typeface="Helvetica"/>
                <a:cs typeface="Helvetica"/>
              </a:rPr>
              <a:t>8</a:t>
            </a:r>
            <a:endParaRPr sz="545">
              <a:latin typeface="Helvetica"/>
              <a:cs typeface="Helvetica"/>
            </a:endParaRPr>
          </a:p>
        </p:txBody>
      </p:sp>
      <p:sp>
        <p:nvSpPr>
          <p:cNvPr id="31" name="object 31"/>
          <p:cNvSpPr txBox="1"/>
          <p:nvPr/>
        </p:nvSpPr>
        <p:spPr>
          <a:xfrm rot="4260000">
            <a:off x="1991707" y="2345049"/>
            <a:ext cx="168016" cy="67391"/>
          </a:xfrm>
          <a:prstGeom prst="rect">
            <a:avLst/>
          </a:prstGeom>
        </p:spPr>
        <p:txBody>
          <a:bodyPr vert="horz" wrap="square" lIns="0" tIns="0" rIns="0" bIns="0" rtlCol="0">
            <a:spAutoFit/>
          </a:bodyPr>
          <a:lstStyle/>
          <a:p>
            <a:pPr>
              <a:lnSpc>
                <a:spcPts val="539"/>
              </a:lnSpc>
            </a:pPr>
            <a:r>
              <a:rPr sz="545" b="1" spc="-14" dirty="0">
                <a:solidFill>
                  <a:srgbClr val="828282"/>
                </a:solidFill>
                <a:latin typeface="Helvetica"/>
                <a:cs typeface="Helvetica"/>
              </a:rPr>
              <a:t>28</a:t>
            </a:r>
            <a:r>
              <a:rPr sz="545" b="1" dirty="0">
                <a:solidFill>
                  <a:srgbClr val="828282"/>
                </a:solidFill>
                <a:latin typeface="Helvetica"/>
                <a:cs typeface="Helvetica"/>
              </a:rPr>
              <a:t>1</a:t>
            </a:r>
            <a:r>
              <a:rPr sz="545" b="1" spc="-3" dirty="0">
                <a:solidFill>
                  <a:srgbClr val="828282"/>
                </a:solidFill>
                <a:latin typeface="Helvetica"/>
                <a:cs typeface="Helvetica"/>
              </a:rPr>
              <a:t>6</a:t>
            </a:r>
            <a:endParaRPr sz="545">
              <a:latin typeface="Helvetica"/>
              <a:cs typeface="Helvetica"/>
            </a:endParaRPr>
          </a:p>
        </p:txBody>
      </p:sp>
      <p:sp>
        <p:nvSpPr>
          <p:cNvPr id="32" name="object 32"/>
          <p:cNvSpPr txBox="1"/>
          <p:nvPr/>
        </p:nvSpPr>
        <p:spPr>
          <a:xfrm rot="4380000">
            <a:off x="5543964" y="2260089"/>
            <a:ext cx="168806" cy="67391"/>
          </a:xfrm>
          <a:prstGeom prst="rect">
            <a:avLst/>
          </a:prstGeom>
        </p:spPr>
        <p:txBody>
          <a:bodyPr vert="horz" wrap="square" lIns="0" tIns="0" rIns="0" bIns="0" rtlCol="0">
            <a:spAutoFit/>
          </a:bodyPr>
          <a:lstStyle/>
          <a:p>
            <a:pPr>
              <a:lnSpc>
                <a:spcPts val="539"/>
              </a:lnSpc>
            </a:pPr>
            <a:r>
              <a:rPr sz="545" b="1" spc="-20" dirty="0">
                <a:solidFill>
                  <a:srgbClr val="828282"/>
                </a:solidFill>
                <a:latin typeface="Helvetica"/>
                <a:cs typeface="Helvetica"/>
              </a:rPr>
              <a:t>1</a:t>
            </a:r>
            <a:r>
              <a:rPr sz="545" b="1" spc="-3" dirty="0">
                <a:solidFill>
                  <a:srgbClr val="828282"/>
                </a:solidFill>
                <a:latin typeface="Helvetica"/>
                <a:cs typeface="Helvetica"/>
              </a:rPr>
              <a:t>9</a:t>
            </a:r>
            <a:r>
              <a:rPr sz="545" b="1" dirty="0">
                <a:solidFill>
                  <a:srgbClr val="828282"/>
                </a:solidFill>
                <a:latin typeface="Helvetica"/>
                <a:cs typeface="Helvetica"/>
              </a:rPr>
              <a:t>0</a:t>
            </a:r>
            <a:r>
              <a:rPr sz="545" b="1" spc="-3" dirty="0">
                <a:solidFill>
                  <a:srgbClr val="828282"/>
                </a:solidFill>
                <a:latin typeface="Helvetica"/>
                <a:cs typeface="Helvetica"/>
              </a:rPr>
              <a:t>4</a:t>
            </a:r>
            <a:endParaRPr sz="545">
              <a:latin typeface="Helvetica"/>
              <a:cs typeface="Helvetica"/>
            </a:endParaRPr>
          </a:p>
        </p:txBody>
      </p:sp>
      <p:sp>
        <p:nvSpPr>
          <p:cNvPr id="33" name="object 33"/>
          <p:cNvSpPr txBox="1"/>
          <p:nvPr/>
        </p:nvSpPr>
        <p:spPr>
          <a:xfrm rot="360000">
            <a:off x="2267673" y="2921195"/>
            <a:ext cx="169201" cy="67391"/>
          </a:xfrm>
          <a:prstGeom prst="rect">
            <a:avLst/>
          </a:prstGeom>
        </p:spPr>
        <p:txBody>
          <a:bodyPr vert="horz" wrap="square" lIns="0" tIns="0" rIns="0" bIns="0" rtlCol="0">
            <a:spAutoFit/>
          </a:bodyPr>
          <a:lstStyle/>
          <a:p>
            <a:pPr>
              <a:lnSpc>
                <a:spcPts val="539"/>
              </a:lnSpc>
            </a:pPr>
            <a:r>
              <a:rPr sz="818" b="1" spc="-25" baseline="3472" dirty="0">
                <a:solidFill>
                  <a:srgbClr val="828282"/>
                </a:solidFill>
                <a:latin typeface="Helvetica"/>
                <a:cs typeface="Helvetica"/>
              </a:rPr>
              <a:t>2</a:t>
            </a:r>
            <a:r>
              <a:rPr sz="545" b="1" spc="-17" dirty="0">
                <a:solidFill>
                  <a:srgbClr val="828282"/>
                </a:solidFill>
                <a:latin typeface="Helvetica"/>
                <a:cs typeface="Helvetica"/>
              </a:rPr>
              <a:t>5</a:t>
            </a:r>
            <a:r>
              <a:rPr sz="545" b="1" dirty="0">
                <a:solidFill>
                  <a:srgbClr val="828282"/>
                </a:solidFill>
                <a:latin typeface="Helvetica"/>
                <a:cs typeface="Helvetica"/>
              </a:rPr>
              <a:t>6</a:t>
            </a:r>
            <a:r>
              <a:rPr sz="545" b="1" spc="-3" dirty="0">
                <a:solidFill>
                  <a:srgbClr val="828282"/>
                </a:solidFill>
                <a:latin typeface="Helvetica"/>
                <a:cs typeface="Helvetica"/>
              </a:rPr>
              <a:t>6</a:t>
            </a:r>
            <a:endParaRPr sz="545">
              <a:latin typeface="Helvetica"/>
              <a:cs typeface="Helvetica"/>
            </a:endParaRPr>
          </a:p>
        </p:txBody>
      </p:sp>
      <p:sp>
        <p:nvSpPr>
          <p:cNvPr id="34" name="object 34"/>
          <p:cNvSpPr txBox="1"/>
          <p:nvPr/>
        </p:nvSpPr>
        <p:spPr>
          <a:xfrm rot="18840000">
            <a:off x="2052031" y="3175423"/>
            <a:ext cx="168806" cy="67391"/>
          </a:xfrm>
          <a:prstGeom prst="rect">
            <a:avLst/>
          </a:prstGeom>
        </p:spPr>
        <p:txBody>
          <a:bodyPr vert="horz" wrap="square" lIns="0" tIns="0" rIns="0" bIns="0" rtlCol="0">
            <a:spAutoFit/>
          </a:bodyPr>
          <a:lstStyle/>
          <a:p>
            <a:pPr>
              <a:lnSpc>
                <a:spcPts val="539"/>
              </a:lnSpc>
            </a:pPr>
            <a:r>
              <a:rPr sz="545" b="1" spc="-14" dirty="0">
                <a:solidFill>
                  <a:srgbClr val="828282"/>
                </a:solidFill>
                <a:latin typeface="Helvetica"/>
                <a:cs typeface="Helvetica"/>
              </a:rPr>
              <a:t>1</a:t>
            </a:r>
            <a:r>
              <a:rPr sz="545" b="1" spc="-24" dirty="0">
                <a:solidFill>
                  <a:srgbClr val="828282"/>
                </a:solidFill>
                <a:latin typeface="Helvetica"/>
                <a:cs typeface="Helvetica"/>
              </a:rPr>
              <a:t>5</a:t>
            </a:r>
            <a:r>
              <a:rPr sz="545" b="1" dirty="0">
                <a:solidFill>
                  <a:srgbClr val="828282"/>
                </a:solidFill>
                <a:latin typeface="Helvetica"/>
                <a:cs typeface="Helvetica"/>
              </a:rPr>
              <a:t>8</a:t>
            </a:r>
            <a:r>
              <a:rPr sz="545" b="1" spc="-3" dirty="0">
                <a:solidFill>
                  <a:srgbClr val="828282"/>
                </a:solidFill>
                <a:latin typeface="Helvetica"/>
                <a:cs typeface="Helvetica"/>
              </a:rPr>
              <a:t>6</a:t>
            </a:r>
            <a:endParaRPr sz="545">
              <a:latin typeface="Helvetica"/>
              <a:cs typeface="Helvetica"/>
            </a:endParaRPr>
          </a:p>
        </p:txBody>
      </p:sp>
      <p:sp>
        <p:nvSpPr>
          <p:cNvPr id="35" name="object 35"/>
          <p:cNvSpPr txBox="1"/>
          <p:nvPr/>
        </p:nvSpPr>
        <p:spPr>
          <a:xfrm rot="2520000">
            <a:off x="3463477" y="5464515"/>
            <a:ext cx="168410" cy="67391"/>
          </a:xfrm>
          <a:prstGeom prst="rect">
            <a:avLst/>
          </a:prstGeom>
        </p:spPr>
        <p:txBody>
          <a:bodyPr vert="horz" wrap="square" lIns="0" tIns="0" rIns="0" bIns="0" rtlCol="0">
            <a:spAutoFit/>
          </a:bodyPr>
          <a:lstStyle/>
          <a:p>
            <a:pPr>
              <a:lnSpc>
                <a:spcPts val="539"/>
              </a:lnSpc>
            </a:pPr>
            <a:r>
              <a:rPr sz="545" b="1" spc="-7" dirty="0">
                <a:solidFill>
                  <a:srgbClr val="828282"/>
                </a:solidFill>
                <a:latin typeface="Helvetica"/>
                <a:cs typeface="Helvetica"/>
              </a:rPr>
              <a:t>1</a:t>
            </a:r>
            <a:r>
              <a:rPr sz="545" b="1" spc="-20" dirty="0">
                <a:solidFill>
                  <a:srgbClr val="828282"/>
                </a:solidFill>
                <a:latin typeface="Helvetica"/>
                <a:cs typeface="Helvetica"/>
              </a:rPr>
              <a:t>9</a:t>
            </a:r>
            <a:r>
              <a:rPr sz="545" b="1" spc="3" dirty="0">
                <a:solidFill>
                  <a:srgbClr val="828282"/>
                </a:solidFill>
                <a:latin typeface="Helvetica"/>
                <a:cs typeface="Helvetica"/>
              </a:rPr>
              <a:t>8</a:t>
            </a:r>
            <a:r>
              <a:rPr sz="545" b="1" spc="-3" dirty="0">
                <a:solidFill>
                  <a:srgbClr val="828282"/>
                </a:solidFill>
                <a:latin typeface="Helvetica"/>
                <a:cs typeface="Helvetica"/>
              </a:rPr>
              <a:t>3</a:t>
            </a:r>
            <a:endParaRPr sz="545">
              <a:latin typeface="Helvetica"/>
              <a:cs typeface="Helvetica"/>
            </a:endParaRPr>
          </a:p>
        </p:txBody>
      </p:sp>
      <p:sp>
        <p:nvSpPr>
          <p:cNvPr id="36" name="object 36"/>
          <p:cNvSpPr txBox="1"/>
          <p:nvPr/>
        </p:nvSpPr>
        <p:spPr>
          <a:xfrm>
            <a:off x="3143705" y="2949773"/>
            <a:ext cx="172315" cy="91738"/>
          </a:xfrm>
          <a:prstGeom prst="rect">
            <a:avLst/>
          </a:prstGeom>
        </p:spPr>
        <p:txBody>
          <a:bodyPr vert="horz" wrap="square" lIns="0" tIns="7793" rIns="0" bIns="0" rtlCol="0">
            <a:spAutoFit/>
          </a:bodyPr>
          <a:lstStyle/>
          <a:p>
            <a:pPr marL="8659">
              <a:spcBef>
                <a:spcPts val="61"/>
              </a:spcBef>
            </a:pPr>
            <a:r>
              <a:rPr sz="545" b="1" spc="-10" dirty="0">
                <a:solidFill>
                  <a:srgbClr val="828282"/>
                </a:solidFill>
                <a:latin typeface="Helvetica"/>
                <a:cs typeface="Helvetica"/>
              </a:rPr>
              <a:t>2</a:t>
            </a:r>
            <a:r>
              <a:rPr sz="545" b="1" spc="7" dirty="0">
                <a:solidFill>
                  <a:srgbClr val="828282"/>
                </a:solidFill>
                <a:latin typeface="Helvetica"/>
                <a:cs typeface="Helvetica"/>
              </a:rPr>
              <a:t>58</a:t>
            </a:r>
            <a:r>
              <a:rPr sz="545" b="1" spc="-3" dirty="0">
                <a:solidFill>
                  <a:srgbClr val="828282"/>
                </a:solidFill>
                <a:latin typeface="Helvetica"/>
                <a:cs typeface="Helvetica"/>
              </a:rPr>
              <a:t>0</a:t>
            </a:r>
            <a:endParaRPr sz="545">
              <a:latin typeface="Helvetica"/>
              <a:cs typeface="Helvetica"/>
            </a:endParaRPr>
          </a:p>
        </p:txBody>
      </p:sp>
      <p:sp>
        <p:nvSpPr>
          <p:cNvPr id="37" name="object 37"/>
          <p:cNvSpPr txBox="1"/>
          <p:nvPr/>
        </p:nvSpPr>
        <p:spPr>
          <a:xfrm rot="19860000">
            <a:off x="1961879" y="4749378"/>
            <a:ext cx="169597" cy="67391"/>
          </a:xfrm>
          <a:prstGeom prst="rect">
            <a:avLst/>
          </a:prstGeom>
        </p:spPr>
        <p:txBody>
          <a:bodyPr vert="horz" wrap="square" lIns="0" tIns="0" rIns="0" bIns="0" rtlCol="0">
            <a:spAutoFit/>
          </a:bodyPr>
          <a:lstStyle/>
          <a:p>
            <a:pPr>
              <a:lnSpc>
                <a:spcPts val="539"/>
              </a:lnSpc>
            </a:pPr>
            <a:r>
              <a:rPr sz="545" b="1" spc="-7" dirty="0">
                <a:solidFill>
                  <a:srgbClr val="828282"/>
                </a:solidFill>
                <a:latin typeface="Helvetica"/>
                <a:cs typeface="Helvetica"/>
              </a:rPr>
              <a:t>22</a:t>
            </a:r>
            <a:r>
              <a:rPr sz="545" b="1" spc="7" dirty="0">
                <a:solidFill>
                  <a:srgbClr val="828282"/>
                </a:solidFill>
                <a:latin typeface="Helvetica"/>
                <a:cs typeface="Helvetica"/>
              </a:rPr>
              <a:t>4</a:t>
            </a:r>
            <a:r>
              <a:rPr sz="545" b="1" spc="-3" dirty="0">
                <a:solidFill>
                  <a:srgbClr val="828282"/>
                </a:solidFill>
                <a:latin typeface="Helvetica"/>
                <a:cs typeface="Helvetica"/>
              </a:rPr>
              <a:t>4</a:t>
            </a:r>
            <a:endParaRPr sz="545">
              <a:latin typeface="Helvetica"/>
              <a:cs typeface="Helvetica"/>
            </a:endParaRPr>
          </a:p>
        </p:txBody>
      </p:sp>
      <p:sp>
        <p:nvSpPr>
          <p:cNvPr id="38" name="object 38"/>
          <p:cNvSpPr txBox="1"/>
          <p:nvPr/>
        </p:nvSpPr>
        <p:spPr>
          <a:xfrm rot="3540000">
            <a:off x="6706019" y="5387515"/>
            <a:ext cx="168806" cy="67391"/>
          </a:xfrm>
          <a:prstGeom prst="rect">
            <a:avLst/>
          </a:prstGeom>
        </p:spPr>
        <p:txBody>
          <a:bodyPr vert="horz" wrap="square" lIns="0" tIns="0" rIns="0" bIns="0" rtlCol="0">
            <a:spAutoFit/>
          </a:bodyPr>
          <a:lstStyle/>
          <a:p>
            <a:pPr>
              <a:lnSpc>
                <a:spcPts val="539"/>
              </a:lnSpc>
            </a:pPr>
            <a:r>
              <a:rPr sz="545" b="1" spc="-10" dirty="0">
                <a:solidFill>
                  <a:srgbClr val="828282"/>
                </a:solidFill>
                <a:latin typeface="Helvetica"/>
                <a:cs typeface="Helvetica"/>
              </a:rPr>
              <a:t>2</a:t>
            </a:r>
            <a:r>
              <a:rPr sz="545" b="1" spc="-24" dirty="0">
                <a:solidFill>
                  <a:srgbClr val="828282"/>
                </a:solidFill>
                <a:latin typeface="Helvetica"/>
                <a:cs typeface="Helvetica"/>
              </a:rPr>
              <a:t>5</a:t>
            </a:r>
            <a:r>
              <a:rPr sz="545" b="1" spc="14" dirty="0">
                <a:solidFill>
                  <a:srgbClr val="828282"/>
                </a:solidFill>
                <a:latin typeface="Helvetica"/>
                <a:cs typeface="Helvetica"/>
              </a:rPr>
              <a:t>7</a:t>
            </a:r>
            <a:r>
              <a:rPr sz="545" b="1" spc="-3" dirty="0">
                <a:solidFill>
                  <a:srgbClr val="828282"/>
                </a:solidFill>
                <a:latin typeface="Helvetica"/>
                <a:cs typeface="Helvetica"/>
              </a:rPr>
              <a:t>5</a:t>
            </a:r>
            <a:endParaRPr sz="545">
              <a:latin typeface="Helvetica"/>
              <a:cs typeface="Helvetica"/>
            </a:endParaRPr>
          </a:p>
        </p:txBody>
      </p:sp>
      <p:sp>
        <p:nvSpPr>
          <p:cNvPr id="39" name="object 39"/>
          <p:cNvSpPr txBox="1"/>
          <p:nvPr/>
        </p:nvSpPr>
        <p:spPr>
          <a:xfrm rot="20100000">
            <a:off x="2233832" y="4710485"/>
            <a:ext cx="168016" cy="67391"/>
          </a:xfrm>
          <a:prstGeom prst="rect">
            <a:avLst/>
          </a:prstGeom>
        </p:spPr>
        <p:txBody>
          <a:bodyPr vert="horz" wrap="square" lIns="0" tIns="0" rIns="0" bIns="0" rtlCol="0">
            <a:spAutoFit/>
          </a:bodyPr>
          <a:lstStyle/>
          <a:p>
            <a:pPr>
              <a:lnSpc>
                <a:spcPts val="539"/>
              </a:lnSpc>
            </a:pPr>
            <a:r>
              <a:rPr sz="545" b="1" spc="-3" dirty="0">
                <a:solidFill>
                  <a:srgbClr val="828282"/>
                </a:solidFill>
                <a:latin typeface="Helvetica"/>
                <a:cs typeface="Helvetica"/>
              </a:rPr>
              <a:t>3</a:t>
            </a:r>
            <a:r>
              <a:rPr sz="545" b="1" spc="-24" dirty="0">
                <a:solidFill>
                  <a:srgbClr val="828282"/>
                </a:solidFill>
                <a:latin typeface="Helvetica"/>
                <a:cs typeface="Helvetica"/>
              </a:rPr>
              <a:t>1</a:t>
            </a:r>
            <a:r>
              <a:rPr sz="545" b="1" spc="-3" dirty="0">
                <a:solidFill>
                  <a:srgbClr val="828282"/>
                </a:solidFill>
                <a:latin typeface="Helvetica"/>
                <a:cs typeface="Helvetica"/>
              </a:rPr>
              <a:t>51</a:t>
            </a:r>
            <a:endParaRPr sz="545">
              <a:latin typeface="Helvetica"/>
              <a:cs typeface="Helvetica"/>
            </a:endParaRPr>
          </a:p>
        </p:txBody>
      </p:sp>
      <p:sp>
        <p:nvSpPr>
          <p:cNvPr id="40" name="object 40"/>
          <p:cNvSpPr txBox="1"/>
          <p:nvPr/>
        </p:nvSpPr>
        <p:spPr>
          <a:xfrm rot="2040000">
            <a:off x="2059967" y="4465260"/>
            <a:ext cx="167621" cy="67391"/>
          </a:xfrm>
          <a:prstGeom prst="rect">
            <a:avLst/>
          </a:prstGeom>
        </p:spPr>
        <p:txBody>
          <a:bodyPr vert="horz" wrap="square" lIns="0" tIns="0" rIns="0" bIns="0" rtlCol="0">
            <a:spAutoFit/>
          </a:bodyPr>
          <a:lstStyle/>
          <a:p>
            <a:pPr>
              <a:lnSpc>
                <a:spcPts val="539"/>
              </a:lnSpc>
            </a:pPr>
            <a:r>
              <a:rPr sz="545" b="1" spc="-17" dirty="0">
                <a:solidFill>
                  <a:srgbClr val="828282"/>
                </a:solidFill>
                <a:latin typeface="Helvetica"/>
                <a:cs typeface="Helvetica"/>
              </a:rPr>
              <a:t>31</a:t>
            </a:r>
            <a:r>
              <a:rPr sz="545" b="1" spc="-7" dirty="0">
                <a:solidFill>
                  <a:srgbClr val="828282"/>
                </a:solidFill>
                <a:latin typeface="Helvetica"/>
                <a:cs typeface="Helvetica"/>
              </a:rPr>
              <a:t>5</a:t>
            </a:r>
            <a:r>
              <a:rPr sz="545" b="1" spc="-3" dirty="0">
                <a:solidFill>
                  <a:srgbClr val="828282"/>
                </a:solidFill>
                <a:latin typeface="Helvetica"/>
                <a:cs typeface="Helvetica"/>
              </a:rPr>
              <a:t>0</a:t>
            </a:r>
            <a:endParaRPr sz="545">
              <a:latin typeface="Helvetica"/>
              <a:cs typeface="Helvetica"/>
            </a:endParaRPr>
          </a:p>
        </p:txBody>
      </p:sp>
      <p:sp>
        <p:nvSpPr>
          <p:cNvPr id="41" name="object 41"/>
          <p:cNvSpPr txBox="1"/>
          <p:nvPr/>
        </p:nvSpPr>
        <p:spPr>
          <a:xfrm rot="2340000">
            <a:off x="6323964" y="4966658"/>
            <a:ext cx="167226" cy="67391"/>
          </a:xfrm>
          <a:prstGeom prst="rect">
            <a:avLst/>
          </a:prstGeom>
        </p:spPr>
        <p:txBody>
          <a:bodyPr vert="horz" wrap="square" lIns="0" tIns="0" rIns="0" bIns="0" rtlCol="0">
            <a:spAutoFit/>
          </a:bodyPr>
          <a:lstStyle/>
          <a:p>
            <a:pPr>
              <a:lnSpc>
                <a:spcPts val="539"/>
              </a:lnSpc>
            </a:pPr>
            <a:r>
              <a:rPr sz="545" b="1" spc="-7" dirty="0">
                <a:solidFill>
                  <a:srgbClr val="828282"/>
                </a:solidFill>
                <a:latin typeface="Helvetica"/>
                <a:cs typeface="Helvetica"/>
              </a:rPr>
              <a:t>2</a:t>
            </a:r>
            <a:r>
              <a:rPr sz="545" b="1" spc="-17" dirty="0">
                <a:solidFill>
                  <a:srgbClr val="828282"/>
                </a:solidFill>
                <a:latin typeface="Helvetica"/>
                <a:cs typeface="Helvetica"/>
              </a:rPr>
              <a:t>5</a:t>
            </a:r>
            <a:r>
              <a:rPr sz="545" b="1" spc="-7" dirty="0">
                <a:solidFill>
                  <a:srgbClr val="828282"/>
                </a:solidFill>
                <a:latin typeface="Helvetica"/>
                <a:cs typeface="Helvetica"/>
              </a:rPr>
              <a:t>6</a:t>
            </a:r>
            <a:r>
              <a:rPr sz="545" b="1" spc="-3" dirty="0">
                <a:solidFill>
                  <a:srgbClr val="828282"/>
                </a:solidFill>
                <a:latin typeface="Helvetica"/>
                <a:cs typeface="Helvetica"/>
              </a:rPr>
              <a:t>8</a:t>
            </a:r>
            <a:endParaRPr sz="545">
              <a:latin typeface="Helvetica"/>
              <a:cs typeface="Helvetica"/>
            </a:endParaRPr>
          </a:p>
        </p:txBody>
      </p:sp>
      <p:sp>
        <p:nvSpPr>
          <p:cNvPr id="42" name="object 42"/>
          <p:cNvSpPr txBox="1"/>
          <p:nvPr/>
        </p:nvSpPr>
        <p:spPr>
          <a:xfrm>
            <a:off x="2018030" y="5496216"/>
            <a:ext cx="797935" cy="360443"/>
          </a:xfrm>
          <a:prstGeom prst="rect">
            <a:avLst/>
          </a:prstGeom>
        </p:spPr>
        <p:txBody>
          <a:bodyPr vert="horz" wrap="square" lIns="0" tIns="27709" rIns="0" bIns="0" rtlCol="0">
            <a:spAutoFit/>
          </a:bodyPr>
          <a:lstStyle/>
          <a:p>
            <a:pPr marL="41130">
              <a:lnSpc>
                <a:spcPts val="443"/>
              </a:lnSpc>
              <a:spcBef>
                <a:spcPts val="218"/>
              </a:spcBef>
              <a:tabLst>
                <a:tab pos="259333" algn="l"/>
                <a:tab pos="513903" algn="l"/>
              </a:tabLst>
            </a:pPr>
            <a:r>
              <a:rPr sz="818" b="1" spc="-5" baseline="6944" dirty="0">
                <a:solidFill>
                  <a:srgbClr val="828282"/>
                </a:solidFill>
                <a:latin typeface="Helvetica"/>
                <a:cs typeface="Helvetica"/>
              </a:rPr>
              <a:t>6	</a:t>
            </a:r>
            <a:r>
              <a:rPr sz="818" b="1" spc="-5" baseline="59027" dirty="0">
                <a:solidFill>
                  <a:srgbClr val="828282"/>
                </a:solidFill>
                <a:latin typeface="Helvetica"/>
                <a:cs typeface="Helvetica"/>
              </a:rPr>
              <a:t>3	</a:t>
            </a:r>
            <a:r>
              <a:rPr sz="545" b="1" spc="-156" dirty="0">
                <a:solidFill>
                  <a:srgbClr val="828282"/>
                </a:solidFill>
                <a:latin typeface="Helvetica"/>
                <a:cs typeface="Helvetica"/>
              </a:rPr>
              <a:t>7</a:t>
            </a:r>
            <a:r>
              <a:rPr sz="818" b="1" spc="-235" baseline="20833" dirty="0">
                <a:solidFill>
                  <a:srgbClr val="828282"/>
                </a:solidFill>
                <a:latin typeface="Helvetica"/>
                <a:cs typeface="Helvetica"/>
              </a:rPr>
              <a:t>9</a:t>
            </a:r>
            <a:endParaRPr sz="818" baseline="20833">
              <a:latin typeface="Helvetica"/>
              <a:cs typeface="Helvetica"/>
            </a:endParaRPr>
          </a:p>
          <a:p>
            <a:pPr marL="26842">
              <a:lnSpc>
                <a:spcPts val="7"/>
              </a:lnSpc>
              <a:tabLst>
                <a:tab pos="261065" algn="l"/>
                <a:tab pos="453724" algn="l"/>
              </a:tabLst>
            </a:pPr>
            <a:r>
              <a:rPr sz="545" b="1" spc="-3" dirty="0">
                <a:solidFill>
                  <a:srgbClr val="828282"/>
                </a:solidFill>
                <a:latin typeface="Helvetica"/>
                <a:cs typeface="Helvetica"/>
              </a:rPr>
              <a:t>7	</a:t>
            </a:r>
            <a:r>
              <a:rPr sz="818" b="1" spc="-5" baseline="52083" dirty="0">
                <a:solidFill>
                  <a:srgbClr val="828282"/>
                </a:solidFill>
                <a:latin typeface="Helvetica"/>
                <a:cs typeface="Helvetica"/>
              </a:rPr>
              <a:t>1	</a:t>
            </a:r>
            <a:r>
              <a:rPr sz="818" b="1" spc="-235" baseline="-13888" dirty="0">
                <a:solidFill>
                  <a:srgbClr val="828282"/>
                </a:solidFill>
                <a:latin typeface="Helvetica"/>
                <a:cs typeface="Helvetica"/>
              </a:rPr>
              <a:t>2</a:t>
            </a:r>
            <a:r>
              <a:rPr sz="818" b="1" spc="-235" baseline="3472" dirty="0">
                <a:solidFill>
                  <a:srgbClr val="828282"/>
                </a:solidFill>
                <a:latin typeface="Helvetica"/>
                <a:cs typeface="Helvetica"/>
              </a:rPr>
              <a:t>0</a:t>
            </a:r>
            <a:endParaRPr sz="818" baseline="3472">
              <a:latin typeface="Helvetica"/>
              <a:cs typeface="Helvetica"/>
            </a:endParaRPr>
          </a:p>
          <a:p>
            <a:pPr marL="14287">
              <a:lnSpc>
                <a:spcPts val="48"/>
              </a:lnSpc>
              <a:tabLst>
                <a:tab pos="263229" algn="l"/>
              </a:tabLst>
            </a:pPr>
            <a:r>
              <a:rPr sz="818" b="1" spc="-5" baseline="-48611" dirty="0">
                <a:solidFill>
                  <a:srgbClr val="828282"/>
                </a:solidFill>
                <a:latin typeface="Helvetica"/>
                <a:cs typeface="Helvetica"/>
              </a:rPr>
              <a:t>1	</a:t>
            </a:r>
            <a:r>
              <a:rPr sz="545" b="1" spc="-3" dirty="0">
                <a:solidFill>
                  <a:srgbClr val="828282"/>
                </a:solidFill>
                <a:latin typeface="Helvetica"/>
                <a:cs typeface="Helvetica"/>
              </a:rPr>
              <a:t>7</a:t>
            </a:r>
            <a:endParaRPr sz="545">
              <a:latin typeface="Helvetica"/>
              <a:cs typeface="Helvetica"/>
            </a:endParaRPr>
          </a:p>
          <a:p>
            <a:pPr>
              <a:lnSpc>
                <a:spcPts val="484"/>
              </a:lnSpc>
              <a:tabLst>
                <a:tab pos="265394" algn="l"/>
              </a:tabLst>
            </a:pPr>
            <a:r>
              <a:rPr sz="818" b="1" spc="-5" baseline="-45138" dirty="0">
                <a:solidFill>
                  <a:srgbClr val="828282"/>
                </a:solidFill>
                <a:latin typeface="Helvetica"/>
                <a:cs typeface="Helvetica"/>
              </a:rPr>
              <a:t>3	</a:t>
            </a:r>
            <a:r>
              <a:rPr sz="545" b="1" spc="-3" dirty="0">
                <a:solidFill>
                  <a:srgbClr val="828282"/>
                </a:solidFill>
                <a:latin typeface="Helvetica"/>
                <a:cs typeface="Helvetica"/>
              </a:rPr>
              <a:t>4</a:t>
            </a:r>
            <a:endParaRPr sz="545">
              <a:latin typeface="Helvetica"/>
              <a:cs typeface="Helvetica"/>
            </a:endParaRPr>
          </a:p>
          <a:p>
            <a:pPr>
              <a:spcBef>
                <a:spcPts val="20"/>
              </a:spcBef>
            </a:pPr>
            <a:endParaRPr sz="409">
              <a:latin typeface="Helvetica"/>
              <a:cs typeface="Helvetica"/>
            </a:endParaRPr>
          </a:p>
          <a:p>
            <a:pPr marL="650280">
              <a:lnSpc>
                <a:spcPts val="580"/>
              </a:lnSpc>
            </a:pPr>
            <a:r>
              <a:rPr sz="545" b="1" spc="-156" dirty="0">
                <a:solidFill>
                  <a:srgbClr val="828282"/>
                </a:solidFill>
                <a:latin typeface="Helvetica"/>
                <a:cs typeface="Helvetica"/>
              </a:rPr>
              <a:t>1</a:t>
            </a:r>
            <a:r>
              <a:rPr sz="818" b="1" spc="-235" baseline="-27777" dirty="0">
                <a:solidFill>
                  <a:srgbClr val="828282"/>
                </a:solidFill>
                <a:latin typeface="Helvetica"/>
                <a:cs typeface="Helvetica"/>
              </a:rPr>
              <a:t>5</a:t>
            </a:r>
            <a:endParaRPr sz="818" baseline="-27777">
              <a:latin typeface="Helvetica"/>
              <a:cs typeface="Helvetica"/>
            </a:endParaRPr>
          </a:p>
          <a:p>
            <a:pPr marL="691843">
              <a:lnSpc>
                <a:spcPts val="580"/>
              </a:lnSpc>
            </a:pPr>
            <a:r>
              <a:rPr sz="545" b="1" spc="-156" dirty="0">
                <a:solidFill>
                  <a:srgbClr val="828282"/>
                </a:solidFill>
                <a:latin typeface="Helvetica"/>
                <a:cs typeface="Helvetica"/>
              </a:rPr>
              <a:t>7</a:t>
            </a:r>
            <a:r>
              <a:rPr sz="818" b="1" spc="-235" baseline="-27777" dirty="0">
                <a:solidFill>
                  <a:srgbClr val="828282"/>
                </a:solidFill>
                <a:latin typeface="Helvetica"/>
                <a:cs typeface="Helvetica"/>
              </a:rPr>
              <a:t>2</a:t>
            </a:r>
            <a:endParaRPr sz="818" baseline="-27777">
              <a:latin typeface="Helvetica"/>
              <a:cs typeface="Helvetica"/>
            </a:endParaRPr>
          </a:p>
        </p:txBody>
      </p:sp>
      <p:sp>
        <p:nvSpPr>
          <p:cNvPr id="43" name="object 43"/>
          <p:cNvSpPr txBox="1"/>
          <p:nvPr/>
        </p:nvSpPr>
        <p:spPr>
          <a:xfrm rot="20880000">
            <a:off x="3455576" y="2554574"/>
            <a:ext cx="168806" cy="67391"/>
          </a:xfrm>
          <a:prstGeom prst="rect">
            <a:avLst/>
          </a:prstGeom>
        </p:spPr>
        <p:txBody>
          <a:bodyPr vert="horz" wrap="square" lIns="0" tIns="0" rIns="0" bIns="0" rtlCol="0">
            <a:spAutoFit/>
          </a:bodyPr>
          <a:lstStyle/>
          <a:p>
            <a:pPr>
              <a:lnSpc>
                <a:spcPts val="539"/>
              </a:lnSpc>
            </a:pPr>
            <a:r>
              <a:rPr sz="545" b="1" spc="-10" dirty="0">
                <a:solidFill>
                  <a:srgbClr val="828282"/>
                </a:solidFill>
                <a:latin typeface="Helvetica"/>
                <a:cs typeface="Helvetica"/>
              </a:rPr>
              <a:t>2</a:t>
            </a:r>
            <a:r>
              <a:rPr sz="545" b="1" spc="-27" dirty="0">
                <a:solidFill>
                  <a:srgbClr val="828282"/>
                </a:solidFill>
                <a:latin typeface="Helvetica"/>
                <a:cs typeface="Helvetica"/>
              </a:rPr>
              <a:t>8</a:t>
            </a:r>
            <a:r>
              <a:rPr sz="545" b="1" spc="7" dirty="0">
                <a:solidFill>
                  <a:srgbClr val="828282"/>
                </a:solidFill>
                <a:latin typeface="Helvetica"/>
                <a:cs typeface="Helvetica"/>
              </a:rPr>
              <a:t>4</a:t>
            </a:r>
            <a:r>
              <a:rPr sz="545" b="1" spc="-3" dirty="0">
                <a:solidFill>
                  <a:srgbClr val="828282"/>
                </a:solidFill>
                <a:latin typeface="Helvetica"/>
                <a:cs typeface="Helvetica"/>
              </a:rPr>
              <a:t>4</a:t>
            </a:r>
            <a:endParaRPr sz="545">
              <a:latin typeface="Helvetica"/>
              <a:cs typeface="Helvetica"/>
            </a:endParaRPr>
          </a:p>
        </p:txBody>
      </p:sp>
      <p:sp>
        <p:nvSpPr>
          <p:cNvPr id="44" name="object 44"/>
          <p:cNvSpPr txBox="1"/>
          <p:nvPr/>
        </p:nvSpPr>
        <p:spPr>
          <a:xfrm rot="2340000">
            <a:off x="4121493" y="4987321"/>
            <a:ext cx="168806" cy="67391"/>
          </a:xfrm>
          <a:prstGeom prst="rect">
            <a:avLst/>
          </a:prstGeom>
        </p:spPr>
        <p:txBody>
          <a:bodyPr vert="horz" wrap="square" lIns="0" tIns="0" rIns="0" bIns="0" rtlCol="0">
            <a:spAutoFit/>
          </a:bodyPr>
          <a:lstStyle/>
          <a:p>
            <a:pPr>
              <a:lnSpc>
                <a:spcPts val="539"/>
              </a:lnSpc>
            </a:pPr>
            <a:r>
              <a:rPr sz="545" b="1" spc="-17" dirty="0">
                <a:solidFill>
                  <a:srgbClr val="828282"/>
                </a:solidFill>
                <a:latin typeface="Helvetica"/>
                <a:cs typeface="Helvetica"/>
              </a:rPr>
              <a:t>2</a:t>
            </a:r>
            <a:r>
              <a:rPr sz="545" b="1" spc="-7" dirty="0">
                <a:solidFill>
                  <a:srgbClr val="828282"/>
                </a:solidFill>
                <a:latin typeface="Helvetica"/>
                <a:cs typeface="Helvetica"/>
              </a:rPr>
              <a:t>8</a:t>
            </a:r>
            <a:r>
              <a:rPr sz="545" b="1" spc="3" dirty="0">
                <a:solidFill>
                  <a:srgbClr val="828282"/>
                </a:solidFill>
                <a:latin typeface="Helvetica"/>
                <a:cs typeface="Helvetica"/>
              </a:rPr>
              <a:t>0</a:t>
            </a:r>
            <a:r>
              <a:rPr sz="545" b="1" spc="-3" dirty="0">
                <a:solidFill>
                  <a:srgbClr val="828282"/>
                </a:solidFill>
                <a:latin typeface="Helvetica"/>
                <a:cs typeface="Helvetica"/>
              </a:rPr>
              <a:t>2</a:t>
            </a:r>
            <a:endParaRPr sz="545">
              <a:latin typeface="Helvetica"/>
              <a:cs typeface="Helvetica"/>
            </a:endParaRPr>
          </a:p>
        </p:txBody>
      </p:sp>
      <p:sp>
        <p:nvSpPr>
          <p:cNvPr id="45" name="object 45"/>
          <p:cNvSpPr txBox="1"/>
          <p:nvPr/>
        </p:nvSpPr>
        <p:spPr>
          <a:xfrm>
            <a:off x="5967956" y="5963139"/>
            <a:ext cx="1501486" cy="91738"/>
          </a:xfrm>
          <a:prstGeom prst="rect">
            <a:avLst/>
          </a:prstGeom>
        </p:spPr>
        <p:txBody>
          <a:bodyPr vert="horz" wrap="square" lIns="0" tIns="7793" rIns="0" bIns="0" rtlCol="0">
            <a:spAutoFit/>
          </a:bodyPr>
          <a:lstStyle/>
          <a:p>
            <a:pPr marL="8659">
              <a:spcBef>
                <a:spcPts val="61"/>
              </a:spcBef>
            </a:pPr>
            <a:r>
              <a:rPr sz="545" spc="-7" dirty="0">
                <a:solidFill>
                  <a:srgbClr val="313131"/>
                </a:solidFill>
                <a:latin typeface="Helvetica"/>
                <a:cs typeface="Helvetica"/>
              </a:rPr>
              <a:t>© </a:t>
            </a:r>
            <a:r>
              <a:rPr sz="545" spc="-3" dirty="0">
                <a:solidFill>
                  <a:srgbClr val="313131"/>
                </a:solidFill>
                <a:latin typeface="Helvetica"/>
                <a:cs typeface="Helvetica"/>
              </a:rPr>
              <a:t>OpenStreetMap (and) contributors, </a:t>
            </a:r>
            <a:r>
              <a:rPr sz="545" spc="-7" dirty="0">
                <a:solidFill>
                  <a:srgbClr val="313131"/>
                </a:solidFill>
                <a:latin typeface="Helvetica"/>
                <a:cs typeface="Helvetica"/>
              </a:rPr>
              <a:t>CC-BY-SA</a:t>
            </a:r>
            <a:endParaRPr sz="545">
              <a:latin typeface="Helvetica"/>
              <a:cs typeface="Helvetica"/>
            </a:endParaRPr>
          </a:p>
        </p:txBody>
      </p:sp>
      <p:sp>
        <p:nvSpPr>
          <p:cNvPr id="46" name="object 46"/>
          <p:cNvSpPr/>
          <p:nvPr/>
        </p:nvSpPr>
        <p:spPr>
          <a:xfrm>
            <a:off x="1884669" y="2033607"/>
            <a:ext cx="5619750" cy="4052455"/>
          </a:xfrm>
          <a:custGeom>
            <a:avLst/>
            <a:gdLst/>
            <a:ahLst/>
            <a:cxnLst/>
            <a:rect l="l" t="t" r="r" b="b"/>
            <a:pathLst>
              <a:path w="8242300" h="5943600">
                <a:moveTo>
                  <a:pt x="0" y="5943598"/>
                </a:moveTo>
                <a:lnTo>
                  <a:pt x="0" y="0"/>
                </a:lnTo>
                <a:lnTo>
                  <a:pt x="8241753" y="0"/>
                </a:lnTo>
                <a:lnTo>
                  <a:pt x="8241753" y="5943598"/>
                </a:lnTo>
                <a:lnTo>
                  <a:pt x="0" y="5943598"/>
                </a:lnTo>
                <a:close/>
              </a:path>
            </a:pathLst>
          </a:custGeom>
          <a:ln w="12159">
            <a:solidFill>
              <a:srgbClr val="000000"/>
            </a:solidFill>
          </a:ln>
        </p:spPr>
        <p:txBody>
          <a:bodyPr wrap="square" lIns="0" tIns="0" rIns="0" bIns="0" rtlCol="0"/>
          <a:lstStyle/>
          <a:p>
            <a:endParaRPr sz="1227"/>
          </a:p>
        </p:txBody>
      </p:sp>
      <p:sp>
        <p:nvSpPr>
          <p:cNvPr id="47" name="object 47"/>
          <p:cNvSpPr txBox="1"/>
          <p:nvPr/>
        </p:nvSpPr>
        <p:spPr>
          <a:xfrm rot="2280000">
            <a:off x="4842894" y="4026937"/>
            <a:ext cx="439490" cy="120354"/>
          </a:xfrm>
          <a:prstGeom prst="rect">
            <a:avLst/>
          </a:prstGeom>
        </p:spPr>
        <p:txBody>
          <a:bodyPr vert="horz" wrap="square" lIns="0" tIns="0" rIns="0" bIns="0" rtlCol="0">
            <a:spAutoFit/>
          </a:bodyPr>
          <a:lstStyle/>
          <a:p>
            <a:pPr>
              <a:lnSpc>
                <a:spcPts val="948"/>
              </a:lnSpc>
            </a:pPr>
            <a:r>
              <a:rPr sz="1432" b="1" spc="-35" baseline="1984" dirty="0">
                <a:latin typeface="Helvetica"/>
                <a:cs typeface="Helvetica"/>
              </a:rPr>
              <a:t>W-5</a:t>
            </a:r>
            <a:r>
              <a:rPr sz="955" b="1" spc="-24" dirty="0">
                <a:latin typeface="Helvetica"/>
                <a:cs typeface="Helvetica"/>
              </a:rPr>
              <a:t>600</a:t>
            </a:r>
            <a:endParaRPr sz="955">
              <a:latin typeface="Helvetica"/>
              <a:cs typeface="Helvetica"/>
            </a:endParaRPr>
          </a:p>
        </p:txBody>
      </p:sp>
      <p:sp>
        <p:nvSpPr>
          <p:cNvPr id="48" name="object 48"/>
          <p:cNvSpPr txBox="1"/>
          <p:nvPr/>
        </p:nvSpPr>
        <p:spPr>
          <a:xfrm rot="2280000">
            <a:off x="4947038" y="4135184"/>
            <a:ext cx="103012" cy="67391"/>
          </a:xfrm>
          <a:prstGeom prst="rect">
            <a:avLst/>
          </a:prstGeom>
        </p:spPr>
        <p:txBody>
          <a:bodyPr vert="horz" wrap="square" lIns="0" tIns="0" rIns="0" bIns="0" rtlCol="0">
            <a:spAutoFit/>
          </a:bodyPr>
          <a:lstStyle/>
          <a:p>
            <a:pPr>
              <a:lnSpc>
                <a:spcPts val="539"/>
              </a:lnSpc>
            </a:pPr>
            <a:r>
              <a:rPr sz="545" b="1" spc="-24" dirty="0">
                <a:latin typeface="Helvetica"/>
                <a:cs typeface="Helvetica"/>
              </a:rPr>
              <a:t>7</a:t>
            </a:r>
            <a:r>
              <a:rPr sz="545" b="1" spc="-3" dirty="0">
                <a:latin typeface="Helvetica"/>
                <a:cs typeface="Helvetica"/>
              </a:rPr>
              <a:t>0</a:t>
            </a:r>
            <a:endParaRPr sz="545">
              <a:latin typeface="Helvetica"/>
              <a:cs typeface="Helvetica"/>
            </a:endParaRPr>
          </a:p>
        </p:txBody>
      </p:sp>
      <p:sp>
        <p:nvSpPr>
          <p:cNvPr id="49" name="object 49"/>
          <p:cNvSpPr txBox="1">
            <a:spLocks noGrp="1"/>
          </p:cNvSpPr>
          <p:nvPr>
            <p:ph type="title"/>
          </p:nvPr>
        </p:nvSpPr>
        <p:spPr>
          <a:xfrm>
            <a:off x="1350900" y="475738"/>
            <a:ext cx="5332161" cy="1369565"/>
          </a:xfrm>
          <a:prstGeom prst="rect">
            <a:avLst/>
          </a:prstGeom>
        </p:spPr>
        <p:txBody>
          <a:bodyPr vert="horz" wrap="square" lIns="0" tIns="8659" rIns="0" bIns="0" rtlCol="0" anchor="ctr">
            <a:spAutoFit/>
          </a:bodyPr>
          <a:lstStyle/>
          <a:p>
            <a:pPr marL="1526557" algn="ctr">
              <a:lnSpc>
                <a:spcPts val="1439"/>
              </a:lnSpc>
              <a:spcBef>
                <a:spcPts val="68"/>
              </a:spcBef>
            </a:pPr>
            <a:r>
              <a:rPr spc="-7" dirty="0"/>
              <a:t>TIP:</a:t>
            </a:r>
            <a:r>
              <a:rPr spc="317" dirty="0"/>
              <a:t> </a:t>
            </a:r>
            <a:r>
              <a:rPr spc="-7" dirty="0"/>
              <a:t>W-5600</a:t>
            </a:r>
            <a:br>
              <a:rPr lang="en-US" spc="-7" dirty="0"/>
            </a:br>
            <a:br>
              <a:rPr lang="en-US" spc="-7" dirty="0"/>
            </a:br>
            <a:endParaRPr spc="-7" dirty="0"/>
          </a:p>
          <a:p>
            <a:pPr marL="1526557" algn="ctr">
              <a:lnSpc>
                <a:spcPts val="1439"/>
              </a:lnSpc>
            </a:pPr>
            <a:r>
              <a:rPr spc="-3" dirty="0"/>
              <a:t>US </a:t>
            </a:r>
            <a:r>
              <a:rPr dirty="0"/>
              <a:t>70 </a:t>
            </a:r>
            <a:r>
              <a:rPr spc="-3" dirty="0"/>
              <a:t>Johnston</a:t>
            </a:r>
            <a:br>
              <a:rPr lang="en-US" spc="-3" dirty="0"/>
            </a:br>
            <a:br>
              <a:rPr lang="en-US" spc="-3" dirty="0"/>
            </a:br>
            <a:br>
              <a:rPr lang="en-US" spc="-3" dirty="0"/>
            </a:br>
            <a:r>
              <a:rPr spc="-3" dirty="0"/>
              <a:t>County</a:t>
            </a:r>
          </a:p>
        </p:txBody>
      </p:sp>
      <p:sp>
        <p:nvSpPr>
          <p:cNvPr id="50" name="object 50"/>
          <p:cNvSpPr txBox="1"/>
          <p:nvPr/>
        </p:nvSpPr>
        <p:spPr>
          <a:xfrm>
            <a:off x="5830796" y="2496752"/>
            <a:ext cx="637742" cy="174040"/>
          </a:xfrm>
          <a:prstGeom prst="rect">
            <a:avLst/>
          </a:prstGeom>
        </p:spPr>
        <p:txBody>
          <a:bodyPr vert="horz" wrap="square" lIns="0" tIns="11257" rIns="0" bIns="0" rtlCol="0">
            <a:spAutoFit/>
          </a:bodyPr>
          <a:lstStyle/>
          <a:p>
            <a:pPr marL="8659">
              <a:spcBef>
                <a:spcPts val="89"/>
              </a:spcBef>
            </a:pPr>
            <a:r>
              <a:rPr sz="1057" b="1" dirty="0">
                <a:latin typeface="Helvetica"/>
                <a:cs typeface="Helvetica"/>
              </a:rPr>
              <a:t>J</a:t>
            </a:r>
            <a:r>
              <a:rPr sz="1057" b="1" spc="20" dirty="0">
                <a:latin typeface="Helvetica"/>
                <a:cs typeface="Helvetica"/>
              </a:rPr>
              <a:t>oh</a:t>
            </a:r>
            <a:r>
              <a:rPr sz="1057" b="1" spc="7" dirty="0">
                <a:latin typeface="Helvetica"/>
                <a:cs typeface="Helvetica"/>
              </a:rPr>
              <a:t>n</a:t>
            </a:r>
            <a:r>
              <a:rPr sz="1057" b="1" spc="17" dirty="0">
                <a:latin typeface="Helvetica"/>
                <a:cs typeface="Helvetica"/>
              </a:rPr>
              <a:t>s</a:t>
            </a:r>
            <a:r>
              <a:rPr sz="1057" b="1" spc="20" dirty="0">
                <a:latin typeface="Helvetica"/>
                <a:cs typeface="Helvetica"/>
              </a:rPr>
              <a:t>t</a:t>
            </a:r>
            <a:r>
              <a:rPr sz="1057" b="1" spc="7" dirty="0">
                <a:latin typeface="Helvetica"/>
                <a:cs typeface="Helvetica"/>
              </a:rPr>
              <a:t>o</a:t>
            </a:r>
            <a:r>
              <a:rPr sz="1057" b="1" spc="14" dirty="0">
                <a:latin typeface="Helvetica"/>
                <a:cs typeface="Helvetica"/>
              </a:rPr>
              <a:t>n</a:t>
            </a:r>
            <a:endParaRPr sz="1057">
              <a:latin typeface="Helvetica"/>
              <a:cs typeface="Helvetica"/>
            </a:endParaRPr>
          </a:p>
        </p:txBody>
      </p:sp>
      <p:sp>
        <p:nvSpPr>
          <p:cNvPr id="51" name="object 51"/>
          <p:cNvSpPr/>
          <p:nvPr/>
        </p:nvSpPr>
        <p:spPr>
          <a:xfrm>
            <a:off x="1949095" y="5354550"/>
            <a:ext cx="891886" cy="673677"/>
          </a:xfrm>
          <a:custGeom>
            <a:avLst/>
            <a:gdLst/>
            <a:ahLst/>
            <a:cxnLst/>
            <a:rect l="l" t="t" r="r" b="b"/>
            <a:pathLst>
              <a:path w="1308100" h="988059">
                <a:moveTo>
                  <a:pt x="0" y="0"/>
                </a:moveTo>
                <a:lnTo>
                  <a:pt x="0" y="987552"/>
                </a:lnTo>
                <a:lnTo>
                  <a:pt x="1307592" y="987552"/>
                </a:lnTo>
                <a:lnTo>
                  <a:pt x="1307592" y="0"/>
                </a:lnTo>
                <a:lnTo>
                  <a:pt x="0" y="0"/>
                </a:lnTo>
                <a:close/>
              </a:path>
            </a:pathLst>
          </a:custGeom>
          <a:solidFill>
            <a:srgbClr val="FFFFFF"/>
          </a:solidFill>
        </p:spPr>
        <p:txBody>
          <a:bodyPr wrap="square" lIns="0" tIns="0" rIns="0" bIns="0" rtlCol="0"/>
          <a:lstStyle/>
          <a:p>
            <a:endParaRPr sz="1227"/>
          </a:p>
        </p:txBody>
      </p:sp>
      <p:sp>
        <p:nvSpPr>
          <p:cNvPr id="52" name="object 52"/>
          <p:cNvSpPr txBox="1"/>
          <p:nvPr/>
        </p:nvSpPr>
        <p:spPr>
          <a:xfrm>
            <a:off x="2038458" y="5418669"/>
            <a:ext cx="415636" cy="146812"/>
          </a:xfrm>
          <a:prstGeom prst="rect">
            <a:avLst/>
          </a:prstGeom>
        </p:spPr>
        <p:txBody>
          <a:bodyPr vert="horz" wrap="square" lIns="0" tIns="10391" rIns="0" bIns="0" rtlCol="0">
            <a:spAutoFit/>
          </a:bodyPr>
          <a:lstStyle/>
          <a:p>
            <a:pPr>
              <a:spcBef>
                <a:spcPts val="82"/>
              </a:spcBef>
            </a:pPr>
            <a:r>
              <a:rPr sz="886" b="1" spc="3" dirty="0">
                <a:latin typeface="Helvetica"/>
                <a:cs typeface="Helvetica"/>
              </a:rPr>
              <a:t>Legend</a:t>
            </a:r>
            <a:endParaRPr sz="886">
              <a:latin typeface="Helvetica"/>
              <a:cs typeface="Helvetica"/>
            </a:endParaRPr>
          </a:p>
        </p:txBody>
      </p:sp>
      <p:sp>
        <p:nvSpPr>
          <p:cNvPr id="53" name="object 53"/>
          <p:cNvSpPr txBox="1"/>
          <p:nvPr/>
        </p:nvSpPr>
        <p:spPr>
          <a:xfrm>
            <a:off x="2082100" y="5562106"/>
            <a:ext cx="154565" cy="260042"/>
          </a:xfrm>
          <a:prstGeom prst="rect">
            <a:avLst/>
          </a:prstGeom>
        </p:spPr>
        <p:txBody>
          <a:bodyPr vert="horz" wrap="square" lIns="0" tIns="8226" rIns="0" bIns="0" rtlCol="0">
            <a:spAutoFit/>
          </a:bodyPr>
          <a:lstStyle/>
          <a:p>
            <a:pPr>
              <a:spcBef>
                <a:spcPts val="65"/>
              </a:spcBef>
            </a:pPr>
            <a:r>
              <a:rPr sz="1636" spc="-914" dirty="0">
                <a:latin typeface="Arial"/>
                <a:cs typeface="Arial"/>
              </a:rPr>
              <a:t>_</a:t>
            </a:r>
            <a:r>
              <a:rPr sz="1636" spc="375" dirty="0">
                <a:solidFill>
                  <a:srgbClr val="005BE6"/>
                </a:solidFill>
                <a:latin typeface="Arial"/>
                <a:cs typeface="Arial"/>
              </a:rPr>
              <a:t>^</a:t>
            </a:r>
            <a:endParaRPr sz="1636">
              <a:latin typeface="Arial"/>
              <a:cs typeface="Arial"/>
            </a:endParaRPr>
          </a:p>
        </p:txBody>
      </p:sp>
      <p:sp>
        <p:nvSpPr>
          <p:cNvPr id="54" name="object 54"/>
          <p:cNvSpPr txBox="1"/>
          <p:nvPr/>
        </p:nvSpPr>
        <p:spPr>
          <a:xfrm>
            <a:off x="2310699" y="5649342"/>
            <a:ext cx="450273" cy="109325"/>
          </a:xfrm>
          <a:prstGeom prst="rect">
            <a:avLst/>
          </a:prstGeom>
        </p:spPr>
        <p:txBody>
          <a:bodyPr vert="horz" wrap="square" lIns="0" tIns="9525" rIns="0" bIns="0" rtlCol="0">
            <a:spAutoFit/>
          </a:bodyPr>
          <a:lstStyle/>
          <a:p>
            <a:pPr>
              <a:spcBef>
                <a:spcPts val="75"/>
              </a:spcBef>
            </a:pPr>
            <a:r>
              <a:rPr sz="648" dirty="0">
                <a:latin typeface="Helvetica"/>
                <a:cs typeface="Helvetica"/>
              </a:rPr>
              <a:t>Interchange</a:t>
            </a:r>
            <a:endParaRPr sz="648">
              <a:latin typeface="Helvetica"/>
              <a:cs typeface="Helvetica"/>
            </a:endParaRPr>
          </a:p>
        </p:txBody>
      </p:sp>
      <p:sp>
        <p:nvSpPr>
          <p:cNvPr id="55" name="object 55"/>
          <p:cNvSpPr/>
          <p:nvPr/>
        </p:nvSpPr>
        <p:spPr>
          <a:xfrm>
            <a:off x="2036376" y="5884487"/>
            <a:ext cx="230765" cy="0"/>
          </a:xfrm>
          <a:custGeom>
            <a:avLst/>
            <a:gdLst/>
            <a:ahLst/>
            <a:cxnLst/>
            <a:rect l="l" t="t" r="r" b="b"/>
            <a:pathLst>
              <a:path w="338455">
                <a:moveTo>
                  <a:pt x="0" y="0"/>
                </a:moveTo>
                <a:lnTo>
                  <a:pt x="338326" y="0"/>
                </a:lnTo>
              </a:path>
            </a:pathLst>
          </a:custGeom>
          <a:ln w="75895">
            <a:solidFill>
              <a:srgbClr val="E60000"/>
            </a:solidFill>
          </a:ln>
        </p:spPr>
        <p:txBody>
          <a:bodyPr wrap="square" lIns="0" tIns="0" rIns="0" bIns="0" rtlCol="0"/>
          <a:lstStyle/>
          <a:p>
            <a:endParaRPr sz="1227"/>
          </a:p>
        </p:txBody>
      </p:sp>
      <p:sp>
        <p:nvSpPr>
          <p:cNvPr id="56" name="object 56"/>
          <p:cNvSpPr txBox="1"/>
          <p:nvPr/>
        </p:nvSpPr>
        <p:spPr>
          <a:xfrm>
            <a:off x="2310699" y="5823909"/>
            <a:ext cx="300470" cy="109325"/>
          </a:xfrm>
          <a:prstGeom prst="rect">
            <a:avLst/>
          </a:prstGeom>
        </p:spPr>
        <p:txBody>
          <a:bodyPr vert="horz" wrap="square" lIns="0" tIns="9525" rIns="0" bIns="0" rtlCol="0">
            <a:spAutoFit/>
          </a:bodyPr>
          <a:lstStyle/>
          <a:p>
            <a:pPr>
              <a:spcBef>
                <a:spcPts val="75"/>
              </a:spcBef>
            </a:pPr>
            <a:r>
              <a:rPr sz="648" spc="-7" dirty="0">
                <a:latin typeface="Helvetica"/>
                <a:cs typeface="Helvetica"/>
              </a:rPr>
              <a:t>W-</a:t>
            </a:r>
            <a:r>
              <a:rPr sz="648" spc="14" dirty="0">
                <a:latin typeface="Helvetica"/>
                <a:cs typeface="Helvetica"/>
              </a:rPr>
              <a:t>5</a:t>
            </a:r>
            <a:r>
              <a:rPr sz="648" spc="-3" dirty="0">
                <a:latin typeface="Helvetica"/>
                <a:cs typeface="Helvetica"/>
              </a:rPr>
              <a:t>6</a:t>
            </a:r>
            <a:r>
              <a:rPr sz="648" spc="14" dirty="0">
                <a:latin typeface="Helvetica"/>
                <a:cs typeface="Helvetica"/>
              </a:rPr>
              <a:t>0</a:t>
            </a:r>
            <a:r>
              <a:rPr sz="648" spc="3" dirty="0">
                <a:latin typeface="Helvetica"/>
                <a:cs typeface="Helvetica"/>
              </a:rPr>
              <a:t>0</a:t>
            </a:r>
            <a:endParaRPr sz="648">
              <a:latin typeface="Helvetica"/>
              <a:cs typeface="Helvetica"/>
            </a:endParaRPr>
          </a:p>
        </p:txBody>
      </p:sp>
    </p:spTree>
    <p:extLst>
      <p:ext uri="{BB962C8B-B14F-4D97-AF65-F5344CB8AC3E}">
        <p14:creationId xmlns:p14="http://schemas.microsoft.com/office/powerpoint/2010/main" val="40294275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786419" y="6431750"/>
            <a:ext cx="808759" cy="134612"/>
          </a:xfrm>
          <a:prstGeom prst="rect">
            <a:avLst/>
          </a:prstGeom>
        </p:spPr>
        <p:txBody>
          <a:bodyPr vert="horz" wrap="square" lIns="0" tIns="8659" rIns="0" bIns="0" rtlCol="0">
            <a:spAutoFit/>
          </a:bodyPr>
          <a:lstStyle/>
          <a:p>
            <a:pPr marL="8659">
              <a:spcBef>
                <a:spcPts val="68"/>
              </a:spcBef>
            </a:pPr>
            <a:r>
              <a:rPr sz="818" spc="-3" dirty="0">
                <a:latin typeface="Georgia"/>
                <a:cs typeface="Georgia"/>
              </a:rPr>
              <a:t>Project</a:t>
            </a:r>
            <a:r>
              <a:rPr sz="818" spc="-31" dirty="0">
                <a:latin typeface="Georgia"/>
                <a:cs typeface="Georgia"/>
              </a:rPr>
              <a:t> </a:t>
            </a:r>
            <a:r>
              <a:rPr sz="818" spc="-3" dirty="0">
                <a:latin typeface="Georgia"/>
                <a:cs typeface="Georgia"/>
              </a:rPr>
              <a:t>Manager:</a:t>
            </a:r>
            <a:endParaRPr sz="818">
              <a:latin typeface="Georgia"/>
              <a:cs typeface="Georgia"/>
            </a:endParaRPr>
          </a:p>
        </p:txBody>
      </p:sp>
      <p:sp>
        <p:nvSpPr>
          <p:cNvPr id="3" name="object 3"/>
          <p:cNvSpPr txBox="1"/>
          <p:nvPr/>
        </p:nvSpPr>
        <p:spPr>
          <a:xfrm>
            <a:off x="2721809" y="6431750"/>
            <a:ext cx="2789525" cy="134612"/>
          </a:xfrm>
          <a:prstGeom prst="rect">
            <a:avLst/>
          </a:prstGeom>
        </p:spPr>
        <p:txBody>
          <a:bodyPr vert="horz" wrap="square" lIns="0" tIns="8659" rIns="0" bIns="0" rtlCol="0">
            <a:spAutoFit/>
          </a:bodyPr>
          <a:lstStyle/>
          <a:p>
            <a:pPr marL="8659">
              <a:spcBef>
                <a:spcPts val="68"/>
              </a:spcBef>
            </a:pPr>
            <a:r>
              <a:rPr sz="818" dirty="0">
                <a:latin typeface="Georgia"/>
                <a:cs typeface="Georgia"/>
              </a:rPr>
              <a:t>Addison </a:t>
            </a:r>
            <a:r>
              <a:rPr sz="818" spc="-3" dirty="0">
                <a:latin typeface="Georgia"/>
                <a:cs typeface="Georgia"/>
              </a:rPr>
              <a:t>Gainey, </a:t>
            </a:r>
            <a:r>
              <a:rPr sz="818" dirty="0">
                <a:latin typeface="Georgia"/>
                <a:cs typeface="Georgia"/>
              </a:rPr>
              <a:t>P.E., </a:t>
            </a:r>
            <a:r>
              <a:rPr sz="818" spc="-3" dirty="0">
                <a:latin typeface="Georgia"/>
                <a:cs typeface="Georgia"/>
              </a:rPr>
              <a:t>(252) 640-6400,</a:t>
            </a:r>
            <a:r>
              <a:rPr sz="818" spc="-20" dirty="0">
                <a:latin typeface="Georgia"/>
                <a:cs typeface="Georgia"/>
              </a:rPr>
              <a:t> </a:t>
            </a:r>
            <a:r>
              <a:rPr sz="818" u="sng" dirty="0">
                <a:uFill>
                  <a:solidFill>
                    <a:srgbClr val="000000"/>
                  </a:solidFill>
                </a:uFill>
                <a:latin typeface="Georgia"/>
                <a:cs typeface="Georgia"/>
                <a:hlinkClick r:id="rId2"/>
              </a:rPr>
              <a:t>nagainey@ncdot.gov</a:t>
            </a:r>
            <a:endParaRPr sz="818" dirty="0">
              <a:latin typeface="Georgia"/>
              <a:cs typeface="Georgia"/>
            </a:endParaRPr>
          </a:p>
        </p:txBody>
      </p:sp>
      <p:sp>
        <p:nvSpPr>
          <p:cNvPr id="4" name="object 4"/>
          <p:cNvSpPr txBox="1"/>
          <p:nvPr/>
        </p:nvSpPr>
        <p:spPr>
          <a:xfrm>
            <a:off x="1446068" y="291638"/>
            <a:ext cx="7143750" cy="5761600"/>
          </a:xfrm>
          <a:prstGeom prst="rect">
            <a:avLst/>
          </a:prstGeom>
        </p:spPr>
        <p:txBody>
          <a:bodyPr vert="horz" wrap="square" lIns="0" tIns="8659" rIns="0" bIns="0" rtlCol="0">
            <a:spAutoFit/>
          </a:bodyPr>
          <a:lstStyle/>
          <a:p>
            <a:pPr marL="8659">
              <a:spcBef>
                <a:spcPts val="68"/>
              </a:spcBef>
            </a:pPr>
            <a:r>
              <a:rPr sz="1400" b="1" u="sng" spc="-3" dirty="0">
                <a:uFill>
                  <a:solidFill>
                    <a:srgbClr val="000000"/>
                  </a:solidFill>
                </a:uFill>
                <a:cs typeface="Georgia"/>
              </a:rPr>
              <a:t>W-5600</a:t>
            </a:r>
            <a:endParaRPr sz="1400" dirty="0">
              <a:cs typeface="Georgia"/>
            </a:endParaRPr>
          </a:p>
          <a:p>
            <a:pPr marL="8659">
              <a:spcBef>
                <a:spcPts val="3"/>
              </a:spcBef>
            </a:pPr>
            <a:r>
              <a:rPr sz="1400" b="1" dirty="0">
                <a:cs typeface="Georgia"/>
              </a:rPr>
              <a:t>US 70 Improvements near </a:t>
            </a:r>
            <a:r>
              <a:rPr sz="1400" b="1" spc="-3" dirty="0">
                <a:cs typeface="Georgia"/>
              </a:rPr>
              <a:t>Wilson's Mills </a:t>
            </a:r>
            <a:r>
              <a:rPr sz="1400" b="1" dirty="0">
                <a:cs typeface="Georgia"/>
              </a:rPr>
              <a:t>- </a:t>
            </a:r>
            <a:r>
              <a:rPr sz="1400" b="1" spc="-3" dirty="0">
                <a:cs typeface="Georgia"/>
              </a:rPr>
              <a:t>Johnston</a:t>
            </a:r>
            <a:r>
              <a:rPr sz="1400" b="1" spc="-17" dirty="0">
                <a:cs typeface="Georgia"/>
              </a:rPr>
              <a:t> </a:t>
            </a:r>
            <a:r>
              <a:rPr sz="1400" b="1" spc="-3" dirty="0">
                <a:cs typeface="Georgia"/>
              </a:rPr>
              <a:t>County</a:t>
            </a:r>
            <a:endParaRPr sz="1400" dirty="0">
              <a:cs typeface="Georgia"/>
            </a:endParaRPr>
          </a:p>
          <a:p>
            <a:pPr>
              <a:spcBef>
                <a:spcPts val="3"/>
              </a:spcBef>
            </a:pPr>
            <a:endParaRPr sz="1400" dirty="0">
              <a:cs typeface="Georgia"/>
            </a:endParaRPr>
          </a:p>
          <a:p>
            <a:pPr marL="325573"/>
            <a:r>
              <a:rPr sz="1400" b="1" spc="-3" dirty="0">
                <a:cs typeface="Georgia"/>
              </a:rPr>
              <a:t>Project</a:t>
            </a:r>
            <a:r>
              <a:rPr sz="1400" b="1" spc="-7" dirty="0">
                <a:cs typeface="Georgia"/>
              </a:rPr>
              <a:t> </a:t>
            </a:r>
            <a:r>
              <a:rPr sz="1400" b="1" dirty="0">
                <a:cs typeface="Georgia"/>
              </a:rPr>
              <a:t>Description:</a:t>
            </a:r>
            <a:endParaRPr sz="1400" dirty="0">
              <a:cs typeface="Georgia"/>
            </a:endParaRPr>
          </a:p>
          <a:p>
            <a:pPr marL="323408">
              <a:spcBef>
                <a:spcPts val="136"/>
              </a:spcBef>
            </a:pPr>
            <a:r>
              <a:rPr sz="1400" spc="-3" dirty="0">
                <a:cs typeface="Georgia"/>
              </a:rPr>
              <a:t>Upgrade US 70 to </a:t>
            </a:r>
            <a:r>
              <a:rPr sz="1400" dirty="0">
                <a:cs typeface="Georgia"/>
              </a:rPr>
              <a:t>Interstate </a:t>
            </a:r>
            <a:r>
              <a:rPr sz="1400" spc="-3" dirty="0">
                <a:cs typeface="Georgia"/>
              </a:rPr>
              <a:t>standards from US 70 </a:t>
            </a:r>
            <a:r>
              <a:rPr sz="1400" dirty="0">
                <a:cs typeface="Georgia"/>
              </a:rPr>
              <a:t>Business </a:t>
            </a:r>
            <a:r>
              <a:rPr sz="1400" spc="-3" dirty="0">
                <a:cs typeface="Georgia"/>
              </a:rPr>
              <a:t>to Neuse</a:t>
            </a:r>
            <a:r>
              <a:rPr sz="1400" spc="10" dirty="0">
                <a:cs typeface="Georgia"/>
              </a:rPr>
              <a:t> </a:t>
            </a:r>
            <a:r>
              <a:rPr sz="1400" dirty="0">
                <a:cs typeface="Georgia"/>
              </a:rPr>
              <a:t>River.</a:t>
            </a:r>
          </a:p>
          <a:p>
            <a:pPr>
              <a:spcBef>
                <a:spcPts val="34"/>
              </a:spcBef>
            </a:pPr>
            <a:endParaRPr sz="1400" dirty="0">
              <a:cs typeface="Georgia"/>
            </a:endParaRPr>
          </a:p>
          <a:p>
            <a:pPr marL="325573"/>
            <a:r>
              <a:rPr sz="1400" b="1" spc="-3" dirty="0">
                <a:cs typeface="Georgia"/>
              </a:rPr>
              <a:t>Funding </a:t>
            </a:r>
            <a:r>
              <a:rPr sz="1400" b="1" dirty="0">
                <a:cs typeface="Georgia"/>
              </a:rPr>
              <a:t>Status:</a:t>
            </a:r>
            <a:endParaRPr sz="1400" dirty="0">
              <a:cs typeface="Georgia"/>
            </a:endParaRPr>
          </a:p>
          <a:p>
            <a:pPr marL="323408">
              <a:spcBef>
                <a:spcPts val="85"/>
              </a:spcBef>
            </a:pPr>
            <a:r>
              <a:rPr sz="1400" spc="-3" dirty="0">
                <a:cs typeface="Georgia"/>
              </a:rPr>
              <a:t>Fully funded </a:t>
            </a:r>
            <a:r>
              <a:rPr sz="1400" dirty="0">
                <a:cs typeface="Georgia"/>
              </a:rPr>
              <a:t>in </a:t>
            </a:r>
            <a:r>
              <a:rPr sz="1400" spc="-3" dirty="0">
                <a:cs typeface="Georgia"/>
              </a:rPr>
              <a:t>2020-2029 </a:t>
            </a:r>
            <a:r>
              <a:rPr sz="1400" dirty="0">
                <a:cs typeface="Georgia"/>
              </a:rPr>
              <a:t>STIP. Build </a:t>
            </a:r>
            <a:r>
              <a:rPr sz="1400" spc="-3" dirty="0">
                <a:cs typeface="Georgia"/>
              </a:rPr>
              <a:t>NC </a:t>
            </a:r>
            <a:r>
              <a:rPr sz="1400" dirty="0">
                <a:cs typeface="Georgia"/>
              </a:rPr>
              <a:t>Bond</a:t>
            </a:r>
            <a:r>
              <a:rPr sz="1400" spc="48" dirty="0">
                <a:cs typeface="Georgia"/>
              </a:rPr>
              <a:t> </a:t>
            </a:r>
            <a:r>
              <a:rPr sz="1400" dirty="0">
                <a:cs typeface="Georgia"/>
              </a:rPr>
              <a:t>Project.</a:t>
            </a:r>
          </a:p>
          <a:p>
            <a:pPr>
              <a:spcBef>
                <a:spcPts val="31"/>
              </a:spcBef>
            </a:pPr>
            <a:endParaRPr sz="1400" dirty="0">
              <a:cs typeface="Georgia"/>
            </a:endParaRPr>
          </a:p>
          <a:p>
            <a:pPr marL="325573"/>
            <a:r>
              <a:rPr sz="1400" b="1" dirty="0">
                <a:cs typeface="Georgia"/>
              </a:rPr>
              <a:t>Schedule:</a:t>
            </a:r>
            <a:endParaRPr sz="1400" dirty="0">
              <a:cs typeface="Georgia"/>
            </a:endParaRPr>
          </a:p>
          <a:p>
            <a:pPr marL="1078469" indent="-285750">
              <a:lnSpc>
                <a:spcPts val="955"/>
              </a:lnSpc>
              <a:spcBef>
                <a:spcPts val="330"/>
              </a:spcBef>
              <a:buFont typeface="Arial" panose="020B0604020202020204" pitchFamily="34" charset="0"/>
              <a:buChar char="•"/>
              <a:tabLst>
                <a:tab pos="949444" algn="l"/>
              </a:tabLst>
            </a:pPr>
            <a:r>
              <a:rPr sz="1400" dirty="0">
                <a:cs typeface="Georgia"/>
              </a:rPr>
              <a:t>Project </a:t>
            </a:r>
            <a:r>
              <a:rPr sz="1400" spc="-3" dirty="0">
                <a:cs typeface="Georgia"/>
              </a:rPr>
              <a:t>Scoping Meeting </a:t>
            </a:r>
            <a:r>
              <a:rPr sz="1400" dirty="0">
                <a:cs typeface="Georgia"/>
              </a:rPr>
              <a:t>- July</a:t>
            </a:r>
            <a:r>
              <a:rPr sz="1400" spc="-10" dirty="0">
                <a:cs typeface="Georgia"/>
              </a:rPr>
              <a:t> </a:t>
            </a:r>
            <a:r>
              <a:rPr sz="1400" dirty="0">
                <a:cs typeface="Georgia"/>
              </a:rPr>
              <a:t>2012</a:t>
            </a:r>
            <a:endParaRPr lang="en-US" sz="1400" dirty="0">
              <a:cs typeface="Georgia"/>
            </a:endParaRPr>
          </a:p>
          <a:p>
            <a:pPr marL="1078469" indent="-285750">
              <a:lnSpc>
                <a:spcPts val="955"/>
              </a:lnSpc>
              <a:spcBef>
                <a:spcPts val="330"/>
              </a:spcBef>
              <a:buFont typeface="Arial" panose="020B0604020202020204" pitchFamily="34" charset="0"/>
              <a:buChar char="•"/>
              <a:tabLst>
                <a:tab pos="949444" algn="l"/>
              </a:tabLst>
            </a:pPr>
            <a:r>
              <a:rPr sz="1400" dirty="0">
                <a:cs typeface="Georgia"/>
              </a:rPr>
              <a:t>Public </a:t>
            </a:r>
            <a:r>
              <a:rPr sz="1400" spc="-3" dirty="0">
                <a:cs typeface="Georgia"/>
              </a:rPr>
              <a:t>Meeting </a:t>
            </a:r>
            <a:r>
              <a:rPr sz="1400" dirty="0">
                <a:cs typeface="Georgia"/>
              </a:rPr>
              <a:t>- </a:t>
            </a:r>
            <a:r>
              <a:rPr sz="1400" spc="-3" dirty="0">
                <a:cs typeface="Georgia"/>
              </a:rPr>
              <a:t>February</a:t>
            </a:r>
            <a:r>
              <a:rPr sz="1400" spc="-14" dirty="0">
                <a:cs typeface="Georgia"/>
              </a:rPr>
              <a:t> </a:t>
            </a:r>
            <a:r>
              <a:rPr sz="1400" dirty="0">
                <a:cs typeface="Georgia"/>
              </a:rPr>
              <a:t>2016</a:t>
            </a:r>
            <a:endParaRPr lang="en-US" sz="1400" dirty="0">
              <a:cs typeface="Georgia"/>
            </a:endParaRPr>
          </a:p>
          <a:p>
            <a:pPr marL="1078469" indent="-285750">
              <a:lnSpc>
                <a:spcPts val="955"/>
              </a:lnSpc>
              <a:spcBef>
                <a:spcPts val="330"/>
              </a:spcBef>
              <a:buFont typeface="Arial" panose="020B0604020202020204" pitchFamily="34" charset="0"/>
              <a:buChar char="•"/>
              <a:tabLst>
                <a:tab pos="949444" algn="l"/>
              </a:tabLst>
            </a:pPr>
            <a:r>
              <a:rPr sz="1400" spc="-3" dirty="0">
                <a:cs typeface="Georgia"/>
              </a:rPr>
              <a:t>CE </a:t>
            </a:r>
            <a:r>
              <a:rPr sz="1400" dirty="0">
                <a:cs typeface="Georgia"/>
              </a:rPr>
              <a:t>Approved - July</a:t>
            </a:r>
            <a:r>
              <a:rPr sz="1400" spc="-10" dirty="0">
                <a:cs typeface="Georgia"/>
              </a:rPr>
              <a:t> </a:t>
            </a:r>
            <a:r>
              <a:rPr sz="1400" dirty="0">
                <a:cs typeface="Georgia"/>
              </a:rPr>
              <a:t>2016</a:t>
            </a:r>
            <a:endParaRPr lang="en-US" sz="1400" dirty="0">
              <a:cs typeface="Georgia"/>
            </a:endParaRPr>
          </a:p>
          <a:p>
            <a:pPr marL="1078469" indent="-285750">
              <a:lnSpc>
                <a:spcPts val="955"/>
              </a:lnSpc>
              <a:spcBef>
                <a:spcPts val="330"/>
              </a:spcBef>
              <a:buFont typeface="Arial" panose="020B0604020202020204" pitchFamily="34" charset="0"/>
              <a:buChar char="•"/>
              <a:tabLst>
                <a:tab pos="949444" algn="l"/>
              </a:tabLst>
            </a:pPr>
            <a:r>
              <a:rPr sz="1400" dirty="0">
                <a:cs typeface="Georgia"/>
              </a:rPr>
              <a:t>Right </a:t>
            </a:r>
            <a:r>
              <a:rPr sz="1400" spc="-3" dirty="0">
                <a:cs typeface="Georgia"/>
              </a:rPr>
              <a:t>of </a:t>
            </a:r>
            <a:r>
              <a:rPr sz="1400" dirty="0">
                <a:cs typeface="Georgia"/>
              </a:rPr>
              <a:t>Way </a:t>
            </a:r>
            <a:r>
              <a:rPr sz="1400" spc="-3" dirty="0">
                <a:cs typeface="Georgia"/>
              </a:rPr>
              <a:t>Acquisition </a:t>
            </a:r>
            <a:r>
              <a:rPr sz="1400" dirty="0">
                <a:cs typeface="Georgia"/>
              </a:rPr>
              <a:t>– </a:t>
            </a:r>
            <a:r>
              <a:rPr sz="1400" spc="-3" dirty="0">
                <a:cs typeface="Georgia"/>
              </a:rPr>
              <a:t>March</a:t>
            </a:r>
            <a:r>
              <a:rPr sz="1400" spc="-10" dirty="0">
                <a:cs typeface="Georgia"/>
              </a:rPr>
              <a:t> </a:t>
            </a:r>
            <a:r>
              <a:rPr sz="1400" dirty="0">
                <a:cs typeface="Georgia"/>
              </a:rPr>
              <a:t>2018</a:t>
            </a:r>
            <a:endParaRPr lang="en-US" sz="1400" dirty="0">
              <a:cs typeface="Georgia"/>
            </a:endParaRPr>
          </a:p>
          <a:p>
            <a:pPr marL="1078469" indent="-285750">
              <a:lnSpc>
                <a:spcPts val="955"/>
              </a:lnSpc>
              <a:spcBef>
                <a:spcPts val="330"/>
              </a:spcBef>
              <a:buFont typeface="Arial" panose="020B0604020202020204" pitchFamily="34" charset="0"/>
              <a:buChar char="•"/>
              <a:tabLst>
                <a:tab pos="949444" algn="l"/>
              </a:tabLst>
            </a:pPr>
            <a:r>
              <a:rPr sz="1400" spc="-3" dirty="0">
                <a:cs typeface="Georgia"/>
              </a:rPr>
              <a:t>Construction </a:t>
            </a:r>
            <a:r>
              <a:rPr sz="1400" dirty="0">
                <a:cs typeface="Georgia"/>
              </a:rPr>
              <a:t>– Letting </a:t>
            </a:r>
            <a:r>
              <a:rPr sz="1400" spc="-3" dirty="0">
                <a:cs typeface="Georgia"/>
              </a:rPr>
              <a:t>March</a:t>
            </a:r>
            <a:r>
              <a:rPr sz="1400" spc="-7" dirty="0">
                <a:cs typeface="Georgia"/>
              </a:rPr>
              <a:t> </a:t>
            </a:r>
            <a:r>
              <a:rPr sz="1400" spc="-3" dirty="0">
                <a:cs typeface="Georgia"/>
              </a:rPr>
              <a:t>2021</a:t>
            </a:r>
            <a:endParaRPr sz="1400" dirty="0">
              <a:cs typeface="Georgia"/>
            </a:endParaRPr>
          </a:p>
          <a:p>
            <a:pPr>
              <a:spcBef>
                <a:spcPts val="31"/>
              </a:spcBef>
              <a:buFont typeface="Wingdings"/>
              <a:buChar char=""/>
            </a:pPr>
            <a:endParaRPr sz="1400" dirty="0">
              <a:cs typeface="Georgia"/>
            </a:endParaRPr>
          </a:p>
          <a:p>
            <a:pPr marL="328604">
              <a:lnSpc>
                <a:spcPts val="961"/>
              </a:lnSpc>
            </a:pPr>
            <a:r>
              <a:rPr sz="1400" b="1" spc="-3" dirty="0">
                <a:cs typeface="Georgia"/>
              </a:rPr>
              <a:t>Activities</a:t>
            </a:r>
            <a:r>
              <a:rPr sz="1400" b="1" spc="-72" dirty="0">
                <a:cs typeface="Georgia"/>
              </a:rPr>
              <a:t> </a:t>
            </a:r>
            <a:r>
              <a:rPr sz="1400" b="1" spc="-3" dirty="0">
                <a:cs typeface="Georgia"/>
              </a:rPr>
              <a:t>Underway</a:t>
            </a:r>
            <a:br>
              <a:rPr lang="en-US" sz="1400" b="1" spc="-3" dirty="0">
                <a:cs typeface="Georgia"/>
              </a:rPr>
            </a:br>
            <a:endParaRPr lang="en-US" sz="1400" dirty="0">
              <a:cs typeface="Georgia"/>
            </a:endParaRPr>
          </a:p>
          <a:p>
            <a:pPr marL="1086695" indent="-285750">
              <a:lnSpc>
                <a:spcPts val="937"/>
              </a:lnSpc>
              <a:buFont typeface="Arial" panose="020B0604020202020204" pitchFamily="34" charset="0"/>
              <a:buChar char="•"/>
              <a:tabLst>
                <a:tab pos="957670" algn="l"/>
              </a:tabLst>
            </a:pPr>
            <a:r>
              <a:rPr lang="en-US" sz="1400" dirty="0">
                <a:cs typeface="Georgia"/>
              </a:rPr>
              <a:t>Right </a:t>
            </a:r>
            <a:r>
              <a:rPr lang="en-US" sz="1400" spc="-3" dirty="0">
                <a:cs typeface="Georgia"/>
              </a:rPr>
              <a:t>of way </a:t>
            </a:r>
            <a:r>
              <a:rPr lang="en-US" sz="1400" dirty="0">
                <a:cs typeface="Georgia"/>
              </a:rPr>
              <a:t>acquisition is </a:t>
            </a:r>
            <a:r>
              <a:rPr lang="en-US" sz="1400" spc="-3" dirty="0">
                <a:cs typeface="Georgia"/>
              </a:rPr>
              <a:t>substantially</a:t>
            </a:r>
            <a:r>
              <a:rPr lang="en-US" sz="1400" spc="-65" dirty="0">
                <a:cs typeface="Georgia"/>
              </a:rPr>
              <a:t> </a:t>
            </a:r>
            <a:r>
              <a:rPr lang="en-US" sz="1400" spc="-3" dirty="0">
                <a:cs typeface="Georgia"/>
              </a:rPr>
              <a:t>complete.</a:t>
            </a:r>
          </a:p>
          <a:p>
            <a:pPr marL="800945">
              <a:lnSpc>
                <a:spcPts val="937"/>
              </a:lnSpc>
              <a:tabLst>
                <a:tab pos="957670" algn="l"/>
              </a:tabLst>
            </a:pPr>
            <a:endParaRPr lang="en-US" sz="1400" spc="-3" dirty="0">
              <a:cs typeface="Georgia"/>
            </a:endParaRPr>
          </a:p>
          <a:p>
            <a:pPr marL="1086695" indent="-285750">
              <a:lnSpc>
                <a:spcPts val="937"/>
              </a:lnSpc>
              <a:buFont typeface="Arial" panose="020B0604020202020204" pitchFamily="34" charset="0"/>
              <a:buChar char="•"/>
              <a:tabLst>
                <a:tab pos="957670" algn="l"/>
              </a:tabLst>
            </a:pPr>
            <a:r>
              <a:rPr sz="1400" spc="-3" dirty="0">
                <a:cs typeface="Georgia"/>
              </a:rPr>
              <a:t>Utility relocations </a:t>
            </a:r>
            <a:r>
              <a:rPr sz="1400" dirty="0">
                <a:cs typeface="Georgia"/>
              </a:rPr>
              <a:t>are</a:t>
            </a:r>
            <a:r>
              <a:rPr sz="1400" spc="14" dirty="0">
                <a:cs typeface="Georgia"/>
              </a:rPr>
              <a:t> </a:t>
            </a:r>
            <a:r>
              <a:rPr sz="1400" spc="-3" dirty="0">
                <a:cs typeface="Georgia"/>
              </a:rPr>
              <a:t>underway.</a:t>
            </a:r>
            <a:endParaRPr lang="en-US" sz="1400" spc="-3" dirty="0">
              <a:cs typeface="Georgia"/>
            </a:endParaRPr>
          </a:p>
          <a:p>
            <a:pPr marL="800945">
              <a:lnSpc>
                <a:spcPts val="937"/>
              </a:lnSpc>
              <a:tabLst>
                <a:tab pos="957670" algn="l"/>
              </a:tabLst>
            </a:pPr>
            <a:endParaRPr lang="en-US" sz="1400" spc="-3" dirty="0">
              <a:cs typeface="Georgia"/>
            </a:endParaRPr>
          </a:p>
          <a:p>
            <a:pPr marL="1086695" indent="-285750">
              <a:lnSpc>
                <a:spcPts val="937"/>
              </a:lnSpc>
              <a:buFont typeface="Arial" panose="020B0604020202020204" pitchFamily="34" charset="0"/>
              <a:buChar char="•"/>
              <a:tabLst>
                <a:tab pos="957670" algn="l"/>
              </a:tabLst>
            </a:pPr>
            <a:r>
              <a:rPr sz="1400" spc="-3" dirty="0">
                <a:cs typeface="Georgia"/>
              </a:rPr>
              <a:t>Final plans </a:t>
            </a:r>
            <a:r>
              <a:rPr sz="1400" dirty="0">
                <a:cs typeface="Georgia"/>
              </a:rPr>
              <a:t>are </a:t>
            </a:r>
            <a:r>
              <a:rPr sz="1400" spc="-3" dirty="0">
                <a:cs typeface="Georgia"/>
              </a:rPr>
              <a:t>substantially</a:t>
            </a:r>
            <a:r>
              <a:rPr sz="1400" spc="-10" dirty="0">
                <a:cs typeface="Georgia"/>
              </a:rPr>
              <a:t> </a:t>
            </a:r>
            <a:r>
              <a:rPr sz="1400" spc="-3" dirty="0">
                <a:cs typeface="Georgia"/>
              </a:rPr>
              <a:t>complete.</a:t>
            </a:r>
            <a:endParaRPr lang="en-US" sz="1400" spc="-3" dirty="0">
              <a:cs typeface="Georgia"/>
            </a:endParaRPr>
          </a:p>
          <a:p>
            <a:pPr marL="800945">
              <a:lnSpc>
                <a:spcPts val="937"/>
              </a:lnSpc>
              <a:tabLst>
                <a:tab pos="957670" algn="l"/>
              </a:tabLst>
            </a:pPr>
            <a:endParaRPr lang="en-US" sz="1400" spc="-3" dirty="0">
              <a:cs typeface="Georgia"/>
            </a:endParaRPr>
          </a:p>
          <a:p>
            <a:pPr marL="1086695" indent="-285750">
              <a:lnSpc>
                <a:spcPts val="937"/>
              </a:lnSpc>
              <a:buFont typeface="Arial" panose="020B0604020202020204" pitchFamily="34" charset="0"/>
              <a:buChar char="•"/>
              <a:tabLst>
                <a:tab pos="957670" algn="l"/>
              </a:tabLst>
            </a:pPr>
            <a:r>
              <a:rPr sz="1400" dirty="0">
                <a:cs typeface="Georgia"/>
              </a:rPr>
              <a:t>Permits </a:t>
            </a:r>
            <a:r>
              <a:rPr sz="1400" spc="-3" dirty="0">
                <a:cs typeface="Georgia"/>
              </a:rPr>
              <a:t>have been</a:t>
            </a:r>
            <a:r>
              <a:rPr sz="1400" spc="-7" dirty="0">
                <a:cs typeface="Georgia"/>
              </a:rPr>
              <a:t> </a:t>
            </a:r>
            <a:r>
              <a:rPr sz="1400" dirty="0">
                <a:cs typeface="Georgia"/>
              </a:rPr>
              <a:t>received.</a:t>
            </a:r>
          </a:p>
          <a:p>
            <a:pPr>
              <a:spcBef>
                <a:spcPts val="37"/>
              </a:spcBef>
              <a:buFont typeface="Wingdings"/>
              <a:buChar char=""/>
            </a:pPr>
            <a:endParaRPr sz="1400" dirty="0">
              <a:cs typeface="Georgia"/>
            </a:endParaRPr>
          </a:p>
          <a:p>
            <a:pPr marL="318645"/>
            <a:r>
              <a:rPr sz="1400" b="1" spc="-3" dirty="0">
                <a:cs typeface="Georgia"/>
              </a:rPr>
              <a:t>Upcoming</a:t>
            </a:r>
            <a:r>
              <a:rPr sz="1400" b="1" spc="-7" dirty="0">
                <a:cs typeface="Georgia"/>
              </a:rPr>
              <a:t> </a:t>
            </a:r>
            <a:r>
              <a:rPr sz="1400" b="1" spc="-3" dirty="0">
                <a:cs typeface="Georgia"/>
              </a:rPr>
              <a:t>Actions</a:t>
            </a:r>
            <a:endParaRPr sz="1400" dirty="0">
              <a:cs typeface="Georgia"/>
            </a:endParaRPr>
          </a:p>
          <a:p>
            <a:pPr marL="946413" indent="-156292">
              <a:spcBef>
                <a:spcPts val="279"/>
              </a:spcBef>
              <a:buFont typeface="Wingdings"/>
              <a:buChar char=""/>
              <a:tabLst>
                <a:tab pos="946846" algn="l"/>
              </a:tabLst>
            </a:pPr>
            <a:r>
              <a:rPr sz="1400" spc="-3" dirty="0">
                <a:cs typeface="Georgia"/>
              </a:rPr>
              <a:t>Finalize </a:t>
            </a:r>
            <a:r>
              <a:rPr sz="1400" dirty="0">
                <a:cs typeface="Georgia"/>
              </a:rPr>
              <a:t>right </a:t>
            </a:r>
            <a:r>
              <a:rPr sz="1400" spc="-3" dirty="0">
                <a:cs typeface="Georgia"/>
              </a:rPr>
              <a:t>of way</a:t>
            </a:r>
            <a:r>
              <a:rPr sz="1400" spc="-14" dirty="0">
                <a:cs typeface="Georgia"/>
              </a:rPr>
              <a:t> </a:t>
            </a:r>
            <a:r>
              <a:rPr sz="1400" dirty="0">
                <a:cs typeface="Georgia"/>
              </a:rPr>
              <a:t>acquisition.</a:t>
            </a:r>
          </a:p>
          <a:p>
            <a:pPr marL="946413" indent="-156292">
              <a:buFont typeface="Wingdings"/>
              <a:buChar char=""/>
              <a:tabLst>
                <a:tab pos="946846" algn="l"/>
              </a:tabLst>
            </a:pPr>
            <a:r>
              <a:rPr sz="1400" spc="-3" dirty="0">
                <a:cs typeface="Georgia"/>
              </a:rPr>
              <a:t>Complete utility</a:t>
            </a:r>
            <a:r>
              <a:rPr sz="1400" dirty="0">
                <a:cs typeface="Georgia"/>
              </a:rPr>
              <a:t> </a:t>
            </a:r>
            <a:r>
              <a:rPr sz="1400" spc="-3" dirty="0">
                <a:cs typeface="Georgia"/>
              </a:rPr>
              <a:t>relocation.</a:t>
            </a:r>
            <a:endParaRPr sz="1400" dirty="0">
              <a:cs typeface="Georgia"/>
            </a:endParaRPr>
          </a:p>
          <a:p>
            <a:pPr marL="946413" indent="-156292">
              <a:buFont typeface="Wingdings"/>
              <a:buChar char=""/>
              <a:tabLst>
                <a:tab pos="946846" algn="l"/>
              </a:tabLst>
            </a:pPr>
            <a:r>
              <a:rPr sz="1400" spc="-3" dirty="0">
                <a:cs typeface="Georgia"/>
              </a:rPr>
              <a:t>Duke Transmission </a:t>
            </a:r>
            <a:r>
              <a:rPr sz="1400" dirty="0">
                <a:cs typeface="Georgia"/>
              </a:rPr>
              <a:t>relocation - </a:t>
            </a:r>
            <a:r>
              <a:rPr sz="1400" spc="-3" dirty="0">
                <a:cs typeface="Georgia"/>
              </a:rPr>
              <a:t>Summer</a:t>
            </a:r>
            <a:r>
              <a:rPr sz="1400" spc="-14" dirty="0">
                <a:cs typeface="Georgia"/>
              </a:rPr>
              <a:t> </a:t>
            </a:r>
            <a:r>
              <a:rPr sz="1400" dirty="0">
                <a:cs typeface="Georgia"/>
              </a:rPr>
              <a:t>2021</a:t>
            </a:r>
          </a:p>
          <a:p>
            <a:pPr marL="946413" indent="-156292">
              <a:buFont typeface="Wingdings"/>
              <a:buChar char=""/>
              <a:tabLst>
                <a:tab pos="946846" algn="l"/>
              </a:tabLst>
            </a:pPr>
            <a:r>
              <a:rPr sz="1400" dirty="0">
                <a:cs typeface="Georgia"/>
              </a:rPr>
              <a:t>Project </a:t>
            </a:r>
            <a:r>
              <a:rPr sz="1400" spc="-3" dirty="0">
                <a:cs typeface="Georgia"/>
              </a:rPr>
              <a:t>letting </a:t>
            </a:r>
            <a:r>
              <a:rPr sz="1400" dirty="0">
                <a:cs typeface="Georgia"/>
              </a:rPr>
              <a:t>and award - </a:t>
            </a:r>
            <a:r>
              <a:rPr sz="1400" spc="-3" dirty="0">
                <a:cs typeface="Georgia"/>
              </a:rPr>
              <a:t>March 2021</a:t>
            </a:r>
            <a:endParaRPr sz="1400" dirty="0">
              <a:cs typeface="Georgia"/>
            </a:endParaRPr>
          </a:p>
        </p:txBody>
      </p:sp>
    </p:spTree>
    <p:extLst>
      <p:ext uri="{BB962C8B-B14F-4D97-AF65-F5344CB8AC3E}">
        <p14:creationId xmlns:p14="http://schemas.microsoft.com/office/powerpoint/2010/main" val="27683296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903143" y="2331258"/>
            <a:ext cx="5621490" cy="3632661"/>
          </a:xfrm>
          <a:prstGeom prst="rect">
            <a:avLst/>
          </a:prstGeom>
          <a:blipFill>
            <a:blip r:embed="rId2" cstate="print"/>
            <a:stretch>
              <a:fillRect/>
            </a:stretch>
          </a:blipFill>
        </p:spPr>
        <p:txBody>
          <a:bodyPr wrap="square" lIns="0" tIns="0" rIns="0" bIns="0" rtlCol="0"/>
          <a:lstStyle/>
          <a:p>
            <a:endParaRPr sz="1227"/>
          </a:p>
        </p:txBody>
      </p:sp>
      <p:sp>
        <p:nvSpPr>
          <p:cNvPr id="3" name="object 3"/>
          <p:cNvSpPr/>
          <p:nvPr/>
        </p:nvSpPr>
        <p:spPr>
          <a:xfrm>
            <a:off x="1903143" y="5957684"/>
            <a:ext cx="5621490" cy="430184"/>
          </a:xfrm>
          <a:prstGeom prst="rect">
            <a:avLst/>
          </a:prstGeom>
          <a:blipFill>
            <a:blip r:embed="rId3" cstate="print"/>
            <a:stretch>
              <a:fillRect/>
            </a:stretch>
          </a:blipFill>
        </p:spPr>
        <p:txBody>
          <a:bodyPr wrap="square" lIns="0" tIns="0" rIns="0" bIns="0" rtlCol="0"/>
          <a:lstStyle/>
          <a:p>
            <a:endParaRPr sz="1227"/>
          </a:p>
        </p:txBody>
      </p:sp>
      <p:sp>
        <p:nvSpPr>
          <p:cNvPr id="4" name="object 4"/>
          <p:cNvSpPr/>
          <p:nvPr/>
        </p:nvSpPr>
        <p:spPr>
          <a:xfrm>
            <a:off x="1883451" y="2322936"/>
            <a:ext cx="5662927" cy="4069088"/>
          </a:xfrm>
          <a:prstGeom prst="rect">
            <a:avLst/>
          </a:prstGeom>
          <a:blipFill>
            <a:blip r:embed="rId4" cstate="print"/>
            <a:stretch>
              <a:fillRect/>
            </a:stretch>
          </a:blipFill>
        </p:spPr>
        <p:txBody>
          <a:bodyPr wrap="square" lIns="0" tIns="0" rIns="0" bIns="0" rtlCol="0"/>
          <a:lstStyle/>
          <a:p>
            <a:endParaRPr sz="1227"/>
          </a:p>
        </p:txBody>
      </p:sp>
      <p:sp>
        <p:nvSpPr>
          <p:cNvPr id="5" name="object 5"/>
          <p:cNvSpPr txBox="1"/>
          <p:nvPr/>
        </p:nvSpPr>
        <p:spPr>
          <a:xfrm>
            <a:off x="3509232" y="4111941"/>
            <a:ext cx="309130" cy="91738"/>
          </a:xfrm>
          <a:prstGeom prst="rect">
            <a:avLst/>
          </a:prstGeom>
        </p:spPr>
        <p:txBody>
          <a:bodyPr vert="horz" wrap="square" lIns="0" tIns="7793" rIns="0" bIns="0" rtlCol="0">
            <a:spAutoFit/>
          </a:bodyPr>
          <a:lstStyle/>
          <a:p>
            <a:pPr marL="8659">
              <a:spcBef>
                <a:spcPts val="61"/>
              </a:spcBef>
            </a:pPr>
            <a:r>
              <a:rPr sz="545" spc="-7" dirty="0">
                <a:latin typeface="Helvetica"/>
                <a:cs typeface="Helvetica"/>
              </a:rPr>
              <a:t>P</a:t>
            </a:r>
            <a:r>
              <a:rPr sz="545" spc="-3" dirty="0">
                <a:latin typeface="Helvetica"/>
                <a:cs typeface="Helvetica"/>
              </a:rPr>
              <a:t>r</a:t>
            </a:r>
            <a:r>
              <a:rPr sz="545" spc="-10" dirty="0">
                <a:latin typeface="Helvetica"/>
                <a:cs typeface="Helvetica"/>
              </a:rPr>
              <a:t>i</a:t>
            </a:r>
            <a:r>
              <a:rPr sz="545" spc="7" dirty="0">
                <a:latin typeface="Helvetica"/>
                <a:cs typeface="Helvetica"/>
              </a:rPr>
              <a:t>n</a:t>
            </a:r>
            <a:r>
              <a:rPr sz="545" spc="-14" dirty="0">
                <a:latin typeface="Helvetica"/>
                <a:cs typeface="Helvetica"/>
              </a:rPr>
              <a:t>c</a:t>
            </a:r>
            <a:r>
              <a:rPr sz="545" spc="7" dirty="0">
                <a:latin typeface="Helvetica"/>
                <a:cs typeface="Helvetica"/>
              </a:rPr>
              <a:t>e</a:t>
            </a:r>
            <a:r>
              <a:rPr sz="545" spc="-7" dirty="0">
                <a:latin typeface="Helvetica"/>
                <a:cs typeface="Helvetica"/>
              </a:rPr>
              <a:t>t</a:t>
            </a:r>
            <a:r>
              <a:rPr sz="545" spc="7" dirty="0">
                <a:latin typeface="Helvetica"/>
                <a:cs typeface="Helvetica"/>
              </a:rPr>
              <a:t>o</a:t>
            </a:r>
            <a:r>
              <a:rPr sz="545" spc="-3" dirty="0">
                <a:latin typeface="Helvetica"/>
                <a:cs typeface="Helvetica"/>
              </a:rPr>
              <a:t>n</a:t>
            </a:r>
            <a:endParaRPr sz="545">
              <a:latin typeface="Helvetica"/>
              <a:cs typeface="Helvetica"/>
            </a:endParaRPr>
          </a:p>
        </p:txBody>
      </p:sp>
      <p:sp>
        <p:nvSpPr>
          <p:cNvPr id="6" name="object 6"/>
          <p:cNvSpPr txBox="1"/>
          <p:nvPr/>
        </p:nvSpPr>
        <p:spPr>
          <a:xfrm>
            <a:off x="2736155" y="4222085"/>
            <a:ext cx="309130" cy="91738"/>
          </a:xfrm>
          <a:prstGeom prst="rect">
            <a:avLst/>
          </a:prstGeom>
        </p:spPr>
        <p:txBody>
          <a:bodyPr vert="horz" wrap="square" lIns="0" tIns="7793" rIns="0" bIns="0" rtlCol="0">
            <a:spAutoFit/>
          </a:bodyPr>
          <a:lstStyle/>
          <a:p>
            <a:pPr marL="8659">
              <a:spcBef>
                <a:spcPts val="61"/>
              </a:spcBef>
            </a:pPr>
            <a:r>
              <a:rPr sz="545" spc="-7" dirty="0">
                <a:latin typeface="Helvetica"/>
                <a:cs typeface="Helvetica"/>
              </a:rPr>
              <a:t>P</a:t>
            </a:r>
            <a:r>
              <a:rPr sz="545" spc="-3" dirty="0">
                <a:latin typeface="Helvetica"/>
                <a:cs typeface="Helvetica"/>
              </a:rPr>
              <a:t>r</a:t>
            </a:r>
            <a:r>
              <a:rPr sz="545" spc="-10" dirty="0">
                <a:latin typeface="Helvetica"/>
                <a:cs typeface="Helvetica"/>
              </a:rPr>
              <a:t>i</a:t>
            </a:r>
            <a:r>
              <a:rPr sz="545" spc="7" dirty="0">
                <a:latin typeface="Helvetica"/>
                <a:cs typeface="Helvetica"/>
              </a:rPr>
              <a:t>n</a:t>
            </a:r>
            <a:r>
              <a:rPr sz="545" spc="-14" dirty="0">
                <a:latin typeface="Helvetica"/>
                <a:cs typeface="Helvetica"/>
              </a:rPr>
              <a:t>c</a:t>
            </a:r>
            <a:r>
              <a:rPr sz="545" spc="7" dirty="0">
                <a:latin typeface="Helvetica"/>
                <a:cs typeface="Helvetica"/>
              </a:rPr>
              <a:t>e</a:t>
            </a:r>
            <a:r>
              <a:rPr sz="545" spc="-7" dirty="0">
                <a:latin typeface="Helvetica"/>
                <a:cs typeface="Helvetica"/>
              </a:rPr>
              <a:t>t</a:t>
            </a:r>
            <a:r>
              <a:rPr sz="545" spc="7" dirty="0">
                <a:latin typeface="Helvetica"/>
                <a:cs typeface="Helvetica"/>
              </a:rPr>
              <a:t>o</a:t>
            </a:r>
            <a:r>
              <a:rPr sz="545" spc="-3" dirty="0">
                <a:latin typeface="Helvetica"/>
                <a:cs typeface="Helvetica"/>
              </a:rPr>
              <a:t>n</a:t>
            </a:r>
            <a:endParaRPr sz="545">
              <a:latin typeface="Helvetica"/>
              <a:cs typeface="Helvetica"/>
            </a:endParaRPr>
          </a:p>
        </p:txBody>
      </p:sp>
      <p:sp>
        <p:nvSpPr>
          <p:cNvPr id="7" name="object 7"/>
          <p:cNvSpPr txBox="1"/>
          <p:nvPr/>
        </p:nvSpPr>
        <p:spPr>
          <a:xfrm rot="960000">
            <a:off x="5176530" y="4962686"/>
            <a:ext cx="196529" cy="195858"/>
          </a:xfrm>
          <a:prstGeom prst="rect">
            <a:avLst/>
          </a:prstGeom>
        </p:spPr>
        <p:txBody>
          <a:bodyPr vert="horz" wrap="square" lIns="0" tIns="3464" rIns="0" bIns="0" rtlCol="0">
            <a:spAutoFit/>
          </a:bodyPr>
          <a:lstStyle/>
          <a:p>
            <a:pPr>
              <a:lnSpc>
                <a:spcPts val="1480"/>
              </a:lnSpc>
              <a:spcBef>
                <a:spcPts val="27"/>
              </a:spcBef>
            </a:pPr>
            <a:r>
              <a:rPr sz="1466" spc="-815" dirty="0">
                <a:latin typeface="Arial"/>
                <a:cs typeface="Arial"/>
              </a:rPr>
              <a:t>¤</a:t>
            </a:r>
            <a:r>
              <a:rPr sz="2199" spc="-741" baseline="1291" dirty="0">
                <a:solidFill>
                  <a:srgbClr val="FFFFFF"/>
                </a:solidFill>
                <a:latin typeface="Arial"/>
                <a:cs typeface="Arial"/>
              </a:rPr>
              <a:t>£</a:t>
            </a:r>
            <a:endParaRPr sz="2199" baseline="1291">
              <a:latin typeface="Arial"/>
              <a:cs typeface="Arial"/>
            </a:endParaRPr>
          </a:p>
        </p:txBody>
      </p:sp>
      <p:sp>
        <p:nvSpPr>
          <p:cNvPr id="8" name="object 8"/>
          <p:cNvSpPr txBox="1"/>
          <p:nvPr/>
        </p:nvSpPr>
        <p:spPr>
          <a:xfrm rot="960000">
            <a:off x="5273938" y="5063899"/>
            <a:ext cx="102049" cy="67391"/>
          </a:xfrm>
          <a:prstGeom prst="rect">
            <a:avLst/>
          </a:prstGeom>
        </p:spPr>
        <p:txBody>
          <a:bodyPr vert="horz" wrap="square" lIns="0" tIns="0" rIns="0" bIns="0" rtlCol="0">
            <a:spAutoFit/>
          </a:bodyPr>
          <a:lstStyle/>
          <a:p>
            <a:pPr>
              <a:lnSpc>
                <a:spcPts val="539"/>
              </a:lnSpc>
            </a:pPr>
            <a:r>
              <a:rPr sz="545" b="1" spc="-17" dirty="0">
                <a:latin typeface="Helvetica"/>
                <a:cs typeface="Helvetica"/>
              </a:rPr>
              <a:t>7</a:t>
            </a:r>
            <a:r>
              <a:rPr sz="545" b="1" spc="-3" dirty="0">
                <a:latin typeface="Helvetica"/>
                <a:cs typeface="Helvetica"/>
              </a:rPr>
              <a:t>0</a:t>
            </a:r>
            <a:endParaRPr sz="545">
              <a:latin typeface="Helvetica"/>
              <a:cs typeface="Helvetica"/>
            </a:endParaRPr>
          </a:p>
        </p:txBody>
      </p:sp>
      <p:sp>
        <p:nvSpPr>
          <p:cNvPr id="9" name="object 9"/>
          <p:cNvSpPr txBox="1"/>
          <p:nvPr/>
        </p:nvSpPr>
        <p:spPr>
          <a:xfrm rot="660000">
            <a:off x="7237219" y="5678251"/>
            <a:ext cx="196817" cy="195858"/>
          </a:xfrm>
          <a:prstGeom prst="rect">
            <a:avLst/>
          </a:prstGeom>
        </p:spPr>
        <p:txBody>
          <a:bodyPr vert="horz" wrap="square" lIns="0" tIns="3464" rIns="0" bIns="0" rtlCol="0">
            <a:spAutoFit/>
          </a:bodyPr>
          <a:lstStyle/>
          <a:p>
            <a:pPr>
              <a:lnSpc>
                <a:spcPts val="1480"/>
              </a:lnSpc>
              <a:spcBef>
                <a:spcPts val="27"/>
              </a:spcBef>
            </a:pPr>
            <a:r>
              <a:rPr sz="1466" spc="-825" dirty="0">
                <a:latin typeface="Arial"/>
                <a:cs typeface="Arial"/>
              </a:rPr>
              <a:t>¤</a:t>
            </a:r>
            <a:r>
              <a:rPr sz="2199" spc="-751" baseline="1291" dirty="0">
                <a:solidFill>
                  <a:srgbClr val="FFFFFF"/>
                </a:solidFill>
                <a:latin typeface="Arial"/>
                <a:cs typeface="Arial"/>
              </a:rPr>
              <a:t>£</a:t>
            </a:r>
            <a:endParaRPr sz="2199" baseline="1291">
              <a:latin typeface="Arial"/>
              <a:cs typeface="Arial"/>
            </a:endParaRPr>
          </a:p>
        </p:txBody>
      </p:sp>
      <p:sp>
        <p:nvSpPr>
          <p:cNvPr id="10" name="object 10"/>
          <p:cNvSpPr txBox="1"/>
          <p:nvPr/>
        </p:nvSpPr>
        <p:spPr>
          <a:xfrm rot="660000">
            <a:off x="7336477" y="5776932"/>
            <a:ext cx="103334" cy="67391"/>
          </a:xfrm>
          <a:prstGeom prst="rect">
            <a:avLst/>
          </a:prstGeom>
        </p:spPr>
        <p:txBody>
          <a:bodyPr vert="horz" wrap="square" lIns="0" tIns="0" rIns="0" bIns="0" rtlCol="0">
            <a:spAutoFit/>
          </a:bodyPr>
          <a:lstStyle/>
          <a:p>
            <a:pPr>
              <a:lnSpc>
                <a:spcPts val="539"/>
              </a:lnSpc>
            </a:pPr>
            <a:r>
              <a:rPr sz="545" b="1" spc="-14" dirty="0">
                <a:latin typeface="Helvetica"/>
                <a:cs typeface="Helvetica"/>
              </a:rPr>
              <a:t>7</a:t>
            </a:r>
            <a:r>
              <a:rPr sz="545" b="1" spc="-3" dirty="0">
                <a:latin typeface="Helvetica"/>
                <a:cs typeface="Helvetica"/>
              </a:rPr>
              <a:t>0</a:t>
            </a:r>
            <a:endParaRPr sz="545">
              <a:latin typeface="Helvetica"/>
              <a:cs typeface="Helvetica"/>
            </a:endParaRPr>
          </a:p>
        </p:txBody>
      </p:sp>
      <p:sp>
        <p:nvSpPr>
          <p:cNvPr id="11" name="object 11"/>
          <p:cNvSpPr txBox="1"/>
          <p:nvPr/>
        </p:nvSpPr>
        <p:spPr>
          <a:xfrm rot="900000">
            <a:off x="2692380" y="3634267"/>
            <a:ext cx="197013" cy="195858"/>
          </a:xfrm>
          <a:prstGeom prst="rect">
            <a:avLst/>
          </a:prstGeom>
        </p:spPr>
        <p:txBody>
          <a:bodyPr vert="horz" wrap="square" lIns="0" tIns="3464" rIns="0" bIns="0" rtlCol="0">
            <a:spAutoFit/>
          </a:bodyPr>
          <a:lstStyle/>
          <a:p>
            <a:pPr>
              <a:lnSpc>
                <a:spcPts val="1480"/>
              </a:lnSpc>
              <a:spcBef>
                <a:spcPts val="27"/>
              </a:spcBef>
            </a:pPr>
            <a:r>
              <a:rPr sz="1466" spc="-825" dirty="0">
                <a:latin typeface="Arial"/>
                <a:cs typeface="Arial"/>
              </a:rPr>
              <a:t>¤</a:t>
            </a:r>
            <a:r>
              <a:rPr sz="2199" spc="-731" baseline="1291" dirty="0">
                <a:solidFill>
                  <a:srgbClr val="FFFFFF"/>
                </a:solidFill>
                <a:latin typeface="Arial"/>
                <a:cs typeface="Arial"/>
              </a:rPr>
              <a:t>£</a:t>
            </a:r>
            <a:endParaRPr sz="2199" baseline="1291">
              <a:latin typeface="Arial"/>
              <a:cs typeface="Arial"/>
            </a:endParaRPr>
          </a:p>
        </p:txBody>
      </p:sp>
      <p:sp>
        <p:nvSpPr>
          <p:cNvPr id="12" name="object 12"/>
          <p:cNvSpPr txBox="1"/>
          <p:nvPr/>
        </p:nvSpPr>
        <p:spPr>
          <a:xfrm rot="900000">
            <a:off x="2790138" y="3735729"/>
            <a:ext cx="102690" cy="67391"/>
          </a:xfrm>
          <a:prstGeom prst="rect">
            <a:avLst/>
          </a:prstGeom>
        </p:spPr>
        <p:txBody>
          <a:bodyPr vert="horz" wrap="square" lIns="0" tIns="0" rIns="0" bIns="0" rtlCol="0">
            <a:spAutoFit/>
          </a:bodyPr>
          <a:lstStyle/>
          <a:p>
            <a:pPr>
              <a:lnSpc>
                <a:spcPts val="539"/>
              </a:lnSpc>
            </a:pPr>
            <a:r>
              <a:rPr sz="545" b="1" spc="-20" dirty="0">
                <a:latin typeface="Helvetica"/>
                <a:cs typeface="Helvetica"/>
              </a:rPr>
              <a:t>7</a:t>
            </a:r>
            <a:r>
              <a:rPr sz="545" b="1" spc="-3" dirty="0">
                <a:latin typeface="Helvetica"/>
                <a:cs typeface="Helvetica"/>
              </a:rPr>
              <a:t>0</a:t>
            </a:r>
            <a:endParaRPr sz="545">
              <a:latin typeface="Helvetica"/>
              <a:cs typeface="Helvetica"/>
            </a:endParaRPr>
          </a:p>
        </p:txBody>
      </p:sp>
      <p:sp>
        <p:nvSpPr>
          <p:cNvPr id="13" name="object 13"/>
          <p:cNvSpPr txBox="1"/>
          <p:nvPr/>
        </p:nvSpPr>
        <p:spPr>
          <a:xfrm rot="19920000">
            <a:off x="2200002" y="3865034"/>
            <a:ext cx="197239" cy="196733"/>
          </a:xfrm>
          <a:prstGeom prst="rect">
            <a:avLst/>
          </a:prstGeom>
        </p:spPr>
        <p:txBody>
          <a:bodyPr vert="horz" wrap="square" lIns="0" tIns="4330" rIns="0" bIns="0" rtlCol="0">
            <a:spAutoFit/>
          </a:bodyPr>
          <a:lstStyle/>
          <a:p>
            <a:pPr>
              <a:lnSpc>
                <a:spcPts val="1480"/>
              </a:lnSpc>
              <a:spcBef>
                <a:spcPts val="34"/>
              </a:spcBef>
            </a:pPr>
            <a:r>
              <a:rPr sz="1466" spc="-842" dirty="0">
                <a:latin typeface="Arial"/>
                <a:cs typeface="Arial"/>
              </a:rPr>
              <a:t>¤</a:t>
            </a:r>
            <a:r>
              <a:rPr sz="2199" spc="-751" baseline="1291" dirty="0">
                <a:solidFill>
                  <a:srgbClr val="FFFFFF"/>
                </a:solidFill>
                <a:latin typeface="Arial"/>
                <a:cs typeface="Arial"/>
              </a:rPr>
              <a:t>£</a:t>
            </a:r>
            <a:endParaRPr sz="2199" baseline="1291">
              <a:latin typeface="Arial"/>
              <a:cs typeface="Arial"/>
            </a:endParaRPr>
          </a:p>
        </p:txBody>
      </p:sp>
      <p:sp>
        <p:nvSpPr>
          <p:cNvPr id="14" name="object 14"/>
          <p:cNvSpPr txBox="1"/>
          <p:nvPr/>
        </p:nvSpPr>
        <p:spPr>
          <a:xfrm rot="19920000">
            <a:off x="2309517" y="3918794"/>
            <a:ext cx="103982" cy="67391"/>
          </a:xfrm>
          <a:prstGeom prst="rect">
            <a:avLst/>
          </a:prstGeom>
        </p:spPr>
        <p:txBody>
          <a:bodyPr vert="horz" wrap="square" lIns="0" tIns="0" rIns="0" bIns="0" rtlCol="0">
            <a:spAutoFit/>
          </a:bodyPr>
          <a:lstStyle/>
          <a:p>
            <a:pPr>
              <a:lnSpc>
                <a:spcPts val="539"/>
              </a:lnSpc>
            </a:pPr>
            <a:r>
              <a:rPr sz="545" b="1" spc="-17" dirty="0">
                <a:latin typeface="Helvetica"/>
                <a:cs typeface="Helvetica"/>
              </a:rPr>
              <a:t>7</a:t>
            </a:r>
            <a:r>
              <a:rPr sz="545" b="1" spc="-3" dirty="0">
                <a:latin typeface="Helvetica"/>
                <a:cs typeface="Helvetica"/>
              </a:rPr>
              <a:t>0</a:t>
            </a:r>
            <a:endParaRPr sz="545">
              <a:latin typeface="Helvetica"/>
              <a:cs typeface="Helvetica"/>
            </a:endParaRPr>
          </a:p>
        </p:txBody>
      </p:sp>
      <p:sp>
        <p:nvSpPr>
          <p:cNvPr id="15" name="object 15"/>
          <p:cNvSpPr txBox="1"/>
          <p:nvPr/>
        </p:nvSpPr>
        <p:spPr>
          <a:xfrm rot="18780000">
            <a:off x="3783298" y="3725463"/>
            <a:ext cx="168806" cy="67391"/>
          </a:xfrm>
          <a:prstGeom prst="rect">
            <a:avLst/>
          </a:prstGeom>
        </p:spPr>
        <p:txBody>
          <a:bodyPr vert="horz" wrap="square" lIns="0" tIns="0" rIns="0" bIns="0" rtlCol="0">
            <a:spAutoFit/>
          </a:bodyPr>
          <a:lstStyle/>
          <a:p>
            <a:pPr>
              <a:lnSpc>
                <a:spcPts val="539"/>
              </a:lnSpc>
            </a:pPr>
            <a:r>
              <a:rPr sz="545" b="1" spc="-10" dirty="0">
                <a:solidFill>
                  <a:srgbClr val="828282"/>
                </a:solidFill>
                <a:latin typeface="Helvetica"/>
                <a:cs typeface="Helvetica"/>
              </a:rPr>
              <a:t>1</a:t>
            </a:r>
            <a:r>
              <a:rPr sz="545" b="1" spc="-24" dirty="0">
                <a:solidFill>
                  <a:srgbClr val="828282"/>
                </a:solidFill>
                <a:latin typeface="Helvetica"/>
                <a:cs typeface="Helvetica"/>
              </a:rPr>
              <a:t>0</a:t>
            </a:r>
            <a:r>
              <a:rPr sz="545" b="1" dirty="0">
                <a:solidFill>
                  <a:srgbClr val="828282"/>
                </a:solidFill>
                <a:latin typeface="Helvetica"/>
                <a:cs typeface="Helvetica"/>
              </a:rPr>
              <a:t>0</a:t>
            </a:r>
            <a:r>
              <a:rPr sz="545" b="1" spc="-3" dirty="0">
                <a:solidFill>
                  <a:srgbClr val="828282"/>
                </a:solidFill>
                <a:latin typeface="Helvetica"/>
                <a:cs typeface="Helvetica"/>
              </a:rPr>
              <a:t>2</a:t>
            </a:r>
            <a:endParaRPr sz="545">
              <a:latin typeface="Helvetica"/>
              <a:cs typeface="Helvetica"/>
            </a:endParaRPr>
          </a:p>
        </p:txBody>
      </p:sp>
      <p:sp>
        <p:nvSpPr>
          <p:cNvPr id="16" name="object 16"/>
          <p:cNvSpPr txBox="1"/>
          <p:nvPr/>
        </p:nvSpPr>
        <p:spPr>
          <a:xfrm rot="18420000">
            <a:off x="6190521" y="4491808"/>
            <a:ext cx="167226" cy="67391"/>
          </a:xfrm>
          <a:prstGeom prst="rect">
            <a:avLst/>
          </a:prstGeom>
        </p:spPr>
        <p:txBody>
          <a:bodyPr vert="horz" wrap="square" lIns="0" tIns="0" rIns="0" bIns="0" rtlCol="0">
            <a:spAutoFit/>
          </a:bodyPr>
          <a:lstStyle/>
          <a:p>
            <a:pPr>
              <a:lnSpc>
                <a:spcPts val="539"/>
              </a:lnSpc>
            </a:pPr>
            <a:r>
              <a:rPr sz="545" b="1" spc="-34" dirty="0">
                <a:solidFill>
                  <a:srgbClr val="828282"/>
                </a:solidFill>
                <a:latin typeface="Helvetica"/>
                <a:cs typeface="Helvetica"/>
              </a:rPr>
              <a:t>1</a:t>
            </a:r>
            <a:r>
              <a:rPr sz="545" b="1" spc="-10" dirty="0">
                <a:solidFill>
                  <a:srgbClr val="828282"/>
                </a:solidFill>
                <a:latin typeface="Helvetica"/>
                <a:cs typeface="Helvetica"/>
              </a:rPr>
              <a:t>23</a:t>
            </a:r>
            <a:r>
              <a:rPr sz="545" b="1" spc="-3" dirty="0">
                <a:solidFill>
                  <a:srgbClr val="828282"/>
                </a:solidFill>
                <a:latin typeface="Helvetica"/>
                <a:cs typeface="Helvetica"/>
              </a:rPr>
              <a:t>4</a:t>
            </a:r>
            <a:endParaRPr sz="545">
              <a:latin typeface="Helvetica"/>
              <a:cs typeface="Helvetica"/>
            </a:endParaRPr>
          </a:p>
        </p:txBody>
      </p:sp>
      <p:sp>
        <p:nvSpPr>
          <p:cNvPr id="17" name="object 17"/>
          <p:cNvSpPr txBox="1"/>
          <p:nvPr/>
        </p:nvSpPr>
        <p:spPr>
          <a:xfrm rot="4980000">
            <a:off x="3325214" y="5606647"/>
            <a:ext cx="168410" cy="67391"/>
          </a:xfrm>
          <a:prstGeom prst="rect">
            <a:avLst/>
          </a:prstGeom>
        </p:spPr>
        <p:txBody>
          <a:bodyPr vert="horz" wrap="square" lIns="0" tIns="0" rIns="0" bIns="0" rtlCol="0">
            <a:spAutoFit/>
          </a:bodyPr>
          <a:lstStyle/>
          <a:p>
            <a:pPr>
              <a:lnSpc>
                <a:spcPts val="539"/>
              </a:lnSpc>
            </a:pPr>
            <a:r>
              <a:rPr sz="545" b="1" spc="-10" dirty="0">
                <a:solidFill>
                  <a:srgbClr val="828282"/>
                </a:solidFill>
                <a:latin typeface="Helvetica"/>
                <a:cs typeface="Helvetica"/>
              </a:rPr>
              <a:t>23</a:t>
            </a:r>
            <a:r>
              <a:rPr sz="545" b="1" spc="7" dirty="0">
                <a:solidFill>
                  <a:srgbClr val="828282"/>
                </a:solidFill>
                <a:latin typeface="Helvetica"/>
                <a:cs typeface="Helvetica"/>
              </a:rPr>
              <a:t>7</a:t>
            </a:r>
            <a:r>
              <a:rPr sz="545" b="1" spc="-3" dirty="0">
                <a:solidFill>
                  <a:srgbClr val="828282"/>
                </a:solidFill>
                <a:latin typeface="Helvetica"/>
                <a:cs typeface="Helvetica"/>
              </a:rPr>
              <a:t>2</a:t>
            </a:r>
            <a:endParaRPr sz="545">
              <a:latin typeface="Helvetica"/>
              <a:cs typeface="Helvetica"/>
            </a:endParaRPr>
          </a:p>
        </p:txBody>
      </p:sp>
      <p:sp>
        <p:nvSpPr>
          <p:cNvPr id="18" name="object 18"/>
          <p:cNvSpPr txBox="1"/>
          <p:nvPr/>
        </p:nvSpPr>
        <p:spPr>
          <a:xfrm rot="3600000">
            <a:off x="4139759" y="3888644"/>
            <a:ext cx="168410" cy="67391"/>
          </a:xfrm>
          <a:prstGeom prst="rect">
            <a:avLst/>
          </a:prstGeom>
        </p:spPr>
        <p:txBody>
          <a:bodyPr vert="horz" wrap="square" lIns="0" tIns="0" rIns="0" bIns="0" rtlCol="0">
            <a:spAutoFit/>
          </a:bodyPr>
          <a:lstStyle/>
          <a:p>
            <a:pPr>
              <a:lnSpc>
                <a:spcPts val="539"/>
              </a:lnSpc>
            </a:pPr>
            <a:r>
              <a:rPr sz="818" b="1" spc="-30" baseline="3472" dirty="0">
                <a:solidFill>
                  <a:srgbClr val="828282"/>
                </a:solidFill>
                <a:latin typeface="Helvetica"/>
                <a:cs typeface="Helvetica"/>
              </a:rPr>
              <a:t>2</a:t>
            </a:r>
            <a:r>
              <a:rPr sz="545" b="1" spc="-14" dirty="0">
                <a:solidFill>
                  <a:srgbClr val="828282"/>
                </a:solidFill>
                <a:latin typeface="Helvetica"/>
                <a:cs typeface="Helvetica"/>
              </a:rPr>
              <a:t>3</a:t>
            </a:r>
            <a:r>
              <a:rPr sz="545" b="1" spc="-3" dirty="0">
                <a:solidFill>
                  <a:srgbClr val="828282"/>
                </a:solidFill>
                <a:latin typeface="Helvetica"/>
                <a:cs typeface="Helvetica"/>
              </a:rPr>
              <a:t>71</a:t>
            </a:r>
            <a:endParaRPr sz="545">
              <a:latin typeface="Helvetica"/>
              <a:cs typeface="Helvetica"/>
            </a:endParaRPr>
          </a:p>
        </p:txBody>
      </p:sp>
      <p:sp>
        <p:nvSpPr>
          <p:cNvPr id="19" name="object 19"/>
          <p:cNvSpPr txBox="1"/>
          <p:nvPr/>
        </p:nvSpPr>
        <p:spPr>
          <a:xfrm rot="17280000">
            <a:off x="2313399" y="4437805"/>
            <a:ext cx="167226" cy="67391"/>
          </a:xfrm>
          <a:prstGeom prst="rect">
            <a:avLst/>
          </a:prstGeom>
        </p:spPr>
        <p:txBody>
          <a:bodyPr vert="horz" wrap="square" lIns="0" tIns="0" rIns="0" bIns="0" rtlCol="0">
            <a:spAutoFit/>
          </a:bodyPr>
          <a:lstStyle/>
          <a:p>
            <a:pPr>
              <a:lnSpc>
                <a:spcPts val="539"/>
              </a:lnSpc>
            </a:pPr>
            <a:r>
              <a:rPr sz="545" b="1" spc="-14" dirty="0">
                <a:solidFill>
                  <a:srgbClr val="828282"/>
                </a:solidFill>
                <a:latin typeface="Helvetica"/>
                <a:cs typeface="Helvetica"/>
              </a:rPr>
              <a:t>2</a:t>
            </a:r>
            <a:r>
              <a:rPr sz="545" b="1" spc="-17" dirty="0">
                <a:solidFill>
                  <a:srgbClr val="828282"/>
                </a:solidFill>
                <a:latin typeface="Helvetica"/>
                <a:cs typeface="Helvetica"/>
              </a:rPr>
              <a:t>5</a:t>
            </a:r>
            <a:r>
              <a:rPr sz="545" b="1" spc="3" dirty="0">
                <a:solidFill>
                  <a:srgbClr val="828282"/>
                </a:solidFill>
                <a:latin typeface="Helvetica"/>
                <a:cs typeface="Helvetica"/>
              </a:rPr>
              <a:t>3</a:t>
            </a:r>
            <a:r>
              <a:rPr sz="545" b="1" spc="-3" dirty="0">
                <a:solidFill>
                  <a:srgbClr val="828282"/>
                </a:solidFill>
                <a:latin typeface="Helvetica"/>
                <a:cs typeface="Helvetica"/>
              </a:rPr>
              <a:t>0</a:t>
            </a:r>
            <a:endParaRPr sz="545">
              <a:latin typeface="Helvetica"/>
              <a:cs typeface="Helvetica"/>
            </a:endParaRPr>
          </a:p>
        </p:txBody>
      </p:sp>
      <p:sp>
        <p:nvSpPr>
          <p:cNvPr id="20" name="object 20"/>
          <p:cNvSpPr txBox="1"/>
          <p:nvPr/>
        </p:nvSpPr>
        <p:spPr>
          <a:xfrm rot="16560000">
            <a:off x="3453337" y="3225083"/>
            <a:ext cx="168806" cy="67391"/>
          </a:xfrm>
          <a:prstGeom prst="rect">
            <a:avLst/>
          </a:prstGeom>
        </p:spPr>
        <p:txBody>
          <a:bodyPr vert="horz" wrap="square" lIns="0" tIns="0" rIns="0" bIns="0" rtlCol="0">
            <a:spAutoFit/>
          </a:bodyPr>
          <a:lstStyle/>
          <a:p>
            <a:pPr>
              <a:lnSpc>
                <a:spcPts val="539"/>
              </a:lnSpc>
            </a:pPr>
            <a:r>
              <a:rPr sz="545" b="1" spc="-17" dirty="0">
                <a:solidFill>
                  <a:srgbClr val="828282"/>
                </a:solidFill>
                <a:latin typeface="Helvetica"/>
                <a:cs typeface="Helvetica"/>
              </a:rPr>
              <a:t>23</a:t>
            </a:r>
            <a:r>
              <a:rPr sz="545" b="1" dirty="0">
                <a:solidFill>
                  <a:srgbClr val="828282"/>
                </a:solidFill>
                <a:latin typeface="Helvetica"/>
                <a:cs typeface="Helvetica"/>
              </a:rPr>
              <a:t>1</a:t>
            </a:r>
            <a:r>
              <a:rPr sz="545" b="1" spc="-3" dirty="0">
                <a:solidFill>
                  <a:srgbClr val="828282"/>
                </a:solidFill>
                <a:latin typeface="Helvetica"/>
                <a:cs typeface="Helvetica"/>
              </a:rPr>
              <a:t>6</a:t>
            </a:r>
            <a:endParaRPr sz="545">
              <a:latin typeface="Helvetica"/>
              <a:cs typeface="Helvetica"/>
            </a:endParaRPr>
          </a:p>
        </p:txBody>
      </p:sp>
      <p:sp>
        <p:nvSpPr>
          <p:cNvPr id="21" name="object 21"/>
          <p:cNvSpPr txBox="1"/>
          <p:nvPr/>
        </p:nvSpPr>
        <p:spPr>
          <a:xfrm>
            <a:off x="3895998" y="5358005"/>
            <a:ext cx="83869" cy="170150"/>
          </a:xfrm>
          <a:prstGeom prst="rect">
            <a:avLst/>
          </a:prstGeom>
        </p:spPr>
        <p:txBody>
          <a:bodyPr vert="vert270" wrap="square" lIns="0" tIns="1299" rIns="0" bIns="0" rtlCol="0">
            <a:spAutoFit/>
          </a:bodyPr>
          <a:lstStyle/>
          <a:p>
            <a:pPr marL="8659">
              <a:spcBef>
                <a:spcPts val="10"/>
              </a:spcBef>
            </a:pPr>
            <a:r>
              <a:rPr sz="545" b="1" spc="-10" dirty="0">
                <a:solidFill>
                  <a:srgbClr val="828282"/>
                </a:solidFill>
                <a:latin typeface="Helvetica"/>
                <a:cs typeface="Helvetica"/>
              </a:rPr>
              <a:t>25</a:t>
            </a:r>
            <a:r>
              <a:rPr sz="545" b="1" spc="7" dirty="0">
                <a:solidFill>
                  <a:srgbClr val="828282"/>
                </a:solidFill>
                <a:latin typeface="Helvetica"/>
                <a:cs typeface="Helvetica"/>
              </a:rPr>
              <a:t>3</a:t>
            </a:r>
            <a:r>
              <a:rPr sz="545" b="1" dirty="0">
                <a:solidFill>
                  <a:srgbClr val="828282"/>
                </a:solidFill>
                <a:latin typeface="Helvetica"/>
                <a:cs typeface="Helvetica"/>
              </a:rPr>
              <a:t>5</a:t>
            </a:r>
            <a:endParaRPr sz="545">
              <a:latin typeface="Helvetica"/>
              <a:cs typeface="Helvetica"/>
            </a:endParaRPr>
          </a:p>
        </p:txBody>
      </p:sp>
      <p:sp>
        <p:nvSpPr>
          <p:cNvPr id="22" name="object 22"/>
          <p:cNvSpPr txBox="1"/>
          <p:nvPr/>
        </p:nvSpPr>
        <p:spPr>
          <a:xfrm rot="1200000">
            <a:off x="6656217" y="3695957"/>
            <a:ext cx="168806" cy="67391"/>
          </a:xfrm>
          <a:prstGeom prst="rect">
            <a:avLst/>
          </a:prstGeom>
        </p:spPr>
        <p:txBody>
          <a:bodyPr vert="horz" wrap="square" lIns="0" tIns="0" rIns="0" bIns="0" rtlCol="0">
            <a:spAutoFit/>
          </a:bodyPr>
          <a:lstStyle/>
          <a:p>
            <a:pPr>
              <a:lnSpc>
                <a:spcPts val="539"/>
              </a:lnSpc>
            </a:pPr>
            <a:r>
              <a:rPr sz="545" b="1" spc="-14" dirty="0">
                <a:solidFill>
                  <a:srgbClr val="828282"/>
                </a:solidFill>
                <a:latin typeface="Helvetica"/>
                <a:cs typeface="Helvetica"/>
              </a:rPr>
              <a:t>13</a:t>
            </a:r>
            <a:r>
              <a:rPr sz="545" b="1" spc="7" dirty="0">
                <a:solidFill>
                  <a:srgbClr val="828282"/>
                </a:solidFill>
                <a:latin typeface="Helvetica"/>
                <a:cs typeface="Helvetica"/>
              </a:rPr>
              <a:t>3</a:t>
            </a:r>
            <a:r>
              <a:rPr sz="545" b="1" spc="-3" dirty="0">
                <a:solidFill>
                  <a:srgbClr val="828282"/>
                </a:solidFill>
                <a:latin typeface="Helvetica"/>
                <a:cs typeface="Helvetica"/>
              </a:rPr>
              <a:t>0</a:t>
            </a:r>
            <a:endParaRPr sz="545">
              <a:latin typeface="Helvetica"/>
              <a:cs typeface="Helvetica"/>
            </a:endParaRPr>
          </a:p>
        </p:txBody>
      </p:sp>
      <p:sp>
        <p:nvSpPr>
          <p:cNvPr id="23" name="object 23"/>
          <p:cNvSpPr txBox="1"/>
          <p:nvPr/>
        </p:nvSpPr>
        <p:spPr>
          <a:xfrm rot="17100000">
            <a:off x="4521018" y="5040341"/>
            <a:ext cx="168016" cy="67391"/>
          </a:xfrm>
          <a:prstGeom prst="rect">
            <a:avLst/>
          </a:prstGeom>
        </p:spPr>
        <p:txBody>
          <a:bodyPr vert="horz" wrap="square" lIns="0" tIns="0" rIns="0" bIns="0" rtlCol="0">
            <a:spAutoFit/>
          </a:bodyPr>
          <a:lstStyle/>
          <a:p>
            <a:pPr>
              <a:lnSpc>
                <a:spcPts val="539"/>
              </a:lnSpc>
            </a:pPr>
            <a:r>
              <a:rPr sz="545" b="1" spc="-27" dirty="0">
                <a:solidFill>
                  <a:srgbClr val="828282"/>
                </a:solidFill>
                <a:latin typeface="Helvetica"/>
                <a:cs typeface="Helvetica"/>
              </a:rPr>
              <a:t>1</a:t>
            </a:r>
            <a:r>
              <a:rPr sz="545" b="1" spc="-24" dirty="0">
                <a:solidFill>
                  <a:srgbClr val="828282"/>
                </a:solidFill>
                <a:latin typeface="Helvetica"/>
                <a:cs typeface="Helvetica"/>
              </a:rPr>
              <a:t>2</a:t>
            </a:r>
            <a:r>
              <a:rPr sz="545" b="1" spc="10" dirty="0">
                <a:solidFill>
                  <a:srgbClr val="828282"/>
                </a:solidFill>
                <a:latin typeface="Helvetica"/>
                <a:cs typeface="Helvetica"/>
              </a:rPr>
              <a:t>2</a:t>
            </a:r>
            <a:r>
              <a:rPr sz="545" b="1" spc="-3" dirty="0">
                <a:solidFill>
                  <a:srgbClr val="828282"/>
                </a:solidFill>
                <a:latin typeface="Helvetica"/>
                <a:cs typeface="Helvetica"/>
              </a:rPr>
              <a:t>9</a:t>
            </a:r>
            <a:endParaRPr sz="545">
              <a:latin typeface="Helvetica"/>
              <a:cs typeface="Helvetica"/>
            </a:endParaRPr>
          </a:p>
        </p:txBody>
      </p:sp>
      <p:sp>
        <p:nvSpPr>
          <p:cNvPr id="24" name="object 24"/>
          <p:cNvSpPr txBox="1"/>
          <p:nvPr/>
        </p:nvSpPr>
        <p:spPr>
          <a:xfrm rot="2100000">
            <a:off x="5303418" y="4334234"/>
            <a:ext cx="168806" cy="67391"/>
          </a:xfrm>
          <a:prstGeom prst="rect">
            <a:avLst/>
          </a:prstGeom>
        </p:spPr>
        <p:txBody>
          <a:bodyPr vert="horz" wrap="square" lIns="0" tIns="0" rIns="0" bIns="0" rtlCol="0">
            <a:spAutoFit/>
          </a:bodyPr>
          <a:lstStyle/>
          <a:p>
            <a:pPr>
              <a:lnSpc>
                <a:spcPts val="539"/>
              </a:lnSpc>
            </a:pPr>
            <a:r>
              <a:rPr sz="545" b="1" spc="-17" dirty="0">
                <a:solidFill>
                  <a:srgbClr val="828282"/>
                </a:solidFill>
                <a:latin typeface="Helvetica"/>
                <a:cs typeface="Helvetica"/>
              </a:rPr>
              <a:t>1</a:t>
            </a:r>
            <a:r>
              <a:rPr sz="545" b="1" spc="-20" dirty="0">
                <a:solidFill>
                  <a:srgbClr val="828282"/>
                </a:solidFill>
                <a:latin typeface="Helvetica"/>
                <a:cs typeface="Helvetica"/>
              </a:rPr>
              <a:t>3</a:t>
            </a:r>
            <a:r>
              <a:rPr sz="545" b="1" spc="7" dirty="0">
                <a:solidFill>
                  <a:srgbClr val="828282"/>
                </a:solidFill>
                <a:latin typeface="Helvetica"/>
                <a:cs typeface="Helvetica"/>
              </a:rPr>
              <a:t>3</a:t>
            </a:r>
            <a:r>
              <a:rPr sz="545" b="1" spc="-3" dirty="0">
                <a:solidFill>
                  <a:srgbClr val="828282"/>
                </a:solidFill>
                <a:latin typeface="Helvetica"/>
                <a:cs typeface="Helvetica"/>
              </a:rPr>
              <a:t>1</a:t>
            </a:r>
            <a:endParaRPr sz="545">
              <a:latin typeface="Helvetica"/>
              <a:cs typeface="Helvetica"/>
            </a:endParaRPr>
          </a:p>
        </p:txBody>
      </p:sp>
      <p:sp>
        <p:nvSpPr>
          <p:cNvPr id="25" name="object 25"/>
          <p:cNvSpPr txBox="1"/>
          <p:nvPr/>
        </p:nvSpPr>
        <p:spPr>
          <a:xfrm rot="2040000">
            <a:off x="4238047" y="4571581"/>
            <a:ext cx="168806" cy="67391"/>
          </a:xfrm>
          <a:prstGeom prst="rect">
            <a:avLst/>
          </a:prstGeom>
        </p:spPr>
        <p:txBody>
          <a:bodyPr vert="horz" wrap="square" lIns="0" tIns="0" rIns="0" bIns="0" rtlCol="0">
            <a:spAutoFit/>
          </a:bodyPr>
          <a:lstStyle/>
          <a:p>
            <a:pPr>
              <a:lnSpc>
                <a:spcPts val="539"/>
              </a:lnSpc>
            </a:pPr>
            <a:r>
              <a:rPr sz="545" b="1" spc="-14" dirty="0">
                <a:solidFill>
                  <a:srgbClr val="828282"/>
                </a:solidFill>
                <a:latin typeface="Helvetica"/>
                <a:cs typeface="Helvetica"/>
              </a:rPr>
              <a:t>25</a:t>
            </a:r>
            <a:r>
              <a:rPr sz="545" b="1" spc="10" dirty="0">
                <a:solidFill>
                  <a:srgbClr val="828282"/>
                </a:solidFill>
                <a:latin typeface="Helvetica"/>
                <a:cs typeface="Helvetica"/>
              </a:rPr>
              <a:t>3</a:t>
            </a:r>
            <a:r>
              <a:rPr sz="545" b="1" spc="-3" dirty="0">
                <a:solidFill>
                  <a:srgbClr val="828282"/>
                </a:solidFill>
                <a:latin typeface="Helvetica"/>
                <a:cs typeface="Helvetica"/>
              </a:rPr>
              <a:t>6</a:t>
            </a:r>
            <a:endParaRPr sz="545">
              <a:latin typeface="Helvetica"/>
              <a:cs typeface="Helvetica"/>
            </a:endParaRPr>
          </a:p>
        </p:txBody>
      </p:sp>
      <p:sp>
        <p:nvSpPr>
          <p:cNvPr id="26" name="object 26"/>
          <p:cNvSpPr txBox="1"/>
          <p:nvPr/>
        </p:nvSpPr>
        <p:spPr>
          <a:xfrm rot="2340000">
            <a:off x="3335232" y="3836672"/>
            <a:ext cx="167226" cy="67391"/>
          </a:xfrm>
          <a:prstGeom prst="rect">
            <a:avLst/>
          </a:prstGeom>
        </p:spPr>
        <p:txBody>
          <a:bodyPr vert="horz" wrap="square" lIns="0" tIns="0" rIns="0" bIns="0" rtlCol="0">
            <a:spAutoFit/>
          </a:bodyPr>
          <a:lstStyle/>
          <a:p>
            <a:pPr>
              <a:lnSpc>
                <a:spcPts val="539"/>
              </a:lnSpc>
            </a:pPr>
            <a:r>
              <a:rPr sz="545" b="1" spc="-7" dirty="0">
                <a:solidFill>
                  <a:srgbClr val="828282"/>
                </a:solidFill>
                <a:latin typeface="Helvetica"/>
                <a:cs typeface="Helvetica"/>
              </a:rPr>
              <a:t>2</a:t>
            </a:r>
            <a:r>
              <a:rPr sz="545" b="1" spc="-31" dirty="0">
                <a:solidFill>
                  <a:srgbClr val="828282"/>
                </a:solidFill>
                <a:latin typeface="Helvetica"/>
                <a:cs typeface="Helvetica"/>
              </a:rPr>
              <a:t>5</a:t>
            </a:r>
            <a:r>
              <a:rPr sz="545" b="1" spc="3" dirty="0">
                <a:solidFill>
                  <a:srgbClr val="828282"/>
                </a:solidFill>
                <a:latin typeface="Helvetica"/>
                <a:cs typeface="Helvetica"/>
              </a:rPr>
              <a:t>5</a:t>
            </a:r>
            <a:r>
              <a:rPr sz="545" b="1" spc="-3" dirty="0">
                <a:solidFill>
                  <a:srgbClr val="828282"/>
                </a:solidFill>
                <a:latin typeface="Helvetica"/>
                <a:cs typeface="Helvetica"/>
              </a:rPr>
              <a:t>6</a:t>
            </a:r>
            <a:endParaRPr sz="545">
              <a:latin typeface="Helvetica"/>
              <a:cs typeface="Helvetica"/>
            </a:endParaRPr>
          </a:p>
        </p:txBody>
      </p:sp>
      <p:sp>
        <p:nvSpPr>
          <p:cNvPr id="27" name="object 27"/>
          <p:cNvSpPr txBox="1"/>
          <p:nvPr/>
        </p:nvSpPr>
        <p:spPr>
          <a:xfrm rot="60000">
            <a:off x="4899145" y="6006806"/>
            <a:ext cx="169993" cy="67391"/>
          </a:xfrm>
          <a:prstGeom prst="rect">
            <a:avLst/>
          </a:prstGeom>
        </p:spPr>
        <p:txBody>
          <a:bodyPr vert="horz" wrap="square" lIns="0" tIns="0" rIns="0" bIns="0" rtlCol="0">
            <a:spAutoFit/>
          </a:bodyPr>
          <a:lstStyle/>
          <a:p>
            <a:pPr>
              <a:lnSpc>
                <a:spcPts val="539"/>
              </a:lnSpc>
            </a:pPr>
            <a:r>
              <a:rPr sz="545" b="1" spc="-14" dirty="0">
                <a:solidFill>
                  <a:srgbClr val="828282"/>
                </a:solidFill>
                <a:latin typeface="Helvetica"/>
                <a:cs typeface="Helvetica"/>
              </a:rPr>
              <a:t>1</a:t>
            </a:r>
            <a:r>
              <a:rPr sz="545" b="1" spc="3" dirty="0">
                <a:solidFill>
                  <a:srgbClr val="828282"/>
                </a:solidFill>
                <a:latin typeface="Helvetica"/>
                <a:cs typeface="Helvetica"/>
              </a:rPr>
              <a:t>23</a:t>
            </a:r>
            <a:r>
              <a:rPr sz="545" b="1" spc="-3" dirty="0">
                <a:solidFill>
                  <a:srgbClr val="828282"/>
                </a:solidFill>
                <a:latin typeface="Helvetica"/>
                <a:cs typeface="Helvetica"/>
              </a:rPr>
              <a:t>1</a:t>
            </a:r>
            <a:endParaRPr sz="545">
              <a:latin typeface="Helvetica"/>
              <a:cs typeface="Helvetica"/>
            </a:endParaRPr>
          </a:p>
        </p:txBody>
      </p:sp>
      <p:sp>
        <p:nvSpPr>
          <p:cNvPr id="28" name="object 28"/>
          <p:cNvSpPr txBox="1"/>
          <p:nvPr/>
        </p:nvSpPr>
        <p:spPr>
          <a:xfrm>
            <a:off x="2285279" y="3138456"/>
            <a:ext cx="83869" cy="170584"/>
          </a:xfrm>
          <a:prstGeom prst="rect">
            <a:avLst/>
          </a:prstGeom>
        </p:spPr>
        <p:txBody>
          <a:bodyPr vert="vert270" wrap="square" lIns="0" tIns="1299" rIns="0" bIns="0" rtlCol="0">
            <a:spAutoFit/>
          </a:bodyPr>
          <a:lstStyle/>
          <a:p>
            <a:pPr marL="8659">
              <a:spcBef>
                <a:spcPts val="10"/>
              </a:spcBef>
            </a:pPr>
            <a:r>
              <a:rPr sz="545" b="1" spc="-10" dirty="0">
                <a:solidFill>
                  <a:srgbClr val="828282"/>
                </a:solidFill>
                <a:latin typeface="Helvetica"/>
                <a:cs typeface="Helvetica"/>
              </a:rPr>
              <a:t>23</a:t>
            </a:r>
            <a:r>
              <a:rPr sz="545" b="1" spc="7" dirty="0">
                <a:solidFill>
                  <a:srgbClr val="828282"/>
                </a:solidFill>
                <a:latin typeface="Helvetica"/>
                <a:cs typeface="Helvetica"/>
              </a:rPr>
              <a:t>1</a:t>
            </a:r>
            <a:r>
              <a:rPr sz="545" b="1" dirty="0">
                <a:solidFill>
                  <a:srgbClr val="828282"/>
                </a:solidFill>
                <a:latin typeface="Helvetica"/>
                <a:cs typeface="Helvetica"/>
              </a:rPr>
              <a:t>8</a:t>
            </a:r>
            <a:endParaRPr sz="545">
              <a:latin typeface="Helvetica"/>
              <a:cs typeface="Helvetica"/>
            </a:endParaRPr>
          </a:p>
        </p:txBody>
      </p:sp>
      <p:sp>
        <p:nvSpPr>
          <p:cNvPr id="29" name="object 29"/>
          <p:cNvSpPr txBox="1"/>
          <p:nvPr/>
        </p:nvSpPr>
        <p:spPr>
          <a:xfrm rot="20760000">
            <a:off x="3138368" y="4242174"/>
            <a:ext cx="167226" cy="67391"/>
          </a:xfrm>
          <a:prstGeom prst="rect">
            <a:avLst/>
          </a:prstGeom>
        </p:spPr>
        <p:txBody>
          <a:bodyPr vert="horz" wrap="square" lIns="0" tIns="0" rIns="0" bIns="0" rtlCol="0">
            <a:spAutoFit/>
          </a:bodyPr>
          <a:lstStyle/>
          <a:p>
            <a:pPr>
              <a:lnSpc>
                <a:spcPts val="539"/>
              </a:lnSpc>
            </a:pPr>
            <a:r>
              <a:rPr sz="545" b="1" spc="-17" dirty="0">
                <a:solidFill>
                  <a:srgbClr val="828282"/>
                </a:solidFill>
                <a:latin typeface="Helvetica"/>
                <a:cs typeface="Helvetica"/>
              </a:rPr>
              <a:t>2</a:t>
            </a:r>
            <a:r>
              <a:rPr sz="545" b="1" spc="-7" dirty="0">
                <a:solidFill>
                  <a:srgbClr val="828282"/>
                </a:solidFill>
                <a:latin typeface="Helvetica"/>
                <a:cs typeface="Helvetica"/>
              </a:rPr>
              <a:t>5</a:t>
            </a:r>
            <a:r>
              <a:rPr sz="545" b="1" spc="-3" dirty="0">
                <a:solidFill>
                  <a:srgbClr val="828282"/>
                </a:solidFill>
                <a:latin typeface="Helvetica"/>
                <a:cs typeface="Helvetica"/>
              </a:rPr>
              <a:t>31</a:t>
            </a:r>
            <a:endParaRPr sz="545">
              <a:latin typeface="Helvetica"/>
              <a:cs typeface="Helvetica"/>
            </a:endParaRPr>
          </a:p>
        </p:txBody>
      </p:sp>
      <p:sp>
        <p:nvSpPr>
          <p:cNvPr id="30" name="object 30"/>
          <p:cNvSpPr txBox="1"/>
          <p:nvPr/>
        </p:nvSpPr>
        <p:spPr>
          <a:xfrm rot="60000">
            <a:off x="2446728" y="2454302"/>
            <a:ext cx="168410" cy="67391"/>
          </a:xfrm>
          <a:prstGeom prst="rect">
            <a:avLst/>
          </a:prstGeom>
        </p:spPr>
        <p:txBody>
          <a:bodyPr vert="horz" wrap="square" lIns="0" tIns="0" rIns="0" bIns="0" rtlCol="0">
            <a:spAutoFit/>
          </a:bodyPr>
          <a:lstStyle/>
          <a:p>
            <a:pPr>
              <a:lnSpc>
                <a:spcPts val="539"/>
              </a:lnSpc>
            </a:pPr>
            <a:r>
              <a:rPr sz="545" b="1" spc="-17" dirty="0">
                <a:solidFill>
                  <a:srgbClr val="828282"/>
                </a:solidFill>
                <a:latin typeface="Helvetica"/>
                <a:cs typeface="Helvetica"/>
              </a:rPr>
              <a:t>23</a:t>
            </a:r>
            <a:r>
              <a:rPr sz="545" b="1" spc="-3" dirty="0">
                <a:solidFill>
                  <a:srgbClr val="828282"/>
                </a:solidFill>
                <a:latin typeface="Helvetica"/>
                <a:cs typeface="Helvetica"/>
              </a:rPr>
              <a:t>17</a:t>
            </a:r>
            <a:endParaRPr sz="545">
              <a:latin typeface="Helvetica"/>
              <a:cs typeface="Helvetica"/>
            </a:endParaRPr>
          </a:p>
        </p:txBody>
      </p:sp>
      <p:sp>
        <p:nvSpPr>
          <p:cNvPr id="31" name="object 31"/>
          <p:cNvSpPr txBox="1"/>
          <p:nvPr/>
        </p:nvSpPr>
        <p:spPr>
          <a:xfrm rot="3840000">
            <a:off x="7189487" y="2593436"/>
            <a:ext cx="168806" cy="67391"/>
          </a:xfrm>
          <a:prstGeom prst="rect">
            <a:avLst/>
          </a:prstGeom>
        </p:spPr>
        <p:txBody>
          <a:bodyPr vert="horz" wrap="square" lIns="0" tIns="0" rIns="0" bIns="0" rtlCol="0">
            <a:spAutoFit/>
          </a:bodyPr>
          <a:lstStyle/>
          <a:p>
            <a:pPr>
              <a:lnSpc>
                <a:spcPts val="539"/>
              </a:lnSpc>
            </a:pPr>
            <a:r>
              <a:rPr sz="545" b="1" spc="-3" dirty="0">
                <a:solidFill>
                  <a:srgbClr val="828282"/>
                </a:solidFill>
                <a:latin typeface="Helvetica"/>
                <a:cs typeface="Helvetica"/>
              </a:rPr>
              <a:t>1</a:t>
            </a:r>
            <a:r>
              <a:rPr sz="545" b="1" spc="-17" dirty="0">
                <a:solidFill>
                  <a:srgbClr val="828282"/>
                </a:solidFill>
                <a:latin typeface="Helvetica"/>
                <a:cs typeface="Helvetica"/>
              </a:rPr>
              <a:t>3</a:t>
            </a:r>
            <a:r>
              <a:rPr sz="545" b="1" spc="-3" dirty="0">
                <a:solidFill>
                  <a:srgbClr val="828282"/>
                </a:solidFill>
                <a:latin typeface="Helvetica"/>
                <a:cs typeface="Helvetica"/>
              </a:rPr>
              <a:t>33</a:t>
            </a:r>
            <a:endParaRPr sz="545">
              <a:latin typeface="Helvetica"/>
              <a:cs typeface="Helvetica"/>
            </a:endParaRPr>
          </a:p>
        </p:txBody>
      </p:sp>
      <p:sp>
        <p:nvSpPr>
          <p:cNvPr id="32" name="object 32"/>
          <p:cNvSpPr txBox="1"/>
          <p:nvPr/>
        </p:nvSpPr>
        <p:spPr>
          <a:xfrm rot="1980000">
            <a:off x="3054861" y="3792483"/>
            <a:ext cx="169597" cy="67391"/>
          </a:xfrm>
          <a:prstGeom prst="rect">
            <a:avLst/>
          </a:prstGeom>
        </p:spPr>
        <p:txBody>
          <a:bodyPr vert="horz" wrap="square" lIns="0" tIns="0" rIns="0" bIns="0" rtlCol="0">
            <a:spAutoFit/>
          </a:bodyPr>
          <a:lstStyle/>
          <a:p>
            <a:pPr>
              <a:lnSpc>
                <a:spcPts val="539"/>
              </a:lnSpc>
            </a:pPr>
            <a:r>
              <a:rPr sz="818" b="1" spc="-30" baseline="3472" dirty="0">
                <a:solidFill>
                  <a:srgbClr val="828282"/>
                </a:solidFill>
                <a:latin typeface="Helvetica"/>
                <a:cs typeface="Helvetica"/>
              </a:rPr>
              <a:t>2</a:t>
            </a:r>
            <a:r>
              <a:rPr sz="818" b="1" spc="-15" baseline="3472" dirty="0">
                <a:solidFill>
                  <a:srgbClr val="828282"/>
                </a:solidFill>
                <a:latin typeface="Helvetica"/>
                <a:cs typeface="Helvetica"/>
              </a:rPr>
              <a:t>5</a:t>
            </a:r>
            <a:r>
              <a:rPr sz="545" b="1" spc="-7" dirty="0">
                <a:solidFill>
                  <a:srgbClr val="828282"/>
                </a:solidFill>
                <a:latin typeface="Helvetica"/>
                <a:cs typeface="Helvetica"/>
              </a:rPr>
              <a:t>3</a:t>
            </a:r>
            <a:r>
              <a:rPr sz="545" b="1" spc="-3" dirty="0">
                <a:solidFill>
                  <a:srgbClr val="828282"/>
                </a:solidFill>
                <a:latin typeface="Helvetica"/>
                <a:cs typeface="Helvetica"/>
              </a:rPr>
              <a:t>2</a:t>
            </a:r>
            <a:endParaRPr sz="545">
              <a:latin typeface="Helvetica"/>
              <a:cs typeface="Helvetica"/>
            </a:endParaRPr>
          </a:p>
        </p:txBody>
      </p:sp>
      <p:sp>
        <p:nvSpPr>
          <p:cNvPr id="33" name="object 33"/>
          <p:cNvSpPr txBox="1"/>
          <p:nvPr/>
        </p:nvSpPr>
        <p:spPr>
          <a:xfrm rot="18900000">
            <a:off x="5245132" y="2442511"/>
            <a:ext cx="168410" cy="67391"/>
          </a:xfrm>
          <a:prstGeom prst="rect">
            <a:avLst/>
          </a:prstGeom>
        </p:spPr>
        <p:txBody>
          <a:bodyPr vert="horz" wrap="square" lIns="0" tIns="0" rIns="0" bIns="0" rtlCol="0">
            <a:spAutoFit/>
          </a:bodyPr>
          <a:lstStyle/>
          <a:p>
            <a:pPr>
              <a:lnSpc>
                <a:spcPts val="539"/>
              </a:lnSpc>
            </a:pPr>
            <a:r>
              <a:rPr sz="545" b="1" spc="-10" dirty="0">
                <a:solidFill>
                  <a:srgbClr val="828282"/>
                </a:solidFill>
                <a:latin typeface="Helvetica"/>
                <a:cs typeface="Helvetica"/>
              </a:rPr>
              <a:t>2</a:t>
            </a:r>
            <a:r>
              <a:rPr sz="545" b="1" spc="-20" dirty="0">
                <a:solidFill>
                  <a:srgbClr val="828282"/>
                </a:solidFill>
                <a:latin typeface="Helvetica"/>
                <a:cs typeface="Helvetica"/>
              </a:rPr>
              <a:t>3</a:t>
            </a:r>
            <a:r>
              <a:rPr sz="545" b="1" spc="3" dirty="0">
                <a:solidFill>
                  <a:srgbClr val="828282"/>
                </a:solidFill>
                <a:latin typeface="Helvetica"/>
                <a:cs typeface="Helvetica"/>
              </a:rPr>
              <a:t>5</a:t>
            </a:r>
            <a:r>
              <a:rPr sz="545" b="1" spc="-3" dirty="0">
                <a:solidFill>
                  <a:srgbClr val="828282"/>
                </a:solidFill>
                <a:latin typeface="Helvetica"/>
                <a:cs typeface="Helvetica"/>
              </a:rPr>
              <a:t>4</a:t>
            </a:r>
            <a:endParaRPr sz="545">
              <a:latin typeface="Helvetica"/>
              <a:cs typeface="Helvetica"/>
            </a:endParaRPr>
          </a:p>
        </p:txBody>
      </p:sp>
      <p:sp>
        <p:nvSpPr>
          <p:cNvPr id="34" name="object 34"/>
          <p:cNvSpPr txBox="1"/>
          <p:nvPr/>
        </p:nvSpPr>
        <p:spPr>
          <a:xfrm rot="17100000">
            <a:off x="4446557" y="2760241"/>
            <a:ext cx="167226" cy="67391"/>
          </a:xfrm>
          <a:prstGeom prst="rect">
            <a:avLst/>
          </a:prstGeom>
        </p:spPr>
        <p:txBody>
          <a:bodyPr vert="horz" wrap="square" lIns="0" tIns="0" rIns="0" bIns="0" rtlCol="0">
            <a:spAutoFit/>
          </a:bodyPr>
          <a:lstStyle/>
          <a:p>
            <a:pPr>
              <a:lnSpc>
                <a:spcPts val="539"/>
              </a:lnSpc>
            </a:pPr>
            <a:r>
              <a:rPr sz="545" b="1" spc="-7" dirty="0">
                <a:solidFill>
                  <a:srgbClr val="828282"/>
                </a:solidFill>
                <a:latin typeface="Helvetica"/>
                <a:cs typeface="Helvetica"/>
              </a:rPr>
              <a:t>2</a:t>
            </a:r>
            <a:r>
              <a:rPr sz="545" b="1" spc="-17" dirty="0">
                <a:solidFill>
                  <a:srgbClr val="828282"/>
                </a:solidFill>
                <a:latin typeface="Helvetica"/>
                <a:cs typeface="Helvetica"/>
              </a:rPr>
              <a:t>3</a:t>
            </a:r>
            <a:r>
              <a:rPr sz="545" b="1" dirty="0">
                <a:solidFill>
                  <a:srgbClr val="828282"/>
                </a:solidFill>
                <a:latin typeface="Helvetica"/>
                <a:cs typeface="Helvetica"/>
              </a:rPr>
              <a:t>4</a:t>
            </a:r>
            <a:r>
              <a:rPr sz="545" b="1" spc="-3" dirty="0">
                <a:solidFill>
                  <a:srgbClr val="828282"/>
                </a:solidFill>
                <a:latin typeface="Helvetica"/>
                <a:cs typeface="Helvetica"/>
              </a:rPr>
              <a:t>2</a:t>
            </a:r>
            <a:endParaRPr sz="545">
              <a:latin typeface="Helvetica"/>
              <a:cs typeface="Helvetica"/>
            </a:endParaRPr>
          </a:p>
        </p:txBody>
      </p:sp>
      <p:sp>
        <p:nvSpPr>
          <p:cNvPr id="35" name="object 35"/>
          <p:cNvSpPr txBox="1"/>
          <p:nvPr/>
        </p:nvSpPr>
        <p:spPr>
          <a:xfrm rot="1980000">
            <a:off x="5893847" y="5830891"/>
            <a:ext cx="169597" cy="67391"/>
          </a:xfrm>
          <a:prstGeom prst="rect">
            <a:avLst/>
          </a:prstGeom>
        </p:spPr>
        <p:txBody>
          <a:bodyPr vert="horz" wrap="square" lIns="0" tIns="0" rIns="0" bIns="0" rtlCol="0">
            <a:spAutoFit/>
          </a:bodyPr>
          <a:lstStyle/>
          <a:p>
            <a:pPr>
              <a:lnSpc>
                <a:spcPts val="539"/>
              </a:lnSpc>
            </a:pPr>
            <a:r>
              <a:rPr sz="545" b="1" spc="-20" dirty="0">
                <a:solidFill>
                  <a:srgbClr val="828282"/>
                </a:solidFill>
                <a:latin typeface="Helvetica"/>
                <a:cs typeface="Helvetica"/>
              </a:rPr>
              <a:t>12</a:t>
            </a:r>
            <a:r>
              <a:rPr sz="545" b="1" spc="3" dirty="0">
                <a:solidFill>
                  <a:srgbClr val="828282"/>
                </a:solidFill>
                <a:latin typeface="Helvetica"/>
                <a:cs typeface="Helvetica"/>
              </a:rPr>
              <a:t>3</a:t>
            </a:r>
            <a:r>
              <a:rPr sz="545" b="1" spc="-3" dirty="0">
                <a:solidFill>
                  <a:srgbClr val="828282"/>
                </a:solidFill>
                <a:latin typeface="Helvetica"/>
                <a:cs typeface="Helvetica"/>
              </a:rPr>
              <a:t>5</a:t>
            </a:r>
            <a:endParaRPr sz="545">
              <a:latin typeface="Helvetica"/>
              <a:cs typeface="Helvetica"/>
            </a:endParaRPr>
          </a:p>
        </p:txBody>
      </p:sp>
      <p:sp>
        <p:nvSpPr>
          <p:cNvPr id="36" name="object 36"/>
          <p:cNvSpPr txBox="1"/>
          <p:nvPr/>
        </p:nvSpPr>
        <p:spPr>
          <a:xfrm rot="5160000">
            <a:off x="2486841" y="3721371"/>
            <a:ext cx="168806" cy="67391"/>
          </a:xfrm>
          <a:prstGeom prst="rect">
            <a:avLst/>
          </a:prstGeom>
        </p:spPr>
        <p:txBody>
          <a:bodyPr vert="horz" wrap="square" lIns="0" tIns="0" rIns="0" bIns="0" rtlCol="0">
            <a:spAutoFit/>
          </a:bodyPr>
          <a:lstStyle/>
          <a:p>
            <a:pPr>
              <a:lnSpc>
                <a:spcPts val="539"/>
              </a:lnSpc>
            </a:pPr>
            <a:r>
              <a:rPr sz="545" b="1" spc="-20" dirty="0">
                <a:solidFill>
                  <a:srgbClr val="828282"/>
                </a:solidFill>
                <a:latin typeface="Helvetica"/>
                <a:cs typeface="Helvetica"/>
              </a:rPr>
              <a:t>23</a:t>
            </a:r>
            <a:r>
              <a:rPr sz="545" b="1" spc="-3" dirty="0">
                <a:solidFill>
                  <a:srgbClr val="828282"/>
                </a:solidFill>
                <a:latin typeface="Helvetica"/>
                <a:cs typeface="Helvetica"/>
              </a:rPr>
              <a:t>14</a:t>
            </a:r>
            <a:endParaRPr sz="545">
              <a:latin typeface="Helvetica"/>
              <a:cs typeface="Helvetica"/>
            </a:endParaRPr>
          </a:p>
        </p:txBody>
      </p:sp>
      <p:sp>
        <p:nvSpPr>
          <p:cNvPr id="37" name="object 37"/>
          <p:cNvSpPr txBox="1"/>
          <p:nvPr/>
        </p:nvSpPr>
        <p:spPr>
          <a:xfrm rot="16920000">
            <a:off x="5450857" y="5405173"/>
            <a:ext cx="166831" cy="67391"/>
          </a:xfrm>
          <a:prstGeom prst="rect">
            <a:avLst/>
          </a:prstGeom>
        </p:spPr>
        <p:txBody>
          <a:bodyPr vert="horz" wrap="square" lIns="0" tIns="0" rIns="0" bIns="0" rtlCol="0">
            <a:spAutoFit/>
          </a:bodyPr>
          <a:lstStyle/>
          <a:p>
            <a:pPr>
              <a:lnSpc>
                <a:spcPts val="539"/>
              </a:lnSpc>
            </a:pPr>
            <a:r>
              <a:rPr sz="545" b="1" spc="-27" dirty="0">
                <a:solidFill>
                  <a:srgbClr val="828282"/>
                </a:solidFill>
                <a:latin typeface="Helvetica"/>
                <a:cs typeface="Helvetica"/>
              </a:rPr>
              <a:t>1</a:t>
            </a:r>
            <a:r>
              <a:rPr sz="545" b="1" spc="-14" dirty="0">
                <a:solidFill>
                  <a:srgbClr val="828282"/>
                </a:solidFill>
                <a:latin typeface="Helvetica"/>
                <a:cs typeface="Helvetica"/>
              </a:rPr>
              <a:t>2</a:t>
            </a:r>
            <a:r>
              <a:rPr sz="545" b="1" spc="-10" dirty="0">
                <a:solidFill>
                  <a:srgbClr val="828282"/>
                </a:solidFill>
                <a:latin typeface="Helvetica"/>
                <a:cs typeface="Helvetica"/>
              </a:rPr>
              <a:t>3</a:t>
            </a:r>
            <a:r>
              <a:rPr sz="545" b="1" spc="-3" dirty="0">
                <a:solidFill>
                  <a:srgbClr val="828282"/>
                </a:solidFill>
                <a:latin typeface="Helvetica"/>
                <a:cs typeface="Helvetica"/>
              </a:rPr>
              <a:t>2</a:t>
            </a:r>
            <a:endParaRPr sz="545">
              <a:latin typeface="Helvetica"/>
              <a:cs typeface="Helvetica"/>
            </a:endParaRPr>
          </a:p>
        </p:txBody>
      </p:sp>
      <p:sp>
        <p:nvSpPr>
          <p:cNvPr id="38" name="object 38"/>
          <p:cNvSpPr txBox="1"/>
          <p:nvPr/>
        </p:nvSpPr>
        <p:spPr>
          <a:xfrm rot="17580000">
            <a:off x="6697187" y="5734312"/>
            <a:ext cx="168806" cy="67391"/>
          </a:xfrm>
          <a:prstGeom prst="rect">
            <a:avLst/>
          </a:prstGeom>
        </p:spPr>
        <p:txBody>
          <a:bodyPr vert="horz" wrap="square" lIns="0" tIns="0" rIns="0" bIns="0" rtlCol="0">
            <a:spAutoFit/>
          </a:bodyPr>
          <a:lstStyle/>
          <a:p>
            <a:pPr>
              <a:lnSpc>
                <a:spcPts val="539"/>
              </a:lnSpc>
            </a:pPr>
            <a:r>
              <a:rPr sz="545" b="1" spc="-14" dirty="0">
                <a:solidFill>
                  <a:srgbClr val="828282"/>
                </a:solidFill>
                <a:latin typeface="Helvetica"/>
                <a:cs typeface="Helvetica"/>
              </a:rPr>
              <a:t>1</a:t>
            </a:r>
            <a:r>
              <a:rPr sz="545" b="1" spc="-27" dirty="0">
                <a:solidFill>
                  <a:srgbClr val="828282"/>
                </a:solidFill>
                <a:latin typeface="Helvetica"/>
                <a:cs typeface="Helvetica"/>
              </a:rPr>
              <a:t>2</a:t>
            </a:r>
            <a:r>
              <a:rPr sz="545" b="1" dirty="0">
                <a:solidFill>
                  <a:srgbClr val="828282"/>
                </a:solidFill>
                <a:latin typeface="Helvetica"/>
                <a:cs typeface="Helvetica"/>
              </a:rPr>
              <a:t>3</a:t>
            </a:r>
            <a:r>
              <a:rPr sz="545" b="1" spc="-3" dirty="0">
                <a:solidFill>
                  <a:srgbClr val="828282"/>
                </a:solidFill>
                <a:latin typeface="Helvetica"/>
                <a:cs typeface="Helvetica"/>
              </a:rPr>
              <a:t>7</a:t>
            </a:r>
            <a:endParaRPr sz="545">
              <a:latin typeface="Helvetica"/>
              <a:cs typeface="Helvetica"/>
            </a:endParaRPr>
          </a:p>
        </p:txBody>
      </p:sp>
      <p:sp>
        <p:nvSpPr>
          <p:cNvPr id="39" name="object 39"/>
          <p:cNvSpPr txBox="1"/>
          <p:nvPr/>
        </p:nvSpPr>
        <p:spPr>
          <a:xfrm rot="1560000">
            <a:off x="3217782" y="4440247"/>
            <a:ext cx="167226" cy="67391"/>
          </a:xfrm>
          <a:prstGeom prst="rect">
            <a:avLst/>
          </a:prstGeom>
        </p:spPr>
        <p:txBody>
          <a:bodyPr vert="horz" wrap="square" lIns="0" tIns="0" rIns="0" bIns="0" rtlCol="0">
            <a:spAutoFit/>
          </a:bodyPr>
          <a:lstStyle/>
          <a:p>
            <a:pPr>
              <a:lnSpc>
                <a:spcPts val="539"/>
              </a:lnSpc>
            </a:pPr>
            <a:r>
              <a:rPr sz="545" b="1" spc="-17" dirty="0">
                <a:solidFill>
                  <a:srgbClr val="828282"/>
                </a:solidFill>
                <a:latin typeface="Helvetica"/>
                <a:cs typeface="Helvetica"/>
              </a:rPr>
              <a:t>25</a:t>
            </a:r>
            <a:r>
              <a:rPr sz="545" b="1" spc="-3" dirty="0">
                <a:solidFill>
                  <a:srgbClr val="828282"/>
                </a:solidFill>
                <a:latin typeface="Helvetica"/>
                <a:cs typeface="Helvetica"/>
              </a:rPr>
              <a:t>33</a:t>
            </a:r>
            <a:endParaRPr sz="545">
              <a:latin typeface="Helvetica"/>
              <a:cs typeface="Helvetica"/>
            </a:endParaRPr>
          </a:p>
        </p:txBody>
      </p:sp>
      <p:sp>
        <p:nvSpPr>
          <p:cNvPr id="40" name="object 40"/>
          <p:cNvSpPr txBox="1"/>
          <p:nvPr/>
        </p:nvSpPr>
        <p:spPr>
          <a:xfrm rot="1020000">
            <a:off x="7127934" y="5711962"/>
            <a:ext cx="169201" cy="67391"/>
          </a:xfrm>
          <a:prstGeom prst="rect">
            <a:avLst/>
          </a:prstGeom>
        </p:spPr>
        <p:txBody>
          <a:bodyPr vert="horz" wrap="square" lIns="0" tIns="0" rIns="0" bIns="0" rtlCol="0">
            <a:spAutoFit/>
          </a:bodyPr>
          <a:lstStyle/>
          <a:p>
            <a:pPr>
              <a:lnSpc>
                <a:spcPts val="539"/>
              </a:lnSpc>
            </a:pPr>
            <a:r>
              <a:rPr sz="545" b="1" spc="-7" dirty="0">
                <a:solidFill>
                  <a:srgbClr val="828282"/>
                </a:solidFill>
                <a:latin typeface="Helvetica"/>
                <a:cs typeface="Helvetica"/>
              </a:rPr>
              <a:t>2</a:t>
            </a:r>
            <a:r>
              <a:rPr sz="545" b="1" spc="-17" dirty="0">
                <a:solidFill>
                  <a:srgbClr val="828282"/>
                </a:solidFill>
                <a:latin typeface="Helvetica"/>
                <a:cs typeface="Helvetica"/>
              </a:rPr>
              <a:t>1</a:t>
            </a:r>
            <a:r>
              <a:rPr sz="545" b="1" spc="-7" dirty="0">
                <a:solidFill>
                  <a:srgbClr val="828282"/>
                </a:solidFill>
                <a:latin typeface="Helvetica"/>
                <a:cs typeface="Helvetica"/>
              </a:rPr>
              <a:t>6</a:t>
            </a:r>
            <a:r>
              <a:rPr sz="545" b="1" spc="-3" dirty="0">
                <a:solidFill>
                  <a:srgbClr val="828282"/>
                </a:solidFill>
                <a:latin typeface="Helvetica"/>
                <a:cs typeface="Helvetica"/>
              </a:rPr>
              <a:t>0</a:t>
            </a:r>
            <a:endParaRPr sz="545">
              <a:latin typeface="Helvetica"/>
              <a:cs typeface="Helvetica"/>
            </a:endParaRPr>
          </a:p>
        </p:txBody>
      </p:sp>
      <p:sp>
        <p:nvSpPr>
          <p:cNvPr id="41" name="object 41"/>
          <p:cNvSpPr txBox="1"/>
          <p:nvPr/>
        </p:nvSpPr>
        <p:spPr>
          <a:xfrm rot="4080000">
            <a:off x="6919375" y="5555937"/>
            <a:ext cx="167621" cy="67391"/>
          </a:xfrm>
          <a:prstGeom prst="rect">
            <a:avLst/>
          </a:prstGeom>
        </p:spPr>
        <p:txBody>
          <a:bodyPr vert="horz" wrap="square" lIns="0" tIns="0" rIns="0" bIns="0" rtlCol="0">
            <a:spAutoFit/>
          </a:bodyPr>
          <a:lstStyle/>
          <a:p>
            <a:pPr>
              <a:lnSpc>
                <a:spcPts val="539"/>
              </a:lnSpc>
            </a:pPr>
            <a:r>
              <a:rPr sz="545" b="1" spc="-31" dirty="0">
                <a:solidFill>
                  <a:srgbClr val="828282"/>
                </a:solidFill>
                <a:latin typeface="Helvetica"/>
                <a:cs typeface="Helvetica"/>
              </a:rPr>
              <a:t>1</a:t>
            </a:r>
            <a:r>
              <a:rPr sz="545" b="1" spc="-10" dirty="0">
                <a:solidFill>
                  <a:srgbClr val="828282"/>
                </a:solidFill>
                <a:latin typeface="Helvetica"/>
                <a:cs typeface="Helvetica"/>
              </a:rPr>
              <a:t>4</a:t>
            </a:r>
            <a:r>
              <a:rPr sz="545" b="1" spc="7" dirty="0">
                <a:solidFill>
                  <a:srgbClr val="828282"/>
                </a:solidFill>
                <a:latin typeface="Helvetica"/>
                <a:cs typeface="Helvetica"/>
              </a:rPr>
              <a:t>8</a:t>
            </a:r>
            <a:r>
              <a:rPr sz="545" b="1" spc="-3" dirty="0">
                <a:solidFill>
                  <a:srgbClr val="828282"/>
                </a:solidFill>
                <a:latin typeface="Helvetica"/>
                <a:cs typeface="Helvetica"/>
              </a:rPr>
              <a:t>2</a:t>
            </a:r>
            <a:endParaRPr sz="545">
              <a:latin typeface="Helvetica"/>
              <a:cs typeface="Helvetica"/>
            </a:endParaRPr>
          </a:p>
        </p:txBody>
      </p:sp>
      <p:sp>
        <p:nvSpPr>
          <p:cNvPr id="42" name="object 42"/>
          <p:cNvSpPr txBox="1"/>
          <p:nvPr/>
        </p:nvSpPr>
        <p:spPr>
          <a:xfrm rot="16980000">
            <a:off x="3046653" y="3551954"/>
            <a:ext cx="168806" cy="67391"/>
          </a:xfrm>
          <a:prstGeom prst="rect">
            <a:avLst/>
          </a:prstGeom>
        </p:spPr>
        <p:txBody>
          <a:bodyPr vert="horz" wrap="square" lIns="0" tIns="0" rIns="0" bIns="0" rtlCol="0">
            <a:spAutoFit/>
          </a:bodyPr>
          <a:lstStyle/>
          <a:p>
            <a:pPr>
              <a:lnSpc>
                <a:spcPts val="539"/>
              </a:lnSpc>
            </a:pPr>
            <a:r>
              <a:rPr sz="545" b="1" spc="-10" dirty="0">
                <a:solidFill>
                  <a:srgbClr val="828282"/>
                </a:solidFill>
                <a:latin typeface="Helvetica"/>
                <a:cs typeface="Helvetica"/>
              </a:rPr>
              <a:t>231</a:t>
            </a:r>
            <a:r>
              <a:rPr sz="545" b="1" spc="-3" dirty="0">
                <a:solidFill>
                  <a:srgbClr val="828282"/>
                </a:solidFill>
                <a:latin typeface="Helvetica"/>
                <a:cs typeface="Helvetica"/>
              </a:rPr>
              <a:t>5</a:t>
            </a:r>
            <a:endParaRPr sz="545">
              <a:latin typeface="Helvetica"/>
              <a:cs typeface="Helvetica"/>
            </a:endParaRPr>
          </a:p>
        </p:txBody>
      </p:sp>
      <p:sp>
        <p:nvSpPr>
          <p:cNvPr id="43" name="object 43"/>
          <p:cNvSpPr txBox="1"/>
          <p:nvPr/>
        </p:nvSpPr>
        <p:spPr>
          <a:xfrm rot="20340000">
            <a:off x="1995622" y="4608582"/>
            <a:ext cx="167621" cy="67391"/>
          </a:xfrm>
          <a:prstGeom prst="rect">
            <a:avLst/>
          </a:prstGeom>
        </p:spPr>
        <p:txBody>
          <a:bodyPr vert="horz" wrap="square" lIns="0" tIns="0" rIns="0" bIns="0" rtlCol="0">
            <a:spAutoFit/>
          </a:bodyPr>
          <a:lstStyle/>
          <a:p>
            <a:pPr>
              <a:lnSpc>
                <a:spcPts val="539"/>
              </a:lnSpc>
            </a:pPr>
            <a:r>
              <a:rPr sz="545" b="1" spc="-10" dirty="0">
                <a:solidFill>
                  <a:srgbClr val="828282"/>
                </a:solidFill>
                <a:latin typeface="Helvetica"/>
                <a:cs typeface="Helvetica"/>
              </a:rPr>
              <a:t>2</a:t>
            </a:r>
            <a:r>
              <a:rPr sz="545" b="1" spc="-34" dirty="0">
                <a:solidFill>
                  <a:srgbClr val="828282"/>
                </a:solidFill>
                <a:latin typeface="Helvetica"/>
                <a:cs typeface="Helvetica"/>
              </a:rPr>
              <a:t>5</a:t>
            </a:r>
            <a:r>
              <a:rPr sz="545" b="1" spc="3" dirty="0">
                <a:solidFill>
                  <a:srgbClr val="828282"/>
                </a:solidFill>
                <a:latin typeface="Helvetica"/>
                <a:cs typeface="Helvetica"/>
              </a:rPr>
              <a:t>2</a:t>
            </a:r>
            <a:r>
              <a:rPr sz="545" b="1" spc="-3" dirty="0">
                <a:solidFill>
                  <a:srgbClr val="828282"/>
                </a:solidFill>
                <a:latin typeface="Helvetica"/>
                <a:cs typeface="Helvetica"/>
              </a:rPr>
              <a:t>3</a:t>
            </a:r>
            <a:endParaRPr sz="545">
              <a:latin typeface="Helvetica"/>
              <a:cs typeface="Helvetica"/>
            </a:endParaRPr>
          </a:p>
        </p:txBody>
      </p:sp>
      <p:sp>
        <p:nvSpPr>
          <p:cNvPr id="44" name="object 44"/>
          <p:cNvSpPr txBox="1"/>
          <p:nvPr/>
        </p:nvSpPr>
        <p:spPr>
          <a:xfrm rot="3360000">
            <a:off x="4367798" y="6110659"/>
            <a:ext cx="166831" cy="67391"/>
          </a:xfrm>
          <a:prstGeom prst="rect">
            <a:avLst/>
          </a:prstGeom>
        </p:spPr>
        <p:txBody>
          <a:bodyPr vert="horz" wrap="square" lIns="0" tIns="0" rIns="0" bIns="0" rtlCol="0">
            <a:spAutoFit/>
          </a:bodyPr>
          <a:lstStyle/>
          <a:p>
            <a:pPr>
              <a:lnSpc>
                <a:spcPts val="539"/>
              </a:lnSpc>
            </a:pPr>
            <a:r>
              <a:rPr sz="545" b="1" spc="-10" dirty="0">
                <a:solidFill>
                  <a:srgbClr val="828282"/>
                </a:solidFill>
                <a:latin typeface="Helvetica"/>
                <a:cs typeface="Helvetica"/>
              </a:rPr>
              <a:t>12</a:t>
            </a:r>
            <a:r>
              <a:rPr sz="545" b="1" spc="-3" dirty="0">
                <a:solidFill>
                  <a:srgbClr val="828282"/>
                </a:solidFill>
                <a:latin typeface="Helvetica"/>
                <a:cs typeface="Helvetica"/>
              </a:rPr>
              <a:t>26</a:t>
            </a:r>
            <a:endParaRPr sz="545">
              <a:latin typeface="Helvetica"/>
              <a:cs typeface="Helvetica"/>
            </a:endParaRPr>
          </a:p>
        </p:txBody>
      </p:sp>
      <p:sp>
        <p:nvSpPr>
          <p:cNvPr id="45" name="object 45"/>
          <p:cNvSpPr txBox="1"/>
          <p:nvPr/>
        </p:nvSpPr>
        <p:spPr>
          <a:xfrm rot="18300000">
            <a:off x="3395723" y="4260740"/>
            <a:ext cx="167621" cy="67391"/>
          </a:xfrm>
          <a:prstGeom prst="rect">
            <a:avLst/>
          </a:prstGeom>
        </p:spPr>
        <p:txBody>
          <a:bodyPr vert="horz" wrap="square" lIns="0" tIns="0" rIns="0" bIns="0" rtlCol="0">
            <a:spAutoFit/>
          </a:bodyPr>
          <a:lstStyle/>
          <a:p>
            <a:pPr>
              <a:lnSpc>
                <a:spcPts val="539"/>
              </a:lnSpc>
            </a:pPr>
            <a:r>
              <a:rPr sz="545" b="1" spc="-17" dirty="0">
                <a:solidFill>
                  <a:srgbClr val="828282"/>
                </a:solidFill>
                <a:latin typeface="Helvetica"/>
                <a:cs typeface="Helvetica"/>
              </a:rPr>
              <a:t>2</a:t>
            </a:r>
            <a:r>
              <a:rPr sz="545" b="1" spc="-24" dirty="0">
                <a:solidFill>
                  <a:srgbClr val="828282"/>
                </a:solidFill>
                <a:latin typeface="Helvetica"/>
                <a:cs typeface="Helvetica"/>
              </a:rPr>
              <a:t>5</a:t>
            </a:r>
            <a:r>
              <a:rPr sz="545" b="1" spc="-3" dirty="0">
                <a:solidFill>
                  <a:srgbClr val="828282"/>
                </a:solidFill>
                <a:latin typeface="Helvetica"/>
                <a:cs typeface="Helvetica"/>
              </a:rPr>
              <a:t>34</a:t>
            </a:r>
            <a:endParaRPr sz="545">
              <a:latin typeface="Helvetica"/>
              <a:cs typeface="Helvetica"/>
            </a:endParaRPr>
          </a:p>
        </p:txBody>
      </p:sp>
      <p:sp>
        <p:nvSpPr>
          <p:cNvPr id="46" name="object 46"/>
          <p:cNvSpPr txBox="1"/>
          <p:nvPr/>
        </p:nvSpPr>
        <p:spPr>
          <a:xfrm rot="60000">
            <a:off x="3377766" y="5228003"/>
            <a:ext cx="168410" cy="67391"/>
          </a:xfrm>
          <a:prstGeom prst="rect">
            <a:avLst/>
          </a:prstGeom>
        </p:spPr>
        <p:txBody>
          <a:bodyPr vert="horz" wrap="square" lIns="0" tIns="0" rIns="0" bIns="0" rtlCol="0">
            <a:spAutoFit/>
          </a:bodyPr>
          <a:lstStyle/>
          <a:p>
            <a:pPr>
              <a:lnSpc>
                <a:spcPts val="539"/>
              </a:lnSpc>
            </a:pPr>
            <a:r>
              <a:rPr sz="545" b="1" spc="-17" dirty="0">
                <a:solidFill>
                  <a:srgbClr val="828282"/>
                </a:solidFill>
                <a:latin typeface="Helvetica"/>
                <a:cs typeface="Helvetica"/>
              </a:rPr>
              <a:t>25</a:t>
            </a:r>
            <a:r>
              <a:rPr sz="545" b="1" spc="-3" dirty="0">
                <a:solidFill>
                  <a:srgbClr val="828282"/>
                </a:solidFill>
                <a:latin typeface="Helvetica"/>
                <a:cs typeface="Helvetica"/>
              </a:rPr>
              <a:t>37</a:t>
            </a:r>
            <a:endParaRPr sz="545">
              <a:latin typeface="Helvetica"/>
              <a:cs typeface="Helvetica"/>
            </a:endParaRPr>
          </a:p>
        </p:txBody>
      </p:sp>
      <p:sp>
        <p:nvSpPr>
          <p:cNvPr id="47" name="object 47"/>
          <p:cNvSpPr txBox="1"/>
          <p:nvPr/>
        </p:nvSpPr>
        <p:spPr>
          <a:xfrm rot="1920000">
            <a:off x="2255302" y="4168889"/>
            <a:ext cx="168410" cy="67391"/>
          </a:xfrm>
          <a:prstGeom prst="rect">
            <a:avLst/>
          </a:prstGeom>
        </p:spPr>
        <p:txBody>
          <a:bodyPr vert="horz" wrap="square" lIns="0" tIns="0" rIns="0" bIns="0" rtlCol="0">
            <a:spAutoFit/>
          </a:bodyPr>
          <a:lstStyle/>
          <a:p>
            <a:pPr>
              <a:lnSpc>
                <a:spcPts val="539"/>
              </a:lnSpc>
            </a:pPr>
            <a:r>
              <a:rPr sz="818" b="1" spc="-30" baseline="3472" dirty="0">
                <a:solidFill>
                  <a:srgbClr val="828282"/>
                </a:solidFill>
                <a:latin typeface="Helvetica"/>
                <a:cs typeface="Helvetica"/>
              </a:rPr>
              <a:t>2</a:t>
            </a:r>
            <a:r>
              <a:rPr sz="545" b="1" spc="-27" dirty="0">
                <a:solidFill>
                  <a:srgbClr val="828282"/>
                </a:solidFill>
                <a:latin typeface="Helvetica"/>
                <a:cs typeface="Helvetica"/>
              </a:rPr>
              <a:t>5</a:t>
            </a:r>
            <a:r>
              <a:rPr sz="545" b="1" spc="3" dirty="0">
                <a:solidFill>
                  <a:srgbClr val="828282"/>
                </a:solidFill>
                <a:latin typeface="Helvetica"/>
                <a:cs typeface="Helvetica"/>
              </a:rPr>
              <a:t>2</a:t>
            </a:r>
            <a:r>
              <a:rPr sz="545" b="1" spc="-3" dirty="0">
                <a:solidFill>
                  <a:srgbClr val="828282"/>
                </a:solidFill>
                <a:latin typeface="Helvetica"/>
                <a:cs typeface="Helvetica"/>
              </a:rPr>
              <a:t>2</a:t>
            </a:r>
            <a:endParaRPr sz="545">
              <a:latin typeface="Helvetica"/>
              <a:cs typeface="Helvetica"/>
            </a:endParaRPr>
          </a:p>
        </p:txBody>
      </p:sp>
      <p:sp>
        <p:nvSpPr>
          <p:cNvPr id="48" name="object 48"/>
          <p:cNvSpPr txBox="1"/>
          <p:nvPr/>
        </p:nvSpPr>
        <p:spPr>
          <a:xfrm rot="17280000">
            <a:off x="1891529" y="4897083"/>
            <a:ext cx="167226" cy="67391"/>
          </a:xfrm>
          <a:prstGeom prst="rect">
            <a:avLst/>
          </a:prstGeom>
        </p:spPr>
        <p:txBody>
          <a:bodyPr vert="horz" wrap="square" lIns="0" tIns="0" rIns="0" bIns="0" rtlCol="0">
            <a:spAutoFit/>
          </a:bodyPr>
          <a:lstStyle/>
          <a:p>
            <a:pPr>
              <a:lnSpc>
                <a:spcPts val="539"/>
              </a:lnSpc>
            </a:pPr>
            <a:r>
              <a:rPr sz="545" b="1" spc="-14" dirty="0">
                <a:solidFill>
                  <a:srgbClr val="828282"/>
                </a:solidFill>
                <a:latin typeface="Helvetica"/>
                <a:cs typeface="Helvetica"/>
              </a:rPr>
              <a:t>2</a:t>
            </a:r>
            <a:r>
              <a:rPr sz="545" b="1" spc="-17" dirty="0">
                <a:solidFill>
                  <a:srgbClr val="828282"/>
                </a:solidFill>
                <a:latin typeface="Helvetica"/>
                <a:cs typeface="Helvetica"/>
              </a:rPr>
              <a:t>5</a:t>
            </a:r>
            <a:r>
              <a:rPr sz="545" b="1" spc="3" dirty="0">
                <a:solidFill>
                  <a:srgbClr val="828282"/>
                </a:solidFill>
                <a:latin typeface="Helvetica"/>
                <a:cs typeface="Helvetica"/>
              </a:rPr>
              <a:t>2</a:t>
            </a:r>
            <a:r>
              <a:rPr sz="545" b="1" spc="-3" dirty="0">
                <a:solidFill>
                  <a:srgbClr val="828282"/>
                </a:solidFill>
                <a:latin typeface="Helvetica"/>
                <a:cs typeface="Helvetica"/>
              </a:rPr>
              <a:t>7</a:t>
            </a:r>
            <a:endParaRPr sz="545">
              <a:latin typeface="Helvetica"/>
              <a:cs typeface="Helvetica"/>
            </a:endParaRPr>
          </a:p>
        </p:txBody>
      </p:sp>
      <p:sp>
        <p:nvSpPr>
          <p:cNvPr id="49" name="object 49"/>
          <p:cNvSpPr txBox="1"/>
          <p:nvPr/>
        </p:nvSpPr>
        <p:spPr>
          <a:xfrm rot="4020000">
            <a:off x="1982059" y="2833154"/>
            <a:ext cx="168410" cy="67391"/>
          </a:xfrm>
          <a:prstGeom prst="rect">
            <a:avLst/>
          </a:prstGeom>
        </p:spPr>
        <p:txBody>
          <a:bodyPr vert="horz" wrap="square" lIns="0" tIns="0" rIns="0" bIns="0" rtlCol="0">
            <a:spAutoFit/>
          </a:bodyPr>
          <a:lstStyle/>
          <a:p>
            <a:pPr>
              <a:lnSpc>
                <a:spcPts val="539"/>
              </a:lnSpc>
            </a:pPr>
            <a:r>
              <a:rPr sz="545" b="1" spc="-10" dirty="0">
                <a:solidFill>
                  <a:srgbClr val="828282"/>
                </a:solidFill>
                <a:latin typeface="Helvetica"/>
                <a:cs typeface="Helvetica"/>
              </a:rPr>
              <a:t>2</a:t>
            </a:r>
            <a:r>
              <a:rPr sz="545" b="1" spc="-34" dirty="0">
                <a:solidFill>
                  <a:srgbClr val="828282"/>
                </a:solidFill>
                <a:latin typeface="Helvetica"/>
                <a:cs typeface="Helvetica"/>
              </a:rPr>
              <a:t>3</a:t>
            </a:r>
            <a:r>
              <a:rPr sz="545" b="1" spc="10" dirty="0">
                <a:solidFill>
                  <a:srgbClr val="828282"/>
                </a:solidFill>
                <a:latin typeface="Helvetica"/>
                <a:cs typeface="Helvetica"/>
              </a:rPr>
              <a:t>1</a:t>
            </a:r>
            <a:r>
              <a:rPr sz="545" b="1" spc="-3" dirty="0">
                <a:solidFill>
                  <a:srgbClr val="828282"/>
                </a:solidFill>
                <a:latin typeface="Helvetica"/>
                <a:cs typeface="Helvetica"/>
              </a:rPr>
              <a:t>9</a:t>
            </a:r>
            <a:endParaRPr sz="545">
              <a:latin typeface="Helvetica"/>
              <a:cs typeface="Helvetica"/>
            </a:endParaRPr>
          </a:p>
        </p:txBody>
      </p:sp>
      <p:sp>
        <p:nvSpPr>
          <p:cNvPr id="50" name="object 50"/>
          <p:cNvSpPr txBox="1"/>
          <p:nvPr/>
        </p:nvSpPr>
        <p:spPr>
          <a:xfrm rot="180000">
            <a:off x="4166010" y="5234491"/>
            <a:ext cx="166437" cy="67391"/>
          </a:xfrm>
          <a:prstGeom prst="rect">
            <a:avLst/>
          </a:prstGeom>
        </p:spPr>
        <p:txBody>
          <a:bodyPr vert="horz" wrap="square" lIns="0" tIns="0" rIns="0" bIns="0" rtlCol="0">
            <a:spAutoFit/>
          </a:bodyPr>
          <a:lstStyle/>
          <a:p>
            <a:pPr>
              <a:lnSpc>
                <a:spcPts val="539"/>
              </a:lnSpc>
            </a:pPr>
            <a:r>
              <a:rPr sz="818" b="1" spc="-46" baseline="3472" dirty="0">
                <a:solidFill>
                  <a:srgbClr val="828282"/>
                </a:solidFill>
                <a:latin typeface="Helvetica"/>
                <a:cs typeface="Helvetica"/>
              </a:rPr>
              <a:t>2</a:t>
            </a:r>
            <a:r>
              <a:rPr sz="818" b="1" baseline="3472" dirty="0">
                <a:solidFill>
                  <a:srgbClr val="828282"/>
                </a:solidFill>
                <a:latin typeface="Helvetica"/>
                <a:cs typeface="Helvetica"/>
              </a:rPr>
              <a:t>5</a:t>
            </a:r>
            <a:r>
              <a:rPr sz="818" b="1" spc="-20" baseline="3472" dirty="0">
                <a:solidFill>
                  <a:srgbClr val="828282"/>
                </a:solidFill>
                <a:latin typeface="Helvetica"/>
                <a:cs typeface="Helvetica"/>
              </a:rPr>
              <a:t>3</a:t>
            </a:r>
            <a:r>
              <a:rPr sz="545" b="1" spc="-3" dirty="0">
                <a:solidFill>
                  <a:srgbClr val="828282"/>
                </a:solidFill>
                <a:latin typeface="Helvetica"/>
                <a:cs typeface="Helvetica"/>
              </a:rPr>
              <a:t>8</a:t>
            </a:r>
            <a:endParaRPr sz="545">
              <a:latin typeface="Helvetica"/>
              <a:cs typeface="Helvetica"/>
            </a:endParaRPr>
          </a:p>
        </p:txBody>
      </p:sp>
      <p:sp>
        <p:nvSpPr>
          <p:cNvPr id="51" name="object 51"/>
          <p:cNvSpPr txBox="1"/>
          <p:nvPr/>
        </p:nvSpPr>
        <p:spPr>
          <a:xfrm rot="780000">
            <a:off x="2058846" y="5898483"/>
            <a:ext cx="169201" cy="67391"/>
          </a:xfrm>
          <a:prstGeom prst="rect">
            <a:avLst/>
          </a:prstGeom>
        </p:spPr>
        <p:txBody>
          <a:bodyPr vert="horz" wrap="square" lIns="0" tIns="0" rIns="0" bIns="0" rtlCol="0">
            <a:spAutoFit/>
          </a:bodyPr>
          <a:lstStyle/>
          <a:p>
            <a:pPr>
              <a:lnSpc>
                <a:spcPts val="539"/>
              </a:lnSpc>
            </a:pPr>
            <a:r>
              <a:rPr sz="545" b="1" spc="-10" dirty="0">
                <a:solidFill>
                  <a:srgbClr val="828282"/>
                </a:solidFill>
                <a:latin typeface="Helvetica"/>
                <a:cs typeface="Helvetica"/>
              </a:rPr>
              <a:t>2</a:t>
            </a:r>
            <a:r>
              <a:rPr sz="818" b="1" spc="-35" baseline="3472" dirty="0">
                <a:solidFill>
                  <a:srgbClr val="828282"/>
                </a:solidFill>
                <a:latin typeface="Helvetica"/>
                <a:cs typeface="Helvetica"/>
              </a:rPr>
              <a:t>5</a:t>
            </a:r>
            <a:r>
              <a:rPr sz="545" b="1" spc="7" dirty="0">
                <a:solidFill>
                  <a:srgbClr val="828282"/>
                </a:solidFill>
                <a:latin typeface="Helvetica"/>
                <a:cs typeface="Helvetica"/>
              </a:rPr>
              <a:t>2</a:t>
            </a:r>
            <a:r>
              <a:rPr sz="545" b="1" spc="-3" dirty="0">
                <a:solidFill>
                  <a:srgbClr val="828282"/>
                </a:solidFill>
                <a:latin typeface="Helvetica"/>
                <a:cs typeface="Helvetica"/>
              </a:rPr>
              <a:t>8</a:t>
            </a:r>
            <a:endParaRPr sz="545">
              <a:latin typeface="Helvetica"/>
              <a:cs typeface="Helvetica"/>
            </a:endParaRPr>
          </a:p>
        </p:txBody>
      </p:sp>
      <p:sp>
        <p:nvSpPr>
          <p:cNvPr id="52" name="object 52"/>
          <p:cNvSpPr txBox="1"/>
          <p:nvPr/>
        </p:nvSpPr>
        <p:spPr>
          <a:xfrm>
            <a:off x="5177739" y="6099727"/>
            <a:ext cx="83869" cy="171017"/>
          </a:xfrm>
          <a:prstGeom prst="rect">
            <a:avLst/>
          </a:prstGeom>
        </p:spPr>
        <p:txBody>
          <a:bodyPr vert="vert270" wrap="square" lIns="0" tIns="3897" rIns="0" bIns="0" rtlCol="0">
            <a:spAutoFit/>
          </a:bodyPr>
          <a:lstStyle/>
          <a:p>
            <a:pPr marL="8659">
              <a:spcBef>
                <a:spcPts val="31"/>
              </a:spcBef>
            </a:pPr>
            <a:r>
              <a:rPr sz="545" b="1" spc="-14" dirty="0">
                <a:solidFill>
                  <a:srgbClr val="828282"/>
                </a:solidFill>
                <a:latin typeface="Helvetica"/>
                <a:cs typeface="Helvetica"/>
              </a:rPr>
              <a:t>1233</a:t>
            </a:r>
            <a:endParaRPr sz="545">
              <a:latin typeface="Helvetica"/>
              <a:cs typeface="Helvetica"/>
            </a:endParaRPr>
          </a:p>
        </p:txBody>
      </p:sp>
      <p:sp>
        <p:nvSpPr>
          <p:cNvPr id="53" name="object 53"/>
          <p:cNvSpPr txBox="1"/>
          <p:nvPr/>
        </p:nvSpPr>
        <p:spPr>
          <a:xfrm rot="20700000">
            <a:off x="4535685" y="4273999"/>
            <a:ext cx="168410" cy="67391"/>
          </a:xfrm>
          <a:prstGeom prst="rect">
            <a:avLst/>
          </a:prstGeom>
        </p:spPr>
        <p:txBody>
          <a:bodyPr vert="horz" wrap="square" lIns="0" tIns="0" rIns="0" bIns="0" rtlCol="0">
            <a:spAutoFit/>
          </a:bodyPr>
          <a:lstStyle/>
          <a:p>
            <a:pPr>
              <a:lnSpc>
                <a:spcPts val="539"/>
              </a:lnSpc>
            </a:pPr>
            <a:r>
              <a:rPr sz="545" b="1" spc="-24" dirty="0">
                <a:solidFill>
                  <a:srgbClr val="828282"/>
                </a:solidFill>
                <a:latin typeface="Helvetica"/>
                <a:cs typeface="Helvetica"/>
              </a:rPr>
              <a:t>25</a:t>
            </a:r>
            <a:r>
              <a:rPr sz="545" b="1" spc="7" dirty="0">
                <a:solidFill>
                  <a:srgbClr val="828282"/>
                </a:solidFill>
                <a:latin typeface="Helvetica"/>
                <a:cs typeface="Helvetica"/>
              </a:rPr>
              <a:t>8</a:t>
            </a:r>
            <a:r>
              <a:rPr sz="545" b="1" spc="-3" dirty="0">
                <a:solidFill>
                  <a:srgbClr val="828282"/>
                </a:solidFill>
                <a:latin typeface="Helvetica"/>
                <a:cs typeface="Helvetica"/>
              </a:rPr>
              <a:t>1</a:t>
            </a:r>
            <a:endParaRPr sz="545">
              <a:latin typeface="Helvetica"/>
              <a:cs typeface="Helvetica"/>
            </a:endParaRPr>
          </a:p>
        </p:txBody>
      </p:sp>
      <p:sp>
        <p:nvSpPr>
          <p:cNvPr id="54" name="object 54"/>
          <p:cNvSpPr txBox="1"/>
          <p:nvPr/>
        </p:nvSpPr>
        <p:spPr>
          <a:xfrm rot="3420000">
            <a:off x="7079005" y="5403209"/>
            <a:ext cx="167226" cy="67391"/>
          </a:xfrm>
          <a:prstGeom prst="rect">
            <a:avLst/>
          </a:prstGeom>
        </p:spPr>
        <p:txBody>
          <a:bodyPr vert="horz" wrap="square" lIns="0" tIns="0" rIns="0" bIns="0" rtlCol="0">
            <a:spAutoFit/>
          </a:bodyPr>
          <a:lstStyle/>
          <a:p>
            <a:pPr>
              <a:lnSpc>
                <a:spcPts val="539"/>
              </a:lnSpc>
            </a:pPr>
            <a:r>
              <a:rPr sz="545" b="1" spc="-10" dirty="0">
                <a:solidFill>
                  <a:srgbClr val="828282"/>
                </a:solidFill>
                <a:latin typeface="Helvetica"/>
                <a:cs typeface="Helvetica"/>
              </a:rPr>
              <a:t>14</a:t>
            </a:r>
            <a:r>
              <a:rPr sz="545" b="1" spc="3" dirty="0">
                <a:solidFill>
                  <a:srgbClr val="828282"/>
                </a:solidFill>
                <a:latin typeface="Helvetica"/>
                <a:cs typeface="Helvetica"/>
              </a:rPr>
              <a:t>0</a:t>
            </a:r>
            <a:r>
              <a:rPr sz="545" b="1" spc="-3" dirty="0">
                <a:solidFill>
                  <a:srgbClr val="828282"/>
                </a:solidFill>
                <a:latin typeface="Helvetica"/>
                <a:cs typeface="Helvetica"/>
              </a:rPr>
              <a:t>8</a:t>
            </a:r>
            <a:endParaRPr sz="545">
              <a:latin typeface="Helvetica"/>
              <a:cs typeface="Helvetica"/>
            </a:endParaRPr>
          </a:p>
        </p:txBody>
      </p:sp>
      <p:sp>
        <p:nvSpPr>
          <p:cNvPr id="55" name="object 55"/>
          <p:cNvSpPr txBox="1"/>
          <p:nvPr/>
        </p:nvSpPr>
        <p:spPr>
          <a:xfrm rot="16740000">
            <a:off x="2494057" y="4040659"/>
            <a:ext cx="169201" cy="67391"/>
          </a:xfrm>
          <a:prstGeom prst="rect">
            <a:avLst/>
          </a:prstGeom>
        </p:spPr>
        <p:txBody>
          <a:bodyPr vert="horz" wrap="square" lIns="0" tIns="0" rIns="0" bIns="0" rtlCol="0">
            <a:spAutoFit/>
          </a:bodyPr>
          <a:lstStyle/>
          <a:p>
            <a:pPr>
              <a:lnSpc>
                <a:spcPts val="539"/>
              </a:lnSpc>
            </a:pPr>
            <a:r>
              <a:rPr sz="545" b="1" spc="-14" dirty="0">
                <a:solidFill>
                  <a:srgbClr val="828282"/>
                </a:solidFill>
                <a:latin typeface="Helvetica"/>
                <a:cs typeface="Helvetica"/>
              </a:rPr>
              <a:t>25</a:t>
            </a:r>
            <a:r>
              <a:rPr sz="545" b="1" spc="3" dirty="0">
                <a:solidFill>
                  <a:srgbClr val="828282"/>
                </a:solidFill>
                <a:latin typeface="Helvetica"/>
                <a:cs typeface="Helvetica"/>
              </a:rPr>
              <a:t>9</a:t>
            </a:r>
            <a:r>
              <a:rPr sz="545" b="1" spc="-3" dirty="0">
                <a:solidFill>
                  <a:srgbClr val="828282"/>
                </a:solidFill>
                <a:latin typeface="Helvetica"/>
                <a:cs typeface="Helvetica"/>
              </a:rPr>
              <a:t>4</a:t>
            </a:r>
            <a:endParaRPr sz="545">
              <a:latin typeface="Helvetica"/>
              <a:cs typeface="Helvetica"/>
            </a:endParaRPr>
          </a:p>
        </p:txBody>
      </p:sp>
      <p:sp>
        <p:nvSpPr>
          <p:cNvPr id="56" name="object 56"/>
          <p:cNvSpPr txBox="1"/>
          <p:nvPr/>
        </p:nvSpPr>
        <p:spPr>
          <a:xfrm rot="20340000">
            <a:off x="2051968" y="3334681"/>
            <a:ext cx="167621" cy="67391"/>
          </a:xfrm>
          <a:prstGeom prst="rect">
            <a:avLst/>
          </a:prstGeom>
        </p:spPr>
        <p:txBody>
          <a:bodyPr vert="horz" wrap="square" lIns="0" tIns="0" rIns="0" bIns="0" rtlCol="0">
            <a:spAutoFit/>
          </a:bodyPr>
          <a:lstStyle/>
          <a:p>
            <a:pPr>
              <a:lnSpc>
                <a:spcPts val="539"/>
              </a:lnSpc>
            </a:pPr>
            <a:r>
              <a:rPr sz="545" b="1" spc="-10" dirty="0">
                <a:solidFill>
                  <a:srgbClr val="828282"/>
                </a:solidFill>
                <a:latin typeface="Helvetica"/>
                <a:cs typeface="Helvetica"/>
              </a:rPr>
              <a:t>2</a:t>
            </a:r>
            <a:r>
              <a:rPr sz="545" b="1" spc="-31" dirty="0">
                <a:solidFill>
                  <a:srgbClr val="828282"/>
                </a:solidFill>
                <a:latin typeface="Helvetica"/>
                <a:cs typeface="Helvetica"/>
              </a:rPr>
              <a:t>5</a:t>
            </a:r>
            <a:r>
              <a:rPr sz="545" b="1" spc="7" dirty="0">
                <a:solidFill>
                  <a:srgbClr val="828282"/>
                </a:solidFill>
                <a:latin typeface="Helvetica"/>
                <a:cs typeface="Helvetica"/>
              </a:rPr>
              <a:t>9</a:t>
            </a:r>
            <a:r>
              <a:rPr sz="545" b="1" spc="-3" dirty="0">
                <a:solidFill>
                  <a:srgbClr val="828282"/>
                </a:solidFill>
                <a:latin typeface="Helvetica"/>
                <a:cs typeface="Helvetica"/>
              </a:rPr>
              <a:t>0</a:t>
            </a:r>
            <a:endParaRPr sz="545">
              <a:latin typeface="Helvetica"/>
              <a:cs typeface="Helvetica"/>
            </a:endParaRPr>
          </a:p>
        </p:txBody>
      </p:sp>
      <p:sp>
        <p:nvSpPr>
          <p:cNvPr id="57" name="object 57"/>
          <p:cNvSpPr txBox="1"/>
          <p:nvPr/>
        </p:nvSpPr>
        <p:spPr>
          <a:xfrm rot="540000">
            <a:off x="5516604" y="3107540"/>
            <a:ext cx="169201" cy="67391"/>
          </a:xfrm>
          <a:prstGeom prst="rect">
            <a:avLst/>
          </a:prstGeom>
        </p:spPr>
        <p:txBody>
          <a:bodyPr vert="horz" wrap="square" lIns="0" tIns="0" rIns="0" bIns="0" rtlCol="0">
            <a:spAutoFit/>
          </a:bodyPr>
          <a:lstStyle/>
          <a:p>
            <a:pPr>
              <a:lnSpc>
                <a:spcPts val="539"/>
              </a:lnSpc>
            </a:pPr>
            <a:r>
              <a:rPr sz="545" b="1" spc="-10" dirty="0">
                <a:solidFill>
                  <a:srgbClr val="828282"/>
                </a:solidFill>
                <a:latin typeface="Helvetica"/>
                <a:cs typeface="Helvetica"/>
              </a:rPr>
              <a:t>14</a:t>
            </a:r>
            <a:r>
              <a:rPr sz="545" b="1" spc="7" dirty="0">
                <a:solidFill>
                  <a:srgbClr val="828282"/>
                </a:solidFill>
                <a:latin typeface="Helvetica"/>
                <a:cs typeface="Helvetica"/>
              </a:rPr>
              <a:t>8</a:t>
            </a:r>
            <a:r>
              <a:rPr sz="545" b="1" spc="-3" dirty="0">
                <a:solidFill>
                  <a:srgbClr val="828282"/>
                </a:solidFill>
                <a:latin typeface="Helvetica"/>
                <a:cs typeface="Helvetica"/>
              </a:rPr>
              <a:t>8</a:t>
            </a:r>
            <a:endParaRPr sz="545">
              <a:latin typeface="Helvetica"/>
              <a:cs typeface="Helvetica"/>
            </a:endParaRPr>
          </a:p>
        </p:txBody>
      </p:sp>
      <p:sp>
        <p:nvSpPr>
          <p:cNvPr id="58" name="object 58"/>
          <p:cNvSpPr txBox="1"/>
          <p:nvPr/>
        </p:nvSpPr>
        <p:spPr>
          <a:xfrm rot="16380000">
            <a:off x="6944274" y="3799588"/>
            <a:ext cx="167621" cy="67391"/>
          </a:xfrm>
          <a:prstGeom prst="rect">
            <a:avLst/>
          </a:prstGeom>
        </p:spPr>
        <p:txBody>
          <a:bodyPr vert="horz" wrap="square" lIns="0" tIns="0" rIns="0" bIns="0" rtlCol="0">
            <a:spAutoFit/>
          </a:bodyPr>
          <a:lstStyle/>
          <a:p>
            <a:pPr>
              <a:lnSpc>
                <a:spcPts val="539"/>
              </a:lnSpc>
            </a:pPr>
            <a:r>
              <a:rPr sz="545" b="1" spc="-14" dirty="0">
                <a:solidFill>
                  <a:srgbClr val="828282"/>
                </a:solidFill>
                <a:latin typeface="Helvetica"/>
                <a:cs typeface="Helvetica"/>
              </a:rPr>
              <a:t>14</a:t>
            </a:r>
            <a:r>
              <a:rPr sz="545" b="1" spc="3" dirty="0">
                <a:solidFill>
                  <a:srgbClr val="828282"/>
                </a:solidFill>
                <a:latin typeface="Helvetica"/>
                <a:cs typeface="Helvetica"/>
              </a:rPr>
              <a:t>8</a:t>
            </a:r>
            <a:r>
              <a:rPr sz="545" b="1" spc="-3" dirty="0">
                <a:solidFill>
                  <a:srgbClr val="828282"/>
                </a:solidFill>
                <a:latin typeface="Helvetica"/>
                <a:cs typeface="Helvetica"/>
              </a:rPr>
              <a:t>4</a:t>
            </a:r>
            <a:endParaRPr sz="545">
              <a:latin typeface="Helvetica"/>
              <a:cs typeface="Helvetica"/>
            </a:endParaRPr>
          </a:p>
        </p:txBody>
      </p:sp>
      <p:sp>
        <p:nvSpPr>
          <p:cNvPr id="59" name="object 59"/>
          <p:cNvSpPr txBox="1"/>
          <p:nvPr/>
        </p:nvSpPr>
        <p:spPr>
          <a:xfrm rot="19920000">
            <a:off x="4303506" y="4170261"/>
            <a:ext cx="168410" cy="67391"/>
          </a:xfrm>
          <a:prstGeom prst="rect">
            <a:avLst/>
          </a:prstGeom>
        </p:spPr>
        <p:txBody>
          <a:bodyPr vert="horz" wrap="square" lIns="0" tIns="0" rIns="0" bIns="0" rtlCol="0">
            <a:spAutoFit/>
          </a:bodyPr>
          <a:lstStyle/>
          <a:p>
            <a:pPr>
              <a:lnSpc>
                <a:spcPts val="539"/>
              </a:lnSpc>
            </a:pPr>
            <a:r>
              <a:rPr sz="545" b="1" spc="-14" dirty="0">
                <a:solidFill>
                  <a:srgbClr val="828282"/>
                </a:solidFill>
                <a:latin typeface="Helvetica"/>
                <a:cs typeface="Helvetica"/>
              </a:rPr>
              <a:t>255</a:t>
            </a:r>
            <a:r>
              <a:rPr sz="818" b="1" spc="-5" baseline="3472" dirty="0">
                <a:solidFill>
                  <a:srgbClr val="828282"/>
                </a:solidFill>
                <a:latin typeface="Helvetica"/>
                <a:cs typeface="Helvetica"/>
              </a:rPr>
              <a:t>7</a:t>
            </a:r>
            <a:endParaRPr sz="818" baseline="3472">
              <a:latin typeface="Helvetica"/>
              <a:cs typeface="Helvetica"/>
            </a:endParaRPr>
          </a:p>
        </p:txBody>
      </p:sp>
      <p:sp>
        <p:nvSpPr>
          <p:cNvPr id="60" name="object 60"/>
          <p:cNvSpPr txBox="1"/>
          <p:nvPr/>
        </p:nvSpPr>
        <p:spPr>
          <a:xfrm rot="1380000">
            <a:off x="4448718" y="5354853"/>
            <a:ext cx="169201" cy="67391"/>
          </a:xfrm>
          <a:prstGeom prst="rect">
            <a:avLst/>
          </a:prstGeom>
        </p:spPr>
        <p:txBody>
          <a:bodyPr vert="horz" wrap="square" lIns="0" tIns="0" rIns="0" bIns="0" rtlCol="0">
            <a:spAutoFit/>
          </a:bodyPr>
          <a:lstStyle/>
          <a:p>
            <a:pPr>
              <a:lnSpc>
                <a:spcPts val="539"/>
              </a:lnSpc>
            </a:pPr>
            <a:r>
              <a:rPr sz="545" b="1" spc="-10" dirty="0">
                <a:solidFill>
                  <a:srgbClr val="828282"/>
                </a:solidFill>
                <a:latin typeface="Helvetica"/>
                <a:cs typeface="Helvetica"/>
              </a:rPr>
              <a:t>1</a:t>
            </a:r>
            <a:r>
              <a:rPr sz="545" b="1" spc="-24" dirty="0">
                <a:solidFill>
                  <a:srgbClr val="828282"/>
                </a:solidFill>
                <a:latin typeface="Helvetica"/>
                <a:cs typeface="Helvetica"/>
              </a:rPr>
              <a:t>2</a:t>
            </a:r>
            <a:r>
              <a:rPr sz="545" b="1" spc="14" dirty="0">
                <a:solidFill>
                  <a:srgbClr val="828282"/>
                </a:solidFill>
                <a:latin typeface="Helvetica"/>
                <a:cs typeface="Helvetica"/>
              </a:rPr>
              <a:t>3</a:t>
            </a:r>
            <a:r>
              <a:rPr sz="545" b="1" spc="-3" dirty="0">
                <a:solidFill>
                  <a:srgbClr val="828282"/>
                </a:solidFill>
                <a:latin typeface="Helvetica"/>
                <a:cs typeface="Helvetica"/>
              </a:rPr>
              <a:t>0</a:t>
            </a:r>
            <a:endParaRPr sz="545">
              <a:latin typeface="Helvetica"/>
              <a:cs typeface="Helvetica"/>
            </a:endParaRPr>
          </a:p>
        </p:txBody>
      </p:sp>
      <p:sp>
        <p:nvSpPr>
          <p:cNvPr id="61" name="object 61"/>
          <p:cNvSpPr txBox="1"/>
          <p:nvPr/>
        </p:nvSpPr>
        <p:spPr>
          <a:xfrm rot="18780000">
            <a:off x="3381597" y="3631833"/>
            <a:ext cx="167621" cy="67391"/>
          </a:xfrm>
          <a:prstGeom prst="rect">
            <a:avLst/>
          </a:prstGeom>
        </p:spPr>
        <p:txBody>
          <a:bodyPr vert="horz" wrap="square" lIns="0" tIns="0" rIns="0" bIns="0" rtlCol="0">
            <a:spAutoFit/>
          </a:bodyPr>
          <a:lstStyle/>
          <a:p>
            <a:pPr>
              <a:lnSpc>
                <a:spcPts val="539"/>
              </a:lnSpc>
            </a:pPr>
            <a:r>
              <a:rPr sz="545" b="1" spc="-27" dirty="0">
                <a:solidFill>
                  <a:srgbClr val="828282"/>
                </a:solidFill>
                <a:latin typeface="Helvetica"/>
                <a:cs typeface="Helvetica"/>
              </a:rPr>
              <a:t>2</a:t>
            </a:r>
            <a:r>
              <a:rPr sz="545" b="1" spc="-14" dirty="0">
                <a:solidFill>
                  <a:srgbClr val="828282"/>
                </a:solidFill>
                <a:latin typeface="Helvetica"/>
                <a:cs typeface="Helvetica"/>
              </a:rPr>
              <a:t>41</a:t>
            </a:r>
            <a:r>
              <a:rPr sz="818" b="1" spc="-5" baseline="3472" dirty="0">
                <a:solidFill>
                  <a:srgbClr val="828282"/>
                </a:solidFill>
                <a:latin typeface="Helvetica"/>
                <a:cs typeface="Helvetica"/>
              </a:rPr>
              <a:t>3</a:t>
            </a:r>
            <a:endParaRPr sz="818" baseline="3472">
              <a:latin typeface="Helvetica"/>
              <a:cs typeface="Helvetica"/>
            </a:endParaRPr>
          </a:p>
        </p:txBody>
      </p:sp>
      <p:sp>
        <p:nvSpPr>
          <p:cNvPr id="62" name="object 62"/>
          <p:cNvSpPr txBox="1"/>
          <p:nvPr/>
        </p:nvSpPr>
        <p:spPr>
          <a:xfrm>
            <a:off x="5986428" y="6258705"/>
            <a:ext cx="1501486" cy="91738"/>
          </a:xfrm>
          <a:prstGeom prst="rect">
            <a:avLst/>
          </a:prstGeom>
        </p:spPr>
        <p:txBody>
          <a:bodyPr vert="horz" wrap="square" lIns="0" tIns="7793" rIns="0" bIns="0" rtlCol="0">
            <a:spAutoFit/>
          </a:bodyPr>
          <a:lstStyle/>
          <a:p>
            <a:pPr marL="8659">
              <a:spcBef>
                <a:spcPts val="61"/>
              </a:spcBef>
            </a:pPr>
            <a:r>
              <a:rPr sz="545" spc="-7" dirty="0">
                <a:solidFill>
                  <a:srgbClr val="313131"/>
                </a:solidFill>
                <a:latin typeface="Helvetica"/>
                <a:cs typeface="Helvetica"/>
              </a:rPr>
              <a:t>© </a:t>
            </a:r>
            <a:r>
              <a:rPr sz="545" spc="-3" dirty="0">
                <a:solidFill>
                  <a:srgbClr val="313131"/>
                </a:solidFill>
                <a:latin typeface="Helvetica"/>
                <a:cs typeface="Helvetica"/>
              </a:rPr>
              <a:t>OpenStreetMap </a:t>
            </a:r>
            <a:r>
              <a:rPr sz="545" dirty="0">
                <a:solidFill>
                  <a:srgbClr val="313131"/>
                </a:solidFill>
                <a:latin typeface="Helvetica"/>
                <a:cs typeface="Helvetica"/>
              </a:rPr>
              <a:t>(and) </a:t>
            </a:r>
            <a:r>
              <a:rPr sz="545" spc="-3" dirty="0">
                <a:solidFill>
                  <a:srgbClr val="313131"/>
                </a:solidFill>
                <a:latin typeface="Helvetica"/>
                <a:cs typeface="Helvetica"/>
              </a:rPr>
              <a:t>contributors,</a:t>
            </a:r>
            <a:r>
              <a:rPr sz="545" spc="-7" dirty="0">
                <a:solidFill>
                  <a:srgbClr val="313131"/>
                </a:solidFill>
                <a:latin typeface="Helvetica"/>
                <a:cs typeface="Helvetica"/>
              </a:rPr>
              <a:t> CC-BY-SA</a:t>
            </a:r>
            <a:endParaRPr sz="545">
              <a:latin typeface="Helvetica"/>
              <a:cs typeface="Helvetica"/>
            </a:endParaRPr>
          </a:p>
        </p:txBody>
      </p:sp>
      <p:sp>
        <p:nvSpPr>
          <p:cNvPr id="63" name="object 63"/>
          <p:cNvSpPr/>
          <p:nvPr/>
        </p:nvSpPr>
        <p:spPr>
          <a:xfrm>
            <a:off x="1903140" y="2329171"/>
            <a:ext cx="5619750" cy="4052455"/>
          </a:xfrm>
          <a:custGeom>
            <a:avLst/>
            <a:gdLst/>
            <a:ahLst/>
            <a:cxnLst/>
            <a:rect l="l" t="t" r="r" b="b"/>
            <a:pathLst>
              <a:path w="8242300" h="5943600">
                <a:moveTo>
                  <a:pt x="0" y="5943597"/>
                </a:moveTo>
                <a:lnTo>
                  <a:pt x="0" y="0"/>
                </a:lnTo>
                <a:lnTo>
                  <a:pt x="8241753" y="0"/>
                </a:lnTo>
                <a:lnTo>
                  <a:pt x="8241753" y="5943597"/>
                </a:lnTo>
                <a:lnTo>
                  <a:pt x="0" y="5943597"/>
                </a:lnTo>
                <a:close/>
              </a:path>
            </a:pathLst>
          </a:custGeom>
          <a:ln w="12159">
            <a:solidFill>
              <a:srgbClr val="000000"/>
            </a:solidFill>
          </a:ln>
        </p:spPr>
        <p:txBody>
          <a:bodyPr wrap="square" lIns="0" tIns="0" rIns="0" bIns="0" rtlCol="0"/>
          <a:lstStyle/>
          <a:p>
            <a:endParaRPr sz="1227"/>
          </a:p>
        </p:txBody>
      </p:sp>
      <p:sp>
        <p:nvSpPr>
          <p:cNvPr id="64" name="object 64"/>
          <p:cNvSpPr txBox="1"/>
          <p:nvPr/>
        </p:nvSpPr>
        <p:spPr>
          <a:xfrm rot="1440000">
            <a:off x="5545287" y="5107229"/>
            <a:ext cx="498888" cy="120354"/>
          </a:xfrm>
          <a:prstGeom prst="rect">
            <a:avLst/>
          </a:prstGeom>
        </p:spPr>
        <p:txBody>
          <a:bodyPr vert="horz" wrap="square" lIns="0" tIns="0" rIns="0" bIns="0" rtlCol="0">
            <a:spAutoFit/>
          </a:bodyPr>
          <a:lstStyle/>
          <a:p>
            <a:pPr>
              <a:lnSpc>
                <a:spcPts val="948"/>
              </a:lnSpc>
            </a:pPr>
            <a:r>
              <a:rPr sz="1432" b="1" spc="-35" baseline="1984" dirty="0">
                <a:latin typeface="Helvetica"/>
                <a:cs typeface="Helvetica"/>
              </a:rPr>
              <a:t>R-582</a:t>
            </a:r>
            <a:r>
              <a:rPr sz="955" b="1" spc="-24" dirty="0">
                <a:latin typeface="Helvetica"/>
                <a:cs typeface="Helvetica"/>
              </a:rPr>
              <a:t>9A</a:t>
            </a:r>
            <a:endParaRPr sz="955">
              <a:latin typeface="Helvetica"/>
              <a:cs typeface="Helvetica"/>
            </a:endParaRPr>
          </a:p>
        </p:txBody>
      </p:sp>
      <p:sp>
        <p:nvSpPr>
          <p:cNvPr id="65" name="object 65"/>
          <p:cNvSpPr txBox="1"/>
          <p:nvPr/>
        </p:nvSpPr>
        <p:spPr>
          <a:xfrm rot="1740000">
            <a:off x="3464265" y="3948497"/>
            <a:ext cx="500988" cy="120354"/>
          </a:xfrm>
          <a:prstGeom prst="rect">
            <a:avLst/>
          </a:prstGeom>
        </p:spPr>
        <p:txBody>
          <a:bodyPr vert="horz" wrap="square" lIns="0" tIns="0" rIns="0" bIns="0" rtlCol="0">
            <a:spAutoFit/>
          </a:bodyPr>
          <a:lstStyle/>
          <a:p>
            <a:pPr>
              <a:lnSpc>
                <a:spcPts val="948"/>
              </a:lnSpc>
            </a:pPr>
            <a:r>
              <a:rPr sz="1432" b="1" spc="-30" baseline="3968" dirty="0">
                <a:latin typeface="Helvetica"/>
                <a:cs typeface="Helvetica"/>
              </a:rPr>
              <a:t>R</a:t>
            </a:r>
            <a:r>
              <a:rPr sz="1432" b="1" spc="-30" baseline="1984" dirty="0">
                <a:latin typeface="Helvetica"/>
                <a:cs typeface="Helvetica"/>
              </a:rPr>
              <a:t>-582</a:t>
            </a:r>
            <a:r>
              <a:rPr sz="955" b="1" spc="-20" dirty="0">
                <a:latin typeface="Helvetica"/>
                <a:cs typeface="Helvetica"/>
              </a:rPr>
              <a:t>9B</a:t>
            </a:r>
            <a:endParaRPr sz="955">
              <a:latin typeface="Helvetica"/>
              <a:cs typeface="Helvetica"/>
            </a:endParaRPr>
          </a:p>
        </p:txBody>
      </p:sp>
      <p:sp>
        <p:nvSpPr>
          <p:cNvPr id="66" name="object 66"/>
          <p:cNvSpPr txBox="1">
            <a:spLocks noGrp="1"/>
          </p:cNvSpPr>
          <p:nvPr>
            <p:ph type="title"/>
          </p:nvPr>
        </p:nvSpPr>
        <p:spPr>
          <a:xfrm>
            <a:off x="315744" y="983773"/>
            <a:ext cx="8608291" cy="803833"/>
          </a:xfrm>
          <a:prstGeom prst="rect">
            <a:avLst/>
          </a:prstGeom>
        </p:spPr>
        <p:txBody>
          <a:bodyPr vert="horz" wrap="square" lIns="0" tIns="8659" rIns="0" bIns="0" rtlCol="0" anchor="ctr">
            <a:spAutoFit/>
          </a:bodyPr>
          <a:lstStyle/>
          <a:p>
            <a:pPr marL="1524825">
              <a:lnSpc>
                <a:spcPts val="1439"/>
              </a:lnSpc>
              <a:spcBef>
                <a:spcPts val="68"/>
              </a:spcBef>
            </a:pPr>
            <a:r>
              <a:rPr sz="3600" spc="-7" dirty="0">
                <a:latin typeface="+mn-lt"/>
              </a:rPr>
              <a:t>TIP:</a:t>
            </a:r>
            <a:r>
              <a:rPr sz="3600" spc="320" dirty="0">
                <a:latin typeface="+mn-lt"/>
              </a:rPr>
              <a:t> </a:t>
            </a:r>
            <a:r>
              <a:rPr sz="3600" spc="-3" dirty="0">
                <a:latin typeface="+mn-lt"/>
              </a:rPr>
              <a:t>R-5829</a:t>
            </a:r>
            <a:br>
              <a:rPr lang="en-US" sz="3600" spc="-3" dirty="0">
                <a:latin typeface="+mn-lt"/>
              </a:rPr>
            </a:br>
            <a:br>
              <a:rPr lang="en-US" sz="3600" spc="-3" dirty="0">
                <a:latin typeface="+mn-lt"/>
              </a:rPr>
            </a:br>
            <a:endParaRPr sz="3600" spc="-3" dirty="0">
              <a:latin typeface="+mn-lt"/>
            </a:endParaRPr>
          </a:p>
          <a:p>
            <a:pPr marL="1524825">
              <a:lnSpc>
                <a:spcPts val="1439"/>
              </a:lnSpc>
            </a:pPr>
            <a:r>
              <a:rPr sz="3600" spc="-3" dirty="0">
                <a:latin typeface="+mn-lt"/>
              </a:rPr>
              <a:t>US </a:t>
            </a:r>
            <a:r>
              <a:rPr sz="3600" dirty="0">
                <a:latin typeface="+mn-lt"/>
              </a:rPr>
              <a:t>70 </a:t>
            </a:r>
            <a:r>
              <a:rPr sz="3600" spc="-10" dirty="0">
                <a:latin typeface="+mn-lt"/>
              </a:rPr>
              <a:t>Wayne </a:t>
            </a:r>
            <a:r>
              <a:rPr sz="3600" dirty="0">
                <a:latin typeface="+mn-lt"/>
              </a:rPr>
              <a:t>- Johnston</a:t>
            </a:r>
            <a:r>
              <a:rPr sz="3600" spc="-78" dirty="0">
                <a:latin typeface="+mn-lt"/>
              </a:rPr>
              <a:t> </a:t>
            </a:r>
            <a:r>
              <a:rPr sz="3600" spc="-3" dirty="0">
                <a:latin typeface="+mn-lt"/>
              </a:rPr>
              <a:t>Counties</a:t>
            </a:r>
          </a:p>
        </p:txBody>
      </p:sp>
      <p:sp>
        <p:nvSpPr>
          <p:cNvPr id="67" name="object 67"/>
          <p:cNvSpPr txBox="1"/>
          <p:nvPr/>
        </p:nvSpPr>
        <p:spPr>
          <a:xfrm>
            <a:off x="2690428" y="2784008"/>
            <a:ext cx="639473" cy="174040"/>
          </a:xfrm>
          <a:prstGeom prst="rect">
            <a:avLst/>
          </a:prstGeom>
        </p:spPr>
        <p:txBody>
          <a:bodyPr vert="horz" wrap="square" lIns="0" tIns="11257" rIns="0" bIns="0" rtlCol="0">
            <a:spAutoFit/>
          </a:bodyPr>
          <a:lstStyle/>
          <a:p>
            <a:pPr marL="8659">
              <a:spcBef>
                <a:spcPts val="89"/>
              </a:spcBef>
            </a:pPr>
            <a:r>
              <a:rPr sz="1057" b="1" spc="14" dirty="0">
                <a:latin typeface="Helvetica"/>
                <a:cs typeface="Helvetica"/>
              </a:rPr>
              <a:t>Johnston</a:t>
            </a:r>
            <a:endParaRPr sz="1057">
              <a:latin typeface="Helvetica"/>
              <a:cs typeface="Helvetica"/>
            </a:endParaRPr>
          </a:p>
        </p:txBody>
      </p:sp>
      <p:sp>
        <p:nvSpPr>
          <p:cNvPr id="68" name="object 68"/>
          <p:cNvSpPr txBox="1"/>
          <p:nvPr/>
        </p:nvSpPr>
        <p:spPr>
          <a:xfrm>
            <a:off x="5747447" y="3532153"/>
            <a:ext cx="457633" cy="174040"/>
          </a:xfrm>
          <a:prstGeom prst="rect">
            <a:avLst/>
          </a:prstGeom>
        </p:spPr>
        <p:txBody>
          <a:bodyPr vert="horz" wrap="square" lIns="0" tIns="11257" rIns="0" bIns="0" rtlCol="0">
            <a:spAutoFit/>
          </a:bodyPr>
          <a:lstStyle/>
          <a:p>
            <a:pPr marL="8659">
              <a:spcBef>
                <a:spcPts val="89"/>
              </a:spcBef>
            </a:pPr>
            <a:r>
              <a:rPr sz="1057" b="1" spc="-3" dirty="0">
                <a:latin typeface="Helvetica"/>
                <a:cs typeface="Helvetica"/>
              </a:rPr>
              <a:t>W</a:t>
            </a:r>
            <a:r>
              <a:rPr sz="1057" b="1" spc="17" dirty="0">
                <a:latin typeface="Helvetica"/>
                <a:cs typeface="Helvetica"/>
              </a:rPr>
              <a:t>ay</a:t>
            </a:r>
            <a:r>
              <a:rPr sz="1057" b="1" spc="7" dirty="0">
                <a:latin typeface="Helvetica"/>
                <a:cs typeface="Helvetica"/>
              </a:rPr>
              <a:t>n</a:t>
            </a:r>
            <a:r>
              <a:rPr sz="1057" b="1" spc="14" dirty="0">
                <a:latin typeface="Helvetica"/>
                <a:cs typeface="Helvetica"/>
              </a:rPr>
              <a:t>e</a:t>
            </a:r>
            <a:endParaRPr sz="1057">
              <a:latin typeface="Helvetica"/>
              <a:cs typeface="Helvetica"/>
            </a:endParaRPr>
          </a:p>
        </p:txBody>
      </p:sp>
    </p:spTree>
    <p:extLst>
      <p:ext uri="{BB962C8B-B14F-4D97-AF65-F5344CB8AC3E}">
        <p14:creationId xmlns:p14="http://schemas.microsoft.com/office/powerpoint/2010/main" val="8862223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569561" y="3680849"/>
            <a:ext cx="1407383" cy="439631"/>
          </a:xfrm>
          <a:prstGeom prst="rect">
            <a:avLst/>
          </a:prstGeom>
        </p:spPr>
        <p:txBody>
          <a:bodyPr vert="horz" wrap="square" lIns="0" tIns="8659" rIns="0" bIns="0" rtlCol="0">
            <a:spAutoFit/>
          </a:bodyPr>
          <a:lstStyle/>
          <a:p>
            <a:pPr marL="8659">
              <a:spcBef>
                <a:spcPts val="68"/>
              </a:spcBef>
            </a:pPr>
            <a:r>
              <a:rPr sz="1400" dirty="0">
                <a:cs typeface="Georgia"/>
              </a:rPr>
              <a:t>R-5829A </a:t>
            </a:r>
            <a:r>
              <a:rPr sz="1400" spc="-3" dirty="0">
                <a:cs typeface="Georgia"/>
              </a:rPr>
              <a:t>FY</a:t>
            </a:r>
            <a:r>
              <a:rPr sz="1400" spc="-68" dirty="0">
                <a:cs typeface="Georgia"/>
              </a:rPr>
              <a:t> </a:t>
            </a:r>
            <a:r>
              <a:rPr sz="1400" dirty="0">
                <a:cs typeface="Georgia"/>
              </a:rPr>
              <a:t>2027</a:t>
            </a:r>
          </a:p>
          <a:p>
            <a:pPr marL="9957">
              <a:spcBef>
                <a:spcPts val="48"/>
              </a:spcBef>
            </a:pPr>
            <a:r>
              <a:rPr sz="1400" dirty="0">
                <a:cs typeface="Georgia"/>
              </a:rPr>
              <a:t>R-5829B </a:t>
            </a:r>
            <a:r>
              <a:rPr sz="1400" spc="-3" dirty="0">
                <a:cs typeface="Georgia"/>
              </a:rPr>
              <a:t>FY</a:t>
            </a:r>
            <a:r>
              <a:rPr sz="1400" spc="-61" dirty="0">
                <a:cs typeface="Georgia"/>
              </a:rPr>
              <a:t> </a:t>
            </a:r>
            <a:r>
              <a:rPr sz="1400" spc="-3" dirty="0">
                <a:cs typeface="Georgia"/>
              </a:rPr>
              <a:t>2029</a:t>
            </a:r>
            <a:endParaRPr sz="1400" dirty="0">
              <a:cs typeface="Georgia"/>
            </a:endParaRPr>
          </a:p>
        </p:txBody>
      </p:sp>
      <p:sp>
        <p:nvSpPr>
          <p:cNvPr id="4" name="object 4"/>
          <p:cNvSpPr txBox="1"/>
          <p:nvPr/>
        </p:nvSpPr>
        <p:spPr>
          <a:xfrm>
            <a:off x="1850447" y="4364599"/>
            <a:ext cx="5817196" cy="870518"/>
          </a:xfrm>
          <a:prstGeom prst="rect">
            <a:avLst/>
          </a:prstGeom>
        </p:spPr>
        <p:txBody>
          <a:bodyPr vert="horz" wrap="square" lIns="0" tIns="8659" rIns="0" bIns="0" rtlCol="0">
            <a:spAutoFit/>
          </a:bodyPr>
          <a:lstStyle/>
          <a:p>
            <a:pPr marL="8659">
              <a:spcBef>
                <a:spcPts val="68"/>
              </a:spcBef>
            </a:pPr>
            <a:r>
              <a:rPr sz="1400" b="1" spc="-3" dirty="0">
                <a:cs typeface="Georgia"/>
              </a:rPr>
              <a:t>Upcoming</a:t>
            </a:r>
            <a:r>
              <a:rPr sz="1400" b="1" spc="-7" dirty="0">
                <a:cs typeface="Georgia"/>
              </a:rPr>
              <a:t> </a:t>
            </a:r>
            <a:r>
              <a:rPr sz="1400" b="1" spc="-3" dirty="0">
                <a:cs typeface="Georgia"/>
              </a:rPr>
              <a:t>Actions</a:t>
            </a:r>
            <a:endParaRPr sz="1400" dirty="0">
              <a:cs typeface="Georgia"/>
            </a:endParaRPr>
          </a:p>
          <a:p>
            <a:pPr>
              <a:lnSpc>
                <a:spcPct val="100000"/>
              </a:lnSpc>
            </a:pPr>
            <a:endParaRPr sz="1400" dirty="0">
              <a:cs typeface="Georgia"/>
            </a:endParaRPr>
          </a:p>
          <a:p>
            <a:pPr marL="629932" indent="-156292">
              <a:buFont typeface="Wingdings"/>
              <a:buChar char=""/>
              <a:tabLst>
                <a:tab pos="630365" algn="l"/>
              </a:tabLst>
            </a:pPr>
            <a:r>
              <a:rPr sz="1400" dirty="0">
                <a:cs typeface="Georgia"/>
              </a:rPr>
              <a:t>Begin 25% </a:t>
            </a:r>
            <a:r>
              <a:rPr sz="1400" spc="-3" dirty="0">
                <a:cs typeface="Georgia"/>
              </a:rPr>
              <a:t>plan</a:t>
            </a:r>
            <a:r>
              <a:rPr sz="1400" spc="-10" dirty="0">
                <a:cs typeface="Georgia"/>
              </a:rPr>
              <a:t> </a:t>
            </a:r>
            <a:r>
              <a:rPr sz="1400" spc="-3" dirty="0">
                <a:cs typeface="Georgia"/>
              </a:rPr>
              <a:t>development</a:t>
            </a:r>
            <a:endParaRPr sz="1400" dirty="0">
              <a:cs typeface="Georgia"/>
            </a:endParaRPr>
          </a:p>
          <a:p>
            <a:pPr marL="629932" indent="-156292">
              <a:buFont typeface="Wingdings"/>
              <a:buChar char=""/>
              <a:tabLst>
                <a:tab pos="630365" algn="l"/>
              </a:tabLst>
            </a:pPr>
            <a:r>
              <a:rPr sz="1400" spc="-3" dirty="0">
                <a:cs typeface="Georgia"/>
              </a:rPr>
              <a:t>Determine beginning date for </a:t>
            </a:r>
            <a:r>
              <a:rPr sz="1400" dirty="0">
                <a:cs typeface="Georgia"/>
              </a:rPr>
              <a:t>Right </a:t>
            </a:r>
            <a:r>
              <a:rPr sz="1400" spc="-3" dirty="0">
                <a:cs typeface="Georgia"/>
              </a:rPr>
              <a:t>of </a:t>
            </a:r>
            <a:r>
              <a:rPr sz="1400" dirty="0">
                <a:cs typeface="Georgia"/>
              </a:rPr>
              <a:t>Way</a:t>
            </a:r>
            <a:r>
              <a:rPr sz="1400" spc="-48" dirty="0">
                <a:cs typeface="Georgia"/>
              </a:rPr>
              <a:t> </a:t>
            </a:r>
            <a:r>
              <a:rPr sz="1400" dirty="0">
                <a:cs typeface="Georgia"/>
              </a:rPr>
              <a:t>acquisition</a:t>
            </a:r>
          </a:p>
        </p:txBody>
      </p:sp>
      <p:sp>
        <p:nvSpPr>
          <p:cNvPr id="5" name="object 5"/>
          <p:cNvSpPr txBox="1"/>
          <p:nvPr/>
        </p:nvSpPr>
        <p:spPr>
          <a:xfrm>
            <a:off x="2101849" y="6038033"/>
            <a:ext cx="808759" cy="134612"/>
          </a:xfrm>
          <a:prstGeom prst="rect">
            <a:avLst/>
          </a:prstGeom>
        </p:spPr>
        <p:txBody>
          <a:bodyPr vert="horz" wrap="square" lIns="0" tIns="8659" rIns="0" bIns="0" rtlCol="0">
            <a:spAutoFit/>
          </a:bodyPr>
          <a:lstStyle/>
          <a:p>
            <a:pPr marL="8659">
              <a:spcBef>
                <a:spcPts val="68"/>
              </a:spcBef>
            </a:pPr>
            <a:r>
              <a:rPr sz="818" spc="-3" dirty="0">
                <a:latin typeface="Georgia"/>
                <a:cs typeface="Georgia"/>
              </a:rPr>
              <a:t>Project</a:t>
            </a:r>
            <a:r>
              <a:rPr sz="818" spc="-31" dirty="0">
                <a:latin typeface="Georgia"/>
                <a:cs typeface="Georgia"/>
              </a:rPr>
              <a:t> </a:t>
            </a:r>
            <a:r>
              <a:rPr sz="818" spc="-3" dirty="0">
                <a:latin typeface="Georgia"/>
                <a:cs typeface="Georgia"/>
              </a:rPr>
              <a:t>Manager:</a:t>
            </a:r>
            <a:endParaRPr sz="818">
              <a:latin typeface="Georgia"/>
              <a:cs typeface="Georgia"/>
            </a:endParaRPr>
          </a:p>
        </p:txBody>
      </p:sp>
      <p:sp>
        <p:nvSpPr>
          <p:cNvPr id="6" name="object 6"/>
          <p:cNvSpPr txBox="1"/>
          <p:nvPr/>
        </p:nvSpPr>
        <p:spPr>
          <a:xfrm>
            <a:off x="3037239" y="6055030"/>
            <a:ext cx="2789525" cy="134612"/>
          </a:xfrm>
          <a:prstGeom prst="rect">
            <a:avLst/>
          </a:prstGeom>
        </p:spPr>
        <p:txBody>
          <a:bodyPr vert="horz" wrap="square" lIns="0" tIns="8659" rIns="0" bIns="0" rtlCol="0">
            <a:spAutoFit/>
          </a:bodyPr>
          <a:lstStyle/>
          <a:p>
            <a:pPr marL="8659">
              <a:spcBef>
                <a:spcPts val="68"/>
              </a:spcBef>
            </a:pPr>
            <a:r>
              <a:rPr sz="818" dirty="0">
                <a:latin typeface="Georgia"/>
                <a:cs typeface="Georgia"/>
              </a:rPr>
              <a:t>Addison </a:t>
            </a:r>
            <a:r>
              <a:rPr sz="818" spc="-3" dirty="0">
                <a:latin typeface="Georgia"/>
                <a:cs typeface="Georgia"/>
              </a:rPr>
              <a:t>Gainey, </a:t>
            </a:r>
            <a:r>
              <a:rPr sz="818" dirty="0">
                <a:latin typeface="Georgia"/>
                <a:cs typeface="Georgia"/>
              </a:rPr>
              <a:t>P.E., </a:t>
            </a:r>
            <a:r>
              <a:rPr sz="818" spc="-3" dirty="0">
                <a:latin typeface="Georgia"/>
                <a:cs typeface="Georgia"/>
              </a:rPr>
              <a:t>(252) 640-6400,</a:t>
            </a:r>
            <a:r>
              <a:rPr sz="818" spc="-24" dirty="0">
                <a:latin typeface="Georgia"/>
                <a:cs typeface="Georgia"/>
              </a:rPr>
              <a:t> </a:t>
            </a:r>
            <a:r>
              <a:rPr sz="818" u="sng" dirty="0">
                <a:uFill>
                  <a:solidFill>
                    <a:srgbClr val="000000"/>
                  </a:solidFill>
                </a:uFill>
                <a:latin typeface="Georgia"/>
                <a:cs typeface="Georgia"/>
                <a:hlinkClick r:id="rId2"/>
              </a:rPr>
              <a:t>nagainey@ncdot.gov</a:t>
            </a:r>
            <a:endParaRPr sz="818">
              <a:latin typeface="Georgia"/>
              <a:cs typeface="Georgia"/>
            </a:endParaRPr>
          </a:p>
        </p:txBody>
      </p:sp>
      <p:sp>
        <p:nvSpPr>
          <p:cNvPr id="7" name="object 7"/>
          <p:cNvSpPr txBox="1"/>
          <p:nvPr/>
        </p:nvSpPr>
        <p:spPr>
          <a:xfrm>
            <a:off x="1473776" y="668358"/>
            <a:ext cx="6857423" cy="3452122"/>
          </a:xfrm>
          <a:prstGeom prst="rect">
            <a:avLst/>
          </a:prstGeom>
        </p:spPr>
        <p:txBody>
          <a:bodyPr vert="horz" wrap="square" lIns="0" tIns="8659" rIns="0" bIns="0" rtlCol="0">
            <a:spAutoFit/>
          </a:bodyPr>
          <a:lstStyle/>
          <a:p>
            <a:pPr marL="8659">
              <a:spcBef>
                <a:spcPts val="68"/>
              </a:spcBef>
            </a:pPr>
            <a:r>
              <a:rPr sz="1400" b="1" u="sng" spc="-3" dirty="0">
                <a:uFill>
                  <a:solidFill>
                    <a:srgbClr val="000000"/>
                  </a:solidFill>
                </a:uFill>
                <a:cs typeface="Georgia"/>
              </a:rPr>
              <a:t>R-5829A </a:t>
            </a:r>
            <a:r>
              <a:rPr sz="1400" b="1" u="sng" dirty="0">
                <a:uFill>
                  <a:solidFill>
                    <a:srgbClr val="000000"/>
                  </a:solidFill>
                </a:uFill>
                <a:cs typeface="Georgia"/>
              </a:rPr>
              <a:t>&amp; </a:t>
            </a:r>
            <a:r>
              <a:rPr sz="1400" b="1" u="sng" spc="-3" dirty="0">
                <a:uFill>
                  <a:solidFill>
                    <a:srgbClr val="000000"/>
                  </a:solidFill>
                </a:uFill>
                <a:cs typeface="Georgia"/>
              </a:rPr>
              <a:t>R-5829B</a:t>
            </a:r>
            <a:endParaRPr sz="1400" dirty="0">
              <a:cs typeface="Georgia"/>
            </a:endParaRPr>
          </a:p>
          <a:p>
            <a:pPr marL="8659">
              <a:spcBef>
                <a:spcPts val="3"/>
              </a:spcBef>
            </a:pPr>
            <a:r>
              <a:rPr sz="1400" b="1" dirty="0">
                <a:cs typeface="Georgia"/>
              </a:rPr>
              <a:t>US 70 Improvements near </a:t>
            </a:r>
            <a:r>
              <a:rPr sz="1400" b="1" spc="-3" dirty="0">
                <a:cs typeface="Georgia"/>
              </a:rPr>
              <a:t>Princeton </a:t>
            </a:r>
            <a:r>
              <a:rPr sz="1400" b="1" dirty="0">
                <a:cs typeface="Georgia"/>
              </a:rPr>
              <a:t>- </a:t>
            </a:r>
            <a:r>
              <a:rPr sz="1400" b="1" spc="-3" dirty="0">
                <a:cs typeface="Georgia"/>
              </a:rPr>
              <a:t>Johnston</a:t>
            </a:r>
            <a:r>
              <a:rPr sz="1400" b="1" spc="-37" dirty="0">
                <a:cs typeface="Georgia"/>
              </a:rPr>
              <a:t> </a:t>
            </a:r>
            <a:r>
              <a:rPr sz="1400" b="1" spc="-3" dirty="0">
                <a:cs typeface="Georgia"/>
              </a:rPr>
              <a:t>County</a:t>
            </a:r>
            <a:endParaRPr sz="1400" dirty="0">
              <a:cs typeface="Georgia"/>
            </a:endParaRPr>
          </a:p>
          <a:p>
            <a:pPr marL="333366">
              <a:spcBef>
                <a:spcPts val="583"/>
              </a:spcBef>
            </a:pPr>
            <a:r>
              <a:rPr sz="1400" b="1" spc="-3" dirty="0">
                <a:cs typeface="Georgia"/>
              </a:rPr>
              <a:t>Project</a:t>
            </a:r>
            <a:r>
              <a:rPr sz="1400" b="1" spc="-7" dirty="0">
                <a:cs typeface="Georgia"/>
              </a:rPr>
              <a:t> </a:t>
            </a:r>
            <a:r>
              <a:rPr sz="1400" b="1" dirty="0">
                <a:cs typeface="Georgia"/>
              </a:rPr>
              <a:t>Description:</a:t>
            </a:r>
            <a:endParaRPr sz="1400" dirty="0">
              <a:cs typeface="Georgia"/>
            </a:endParaRPr>
          </a:p>
          <a:p>
            <a:pPr marL="333366" marR="3464">
              <a:lnSpc>
                <a:spcPct val="134000"/>
              </a:lnSpc>
            </a:pPr>
            <a:r>
              <a:rPr sz="1400" spc="-3" dirty="0">
                <a:cs typeface="Georgia"/>
              </a:rPr>
              <a:t>Upgrade US 70 to </a:t>
            </a:r>
            <a:r>
              <a:rPr sz="1400" dirty="0">
                <a:cs typeface="Georgia"/>
              </a:rPr>
              <a:t>Interstate </a:t>
            </a:r>
            <a:r>
              <a:rPr sz="1400" spc="-3" dirty="0">
                <a:cs typeface="Georgia"/>
              </a:rPr>
              <a:t>standards from US 70 Goldsboro </a:t>
            </a:r>
            <a:r>
              <a:rPr sz="1400" dirty="0">
                <a:cs typeface="Georgia"/>
              </a:rPr>
              <a:t>Bypass </a:t>
            </a:r>
            <a:r>
              <a:rPr sz="1400" spc="-3" dirty="0">
                <a:cs typeface="Georgia"/>
              </a:rPr>
              <a:t>to </a:t>
            </a:r>
            <a:r>
              <a:rPr sz="1400" dirty="0">
                <a:cs typeface="Georgia"/>
              </a:rPr>
              <a:t>West </a:t>
            </a:r>
            <a:r>
              <a:rPr sz="1400" spc="-3" dirty="0">
                <a:cs typeface="Georgia"/>
              </a:rPr>
              <a:t>of US  70A.</a:t>
            </a:r>
            <a:endParaRPr sz="1400" dirty="0">
              <a:cs typeface="Georgia"/>
            </a:endParaRPr>
          </a:p>
          <a:p>
            <a:pPr>
              <a:spcBef>
                <a:spcPts val="17"/>
              </a:spcBef>
            </a:pPr>
            <a:endParaRPr lang="en-US" sz="1400" dirty="0">
              <a:cs typeface="Georgia"/>
            </a:endParaRPr>
          </a:p>
          <a:p>
            <a:pPr marL="487045">
              <a:lnSpc>
                <a:spcPct val="100000"/>
              </a:lnSpc>
            </a:pPr>
            <a:r>
              <a:rPr lang="en-US" sz="1400" b="1" spc="-5" dirty="0">
                <a:cs typeface="Georgia"/>
              </a:rPr>
              <a:t>Funding </a:t>
            </a:r>
            <a:r>
              <a:rPr lang="en-US" sz="1400" b="1" dirty="0">
                <a:cs typeface="Georgia"/>
              </a:rPr>
              <a:t>Status:</a:t>
            </a:r>
            <a:endParaRPr lang="en-US" sz="1400" dirty="0">
              <a:cs typeface="Georgia"/>
            </a:endParaRPr>
          </a:p>
          <a:p>
            <a:pPr marL="499109">
              <a:lnSpc>
                <a:spcPct val="100000"/>
              </a:lnSpc>
              <a:spcBef>
                <a:spcPts val="195"/>
              </a:spcBef>
            </a:pPr>
            <a:r>
              <a:rPr lang="en-US" sz="1400" spc="-5" dirty="0">
                <a:cs typeface="Georgia"/>
              </a:rPr>
              <a:t>Currently funded </a:t>
            </a:r>
            <a:r>
              <a:rPr lang="en-US" sz="1400" dirty="0">
                <a:cs typeface="Georgia"/>
              </a:rPr>
              <a:t>in </a:t>
            </a:r>
            <a:r>
              <a:rPr lang="en-US" sz="1400" spc="-5" dirty="0">
                <a:cs typeface="Georgia"/>
              </a:rPr>
              <a:t>2020-2029</a:t>
            </a:r>
            <a:r>
              <a:rPr lang="en-US" sz="1400" spc="55" dirty="0">
                <a:cs typeface="Georgia"/>
              </a:rPr>
              <a:t> </a:t>
            </a:r>
            <a:r>
              <a:rPr lang="en-US" sz="1400" dirty="0">
                <a:cs typeface="Georgia"/>
              </a:rPr>
              <a:t>STIP.</a:t>
            </a:r>
          </a:p>
          <a:p>
            <a:pPr marL="487045">
              <a:lnSpc>
                <a:spcPct val="100000"/>
              </a:lnSpc>
              <a:spcBef>
                <a:spcPts val="1095"/>
              </a:spcBef>
            </a:pPr>
            <a:r>
              <a:rPr lang="en-US" sz="1400" b="1" dirty="0">
                <a:cs typeface="Georgia"/>
              </a:rPr>
              <a:t>Schedule:</a:t>
            </a:r>
            <a:endParaRPr lang="en-US" sz="1400" dirty="0">
              <a:cs typeface="Georgia"/>
            </a:endParaRPr>
          </a:p>
          <a:p>
            <a:pPr marL="1456055" indent="-285750">
              <a:lnSpc>
                <a:spcPts val="1400"/>
              </a:lnSpc>
              <a:spcBef>
                <a:spcPts val="225"/>
              </a:spcBef>
              <a:buFont typeface="Arial" panose="020B0604020202020204" pitchFamily="34" charset="0"/>
              <a:buChar char="•"/>
              <a:tabLst>
                <a:tab pos="1400175" algn="l"/>
              </a:tabLst>
            </a:pPr>
            <a:r>
              <a:rPr lang="en-US" sz="1400" spc="-5" dirty="0">
                <a:cs typeface="Georgia"/>
              </a:rPr>
              <a:t>Environmental </a:t>
            </a:r>
            <a:r>
              <a:rPr lang="en-US" sz="1400" dirty="0">
                <a:cs typeface="Georgia"/>
              </a:rPr>
              <a:t>Document (CE) - July 2019</a:t>
            </a:r>
            <a:r>
              <a:rPr lang="en-US" sz="1400" spc="-30" dirty="0">
                <a:cs typeface="Georgia"/>
              </a:rPr>
              <a:t> </a:t>
            </a:r>
            <a:r>
              <a:rPr lang="en-US" sz="1400" dirty="0">
                <a:cs typeface="Georgia"/>
              </a:rPr>
              <a:t>(complete)</a:t>
            </a:r>
          </a:p>
          <a:p>
            <a:pPr marL="1456055" indent="-285750">
              <a:lnSpc>
                <a:spcPts val="1355"/>
              </a:lnSpc>
              <a:buFont typeface="Arial" panose="020B0604020202020204" pitchFamily="34" charset="0"/>
              <a:buChar char="•"/>
              <a:tabLst>
                <a:tab pos="1400175" algn="l"/>
              </a:tabLst>
            </a:pPr>
            <a:r>
              <a:rPr lang="en-US" sz="1400" spc="-5" dirty="0">
                <a:cs typeface="Georgia"/>
              </a:rPr>
              <a:t>Final design currently on</a:t>
            </a:r>
            <a:r>
              <a:rPr lang="en-US" sz="1400" spc="-10" dirty="0">
                <a:cs typeface="Georgia"/>
              </a:rPr>
              <a:t> </a:t>
            </a:r>
            <a:r>
              <a:rPr lang="en-US" sz="1400" dirty="0">
                <a:cs typeface="Georgia"/>
              </a:rPr>
              <a:t>hold.</a:t>
            </a:r>
          </a:p>
          <a:p>
            <a:pPr marL="1456055" indent="-285750">
              <a:lnSpc>
                <a:spcPts val="1355"/>
              </a:lnSpc>
              <a:buFont typeface="Arial" panose="020B0604020202020204" pitchFamily="34" charset="0"/>
              <a:buChar char="•"/>
              <a:tabLst>
                <a:tab pos="1400175" algn="l"/>
              </a:tabLst>
            </a:pPr>
            <a:r>
              <a:rPr lang="en-US" sz="1400" dirty="0">
                <a:cs typeface="Georgia"/>
              </a:rPr>
              <a:t>Right </a:t>
            </a:r>
            <a:r>
              <a:rPr lang="en-US" sz="1400" spc="-5" dirty="0">
                <a:cs typeface="Georgia"/>
              </a:rPr>
              <a:t>of </a:t>
            </a:r>
            <a:r>
              <a:rPr lang="en-US" sz="1400" dirty="0">
                <a:cs typeface="Georgia"/>
              </a:rPr>
              <a:t>Way </a:t>
            </a:r>
            <a:r>
              <a:rPr lang="en-US" sz="1400" spc="-5" dirty="0">
                <a:cs typeface="Georgia"/>
              </a:rPr>
              <a:t>Plans </a:t>
            </a:r>
            <a:r>
              <a:rPr lang="en-US" sz="1400" dirty="0">
                <a:cs typeface="Georgia"/>
              </a:rPr>
              <a:t>and Acquisition - 	R-5829A </a:t>
            </a:r>
            <a:r>
              <a:rPr lang="en-US" sz="1400" spc="-5" dirty="0">
                <a:cs typeface="Georgia"/>
              </a:rPr>
              <a:t>FY</a:t>
            </a:r>
            <a:r>
              <a:rPr lang="en-US" sz="1400" spc="-35" dirty="0">
                <a:cs typeface="Georgia"/>
              </a:rPr>
              <a:t> </a:t>
            </a:r>
            <a:r>
              <a:rPr lang="en-US" sz="1400" dirty="0">
                <a:cs typeface="Georgia"/>
              </a:rPr>
              <a:t>2023</a:t>
            </a:r>
            <a:br>
              <a:rPr lang="en-US" sz="1400" dirty="0">
                <a:cs typeface="Georgia"/>
              </a:rPr>
            </a:br>
            <a:r>
              <a:rPr lang="en-US" sz="1400" dirty="0">
                <a:cs typeface="Georgia"/>
              </a:rPr>
              <a:t>						R-5829B </a:t>
            </a:r>
            <a:r>
              <a:rPr lang="en-US" sz="1400" spc="-5" dirty="0">
                <a:cs typeface="Georgia"/>
              </a:rPr>
              <a:t>FY</a:t>
            </a:r>
            <a:r>
              <a:rPr lang="en-US" sz="1400" spc="-15" dirty="0">
                <a:cs typeface="Georgia"/>
              </a:rPr>
              <a:t> </a:t>
            </a:r>
            <a:r>
              <a:rPr lang="en-US" sz="1400" dirty="0">
                <a:cs typeface="Georgia"/>
              </a:rPr>
              <a:t>2025</a:t>
            </a:r>
          </a:p>
          <a:p>
            <a:pPr>
              <a:spcBef>
                <a:spcPts val="17"/>
              </a:spcBef>
            </a:pPr>
            <a:endParaRPr lang="en-US" sz="1400" dirty="0">
              <a:cs typeface="Georgia"/>
            </a:endParaRPr>
          </a:p>
          <a:p>
            <a:pPr>
              <a:spcBef>
                <a:spcPts val="17"/>
              </a:spcBef>
            </a:pPr>
            <a:r>
              <a:rPr lang="en-US" sz="1400" spc="-3" dirty="0">
                <a:cs typeface="Georgia"/>
              </a:rPr>
              <a:t>			   Design </a:t>
            </a:r>
            <a:r>
              <a:rPr lang="en-US" sz="1400" dirty="0">
                <a:cs typeface="Georgia"/>
              </a:rPr>
              <a:t>Bid Build Let</a:t>
            </a:r>
            <a:r>
              <a:rPr lang="en-US" sz="1400" spc="164" dirty="0">
                <a:cs typeface="Georgia"/>
              </a:rPr>
              <a:t> </a:t>
            </a:r>
            <a:r>
              <a:rPr lang="en-US" sz="1400" dirty="0">
                <a:cs typeface="Georgia"/>
              </a:rPr>
              <a:t>–</a:t>
            </a:r>
          </a:p>
          <a:p>
            <a:pPr>
              <a:spcBef>
                <a:spcPts val="17"/>
              </a:spcBef>
            </a:pPr>
            <a:endParaRPr sz="1400" dirty="0">
              <a:cs typeface="Georgia"/>
            </a:endParaRPr>
          </a:p>
        </p:txBody>
      </p:sp>
    </p:spTree>
    <p:extLst>
      <p:ext uri="{BB962C8B-B14F-4D97-AF65-F5344CB8AC3E}">
        <p14:creationId xmlns:p14="http://schemas.microsoft.com/office/powerpoint/2010/main" val="24132045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246506" y="472448"/>
            <a:ext cx="4318470" cy="4727864"/>
          </a:xfrm>
          <a:prstGeom prst="rect">
            <a:avLst/>
          </a:prstGeom>
          <a:blipFill>
            <a:blip r:embed="rId2" cstate="print"/>
            <a:stretch>
              <a:fillRect/>
            </a:stretch>
          </a:blipFill>
        </p:spPr>
        <p:txBody>
          <a:bodyPr wrap="square" lIns="0" tIns="0" rIns="0" bIns="0" rtlCol="0"/>
          <a:lstStyle/>
          <a:p>
            <a:endParaRPr sz="1227"/>
          </a:p>
        </p:txBody>
      </p:sp>
      <p:sp>
        <p:nvSpPr>
          <p:cNvPr id="3" name="object 3"/>
          <p:cNvSpPr/>
          <p:nvPr/>
        </p:nvSpPr>
        <p:spPr>
          <a:xfrm>
            <a:off x="2246506" y="5194077"/>
            <a:ext cx="4318470" cy="822960"/>
          </a:xfrm>
          <a:prstGeom prst="rect">
            <a:avLst/>
          </a:prstGeom>
          <a:blipFill>
            <a:blip r:embed="rId3" cstate="print"/>
            <a:stretch>
              <a:fillRect/>
            </a:stretch>
          </a:blipFill>
        </p:spPr>
        <p:txBody>
          <a:bodyPr wrap="square" lIns="0" tIns="0" rIns="0" bIns="0" rtlCol="0"/>
          <a:lstStyle/>
          <a:p>
            <a:endParaRPr sz="1227"/>
          </a:p>
        </p:txBody>
      </p:sp>
      <p:sp>
        <p:nvSpPr>
          <p:cNvPr id="4" name="object 4"/>
          <p:cNvSpPr/>
          <p:nvPr/>
        </p:nvSpPr>
        <p:spPr>
          <a:xfrm>
            <a:off x="2246506" y="1534412"/>
            <a:ext cx="8659" cy="2165"/>
          </a:xfrm>
          <a:custGeom>
            <a:avLst/>
            <a:gdLst/>
            <a:ahLst/>
            <a:cxnLst/>
            <a:rect l="l" t="t" r="r" b="b"/>
            <a:pathLst>
              <a:path w="12700" h="3175">
                <a:moveTo>
                  <a:pt x="0" y="3054"/>
                </a:moveTo>
                <a:lnTo>
                  <a:pt x="9143" y="0"/>
                </a:lnTo>
                <a:lnTo>
                  <a:pt x="12191" y="0"/>
                </a:lnTo>
              </a:path>
            </a:pathLst>
          </a:custGeom>
          <a:ln w="9141">
            <a:solidFill>
              <a:srgbClr val="9C9C9C"/>
            </a:solidFill>
          </a:ln>
        </p:spPr>
        <p:txBody>
          <a:bodyPr wrap="square" lIns="0" tIns="0" rIns="0" bIns="0" rtlCol="0"/>
          <a:lstStyle/>
          <a:p>
            <a:endParaRPr sz="1227"/>
          </a:p>
        </p:txBody>
      </p:sp>
      <p:sp>
        <p:nvSpPr>
          <p:cNvPr id="5" name="object 5"/>
          <p:cNvSpPr/>
          <p:nvPr/>
        </p:nvSpPr>
        <p:spPr>
          <a:xfrm>
            <a:off x="2254818" y="1530247"/>
            <a:ext cx="20782" cy="4330"/>
          </a:xfrm>
          <a:custGeom>
            <a:avLst/>
            <a:gdLst/>
            <a:ahLst/>
            <a:cxnLst/>
            <a:rect l="l" t="t" r="r" b="b"/>
            <a:pathLst>
              <a:path w="30479" h="6350">
                <a:moveTo>
                  <a:pt x="0" y="6108"/>
                </a:moveTo>
                <a:lnTo>
                  <a:pt x="12191" y="6108"/>
                </a:lnTo>
                <a:lnTo>
                  <a:pt x="27431" y="3054"/>
                </a:lnTo>
                <a:lnTo>
                  <a:pt x="30479" y="0"/>
                </a:lnTo>
              </a:path>
            </a:pathLst>
          </a:custGeom>
          <a:ln w="9142">
            <a:solidFill>
              <a:srgbClr val="9C9C9C"/>
            </a:solidFill>
          </a:ln>
        </p:spPr>
        <p:txBody>
          <a:bodyPr wrap="square" lIns="0" tIns="0" rIns="0" bIns="0" rtlCol="0"/>
          <a:lstStyle/>
          <a:p>
            <a:endParaRPr sz="1227"/>
          </a:p>
        </p:txBody>
      </p:sp>
      <p:sp>
        <p:nvSpPr>
          <p:cNvPr id="6" name="object 6"/>
          <p:cNvSpPr/>
          <p:nvPr/>
        </p:nvSpPr>
        <p:spPr>
          <a:xfrm>
            <a:off x="2231974" y="470371"/>
            <a:ext cx="4349610" cy="5545621"/>
          </a:xfrm>
          <a:prstGeom prst="rect">
            <a:avLst/>
          </a:prstGeom>
          <a:blipFill>
            <a:blip r:embed="rId4" cstate="print"/>
            <a:stretch>
              <a:fillRect/>
            </a:stretch>
          </a:blipFill>
        </p:spPr>
        <p:txBody>
          <a:bodyPr wrap="square" lIns="0" tIns="0" rIns="0" bIns="0" rtlCol="0"/>
          <a:lstStyle/>
          <a:p>
            <a:endParaRPr sz="1227"/>
          </a:p>
        </p:txBody>
      </p:sp>
      <p:sp>
        <p:nvSpPr>
          <p:cNvPr id="7" name="object 7"/>
          <p:cNvSpPr txBox="1"/>
          <p:nvPr/>
        </p:nvSpPr>
        <p:spPr>
          <a:xfrm rot="20100000">
            <a:off x="4363911" y="2411427"/>
            <a:ext cx="215003" cy="219320"/>
          </a:xfrm>
          <a:prstGeom prst="rect">
            <a:avLst/>
          </a:prstGeom>
        </p:spPr>
        <p:txBody>
          <a:bodyPr vert="horz" wrap="square" lIns="0" tIns="1299" rIns="0" bIns="0" rtlCol="0">
            <a:spAutoFit/>
          </a:bodyPr>
          <a:lstStyle/>
          <a:p>
            <a:pPr>
              <a:lnSpc>
                <a:spcPts val="1650"/>
              </a:lnSpc>
              <a:spcBef>
                <a:spcPts val="10"/>
              </a:spcBef>
            </a:pPr>
            <a:r>
              <a:rPr sz="2454" spc="-1381" baseline="1157" dirty="0">
                <a:solidFill>
                  <a:srgbClr val="FF0000"/>
                </a:solidFill>
                <a:latin typeface="Arial"/>
                <a:cs typeface="Arial"/>
              </a:rPr>
              <a:t>§</a:t>
            </a:r>
            <a:r>
              <a:rPr sz="1636" spc="-562" dirty="0">
                <a:solidFill>
                  <a:srgbClr val="0000FF"/>
                </a:solidFill>
                <a:latin typeface="Arial"/>
                <a:cs typeface="Arial"/>
              </a:rPr>
              <a:t>¨</a:t>
            </a:r>
            <a:r>
              <a:rPr sz="1636" spc="-139" dirty="0">
                <a:latin typeface="Arial"/>
                <a:cs typeface="Arial"/>
              </a:rPr>
              <a:t>¦</a:t>
            </a:r>
            <a:endParaRPr sz="1636">
              <a:latin typeface="Arial"/>
              <a:cs typeface="Arial"/>
            </a:endParaRPr>
          </a:p>
        </p:txBody>
      </p:sp>
      <p:sp>
        <p:nvSpPr>
          <p:cNvPr id="8" name="object 8"/>
          <p:cNvSpPr txBox="1"/>
          <p:nvPr/>
        </p:nvSpPr>
        <p:spPr>
          <a:xfrm rot="20100000">
            <a:off x="4483584" y="2484908"/>
            <a:ext cx="91722" cy="64954"/>
          </a:xfrm>
          <a:prstGeom prst="rect">
            <a:avLst/>
          </a:prstGeom>
        </p:spPr>
        <p:txBody>
          <a:bodyPr vert="horz" wrap="square" lIns="0" tIns="0" rIns="0" bIns="0" rtlCol="0">
            <a:spAutoFit/>
          </a:bodyPr>
          <a:lstStyle/>
          <a:p>
            <a:pPr>
              <a:lnSpc>
                <a:spcPts val="474"/>
              </a:lnSpc>
            </a:pPr>
            <a:r>
              <a:rPr sz="477" b="1" spc="-3" dirty="0">
                <a:solidFill>
                  <a:srgbClr val="FFFFFF"/>
                </a:solidFill>
                <a:latin typeface="Helvetica"/>
                <a:cs typeface="Helvetica"/>
              </a:rPr>
              <a:t>95</a:t>
            </a:r>
            <a:endParaRPr sz="477">
              <a:latin typeface="Helvetica"/>
              <a:cs typeface="Helvetica"/>
            </a:endParaRPr>
          </a:p>
        </p:txBody>
      </p:sp>
      <p:sp>
        <p:nvSpPr>
          <p:cNvPr id="9" name="object 9"/>
          <p:cNvSpPr txBox="1"/>
          <p:nvPr/>
        </p:nvSpPr>
        <p:spPr>
          <a:xfrm rot="19380000">
            <a:off x="6205434" y="1544963"/>
            <a:ext cx="215585" cy="219320"/>
          </a:xfrm>
          <a:prstGeom prst="rect">
            <a:avLst/>
          </a:prstGeom>
        </p:spPr>
        <p:txBody>
          <a:bodyPr vert="horz" wrap="square" lIns="0" tIns="1299" rIns="0" bIns="0" rtlCol="0">
            <a:spAutoFit/>
          </a:bodyPr>
          <a:lstStyle/>
          <a:p>
            <a:pPr>
              <a:lnSpc>
                <a:spcPts val="1650"/>
              </a:lnSpc>
              <a:spcBef>
                <a:spcPts val="10"/>
              </a:spcBef>
            </a:pPr>
            <a:r>
              <a:rPr sz="2454" spc="-1400" baseline="1157" dirty="0">
                <a:solidFill>
                  <a:srgbClr val="FF0000"/>
                </a:solidFill>
                <a:latin typeface="Arial"/>
                <a:cs typeface="Arial"/>
              </a:rPr>
              <a:t>§</a:t>
            </a:r>
            <a:r>
              <a:rPr sz="1636" spc="-569" dirty="0">
                <a:solidFill>
                  <a:srgbClr val="0000FF"/>
                </a:solidFill>
                <a:latin typeface="Arial"/>
                <a:cs typeface="Arial"/>
              </a:rPr>
              <a:t>¨</a:t>
            </a:r>
            <a:r>
              <a:rPr sz="1636" spc="-119" dirty="0">
                <a:latin typeface="Arial"/>
                <a:cs typeface="Arial"/>
              </a:rPr>
              <a:t>¦</a:t>
            </a:r>
            <a:endParaRPr sz="1636">
              <a:latin typeface="Arial"/>
              <a:cs typeface="Arial"/>
            </a:endParaRPr>
          </a:p>
        </p:txBody>
      </p:sp>
      <p:sp>
        <p:nvSpPr>
          <p:cNvPr id="10" name="object 10"/>
          <p:cNvSpPr txBox="1"/>
          <p:nvPr/>
        </p:nvSpPr>
        <p:spPr>
          <a:xfrm rot="19380000">
            <a:off x="6322869" y="1604103"/>
            <a:ext cx="90429" cy="64954"/>
          </a:xfrm>
          <a:prstGeom prst="rect">
            <a:avLst/>
          </a:prstGeom>
        </p:spPr>
        <p:txBody>
          <a:bodyPr vert="horz" wrap="square" lIns="0" tIns="0" rIns="0" bIns="0" rtlCol="0">
            <a:spAutoFit/>
          </a:bodyPr>
          <a:lstStyle/>
          <a:p>
            <a:pPr>
              <a:lnSpc>
                <a:spcPts val="474"/>
              </a:lnSpc>
            </a:pPr>
            <a:r>
              <a:rPr sz="477" b="1" spc="-20" dirty="0">
                <a:solidFill>
                  <a:srgbClr val="FFFFFF"/>
                </a:solidFill>
                <a:latin typeface="Helvetica"/>
                <a:cs typeface="Helvetica"/>
              </a:rPr>
              <a:t>9</a:t>
            </a:r>
            <a:r>
              <a:rPr sz="477" b="1" spc="-3" dirty="0">
                <a:solidFill>
                  <a:srgbClr val="FFFFFF"/>
                </a:solidFill>
                <a:latin typeface="Helvetica"/>
                <a:cs typeface="Helvetica"/>
              </a:rPr>
              <a:t>5</a:t>
            </a:r>
            <a:endParaRPr sz="477">
              <a:latin typeface="Helvetica"/>
              <a:cs typeface="Helvetica"/>
            </a:endParaRPr>
          </a:p>
        </p:txBody>
      </p:sp>
      <p:sp>
        <p:nvSpPr>
          <p:cNvPr id="11" name="object 11"/>
          <p:cNvSpPr txBox="1"/>
          <p:nvPr/>
        </p:nvSpPr>
        <p:spPr>
          <a:xfrm rot="2460000">
            <a:off x="2278384" y="1875957"/>
            <a:ext cx="197231" cy="194546"/>
          </a:xfrm>
          <a:prstGeom prst="rect">
            <a:avLst/>
          </a:prstGeom>
        </p:spPr>
        <p:txBody>
          <a:bodyPr vert="horz" wrap="square" lIns="0" tIns="2165" rIns="0" bIns="0" rtlCol="0">
            <a:spAutoFit/>
          </a:bodyPr>
          <a:lstStyle/>
          <a:p>
            <a:pPr>
              <a:lnSpc>
                <a:spcPts val="1480"/>
              </a:lnSpc>
              <a:spcBef>
                <a:spcPts val="17"/>
              </a:spcBef>
            </a:pPr>
            <a:r>
              <a:rPr sz="1466" spc="-825" dirty="0">
                <a:latin typeface="Arial"/>
                <a:cs typeface="Arial"/>
              </a:rPr>
              <a:t>¤</a:t>
            </a:r>
            <a:r>
              <a:rPr sz="2199" spc="-639" baseline="1291" dirty="0">
                <a:solidFill>
                  <a:srgbClr val="FFFFFF"/>
                </a:solidFill>
                <a:latin typeface="Arial"/>
                <a:cs typeface="Arial"/>
              </a:rPr>
              <a:t>£</a:t>
            </a:r>
            <a:endParaRPr sz="2199" baseline="1291">
              <a:latin typeface="Arial"/>
              <a:cs typeface="Arial"/>
            </a:endParaRPr>
          </a:p>
        </p:txBody>
      </p:sp>
      <p:sp>
        <p:nvSpPr>
          <p:cNvPr id="12" name="object 12"/>
          <p:cNvSpPr txBox="1"/>
          <p:nvPr/>
        </p:nvSpPr>
        <p:spPr>
          <a:xfrm rot="2460000">
            <a:off x="2342263" y="2023617"/>
            <a:ext cx="78813" cy="52963"/>
          </a:xfrm>
          <a:prstGeom prst="rect">
            <a:avLst/>
          </a:prstGeom>
        </p:spPr>
        <p:txBody>
          <a:bodyPr vert="horz" wrap="square" lIns="0" tIns="0" rIns="0" bIns="0" rtlCol="0">
            <a:spAutoFit/>
          </a:bodyPr>
          <a:lstStyle/>
          <a:p>
            <a:pPr>
              <a:lnSpc>
                <a:spcPts val="409"/>
              </a:lnSpc>
            </a:pPr>
            <a:r>
              <a:rPr sz="409" b="1" spc="-3" dirty="0">
                <a:latin typeface="Helvetica"/>
                <a:cs typeface="Helvetica"/>
              </a:rPr>
              <a:t>70</a:t>
            </a:r>
            <a:endParaRPr sz="409">
              <a:latin typeface="Helvetica"/>
              <a:cs typeface="Helvetica"/>
            </a:endParaRPr>
          </a:p>
        </p:txBody>
      </p:sp>
      <p:sp>
        <p:nvSpPr>
          <p:cNvPr id="13" name="object 13"/>
          <p:cNvSpPr txBox="1"/>
          <p:nvPr/>
        </p:nvSpPr>
        <p:spPr>
          <a:xfrm rot="19440000">
            <a:off x="5968399" y="1404821"/>
            <a:ext cx="196739" cy="196733"/>
          </a:xfrm>
          <a:prstGeom prst="rect">
            <a:avLst/>
          </a:prstGeom>
        </p:spPr>
        <p:txBody>
          <a:bodyPr vert="horz" wrap="square" lIns="0" tIns="4330" rIns="0" bIns="0" rtlCol="0">
            <a:spAutoFit/>
          </a:bodyPr>
          <a:lstStyle/>
          <a:p>
            <a:pPr>
              <a:lnSpc>
                <a:spcPts val="1480"/>
              </a:lnSpc>
              <a:spcBef>
                <a:spcPts val="34"/>
              </a:spcBef>
            </a:pPr>
            <a:r>
              <a:rPr sz="1466" spc="-832" dirty="0">
                <a:latin typeface="Arial"/>
                <a:cs typeface="Arial"/>
              </a:rPr>
              <a:t>¤</a:t>
            </a:r>
            <a:r>
              <a:rPr sz="2199" spc="-798" baseline="1291" dirty="0">
                <a:solidFill>
                  <a:srgbClr val="FFFFFF"/>
                </a:solidFill>
                <a:latin typeface="Arial"/>
                <a:cs typeface="Arial"/>
              </a:rPr>
              <a:t>£</a:t>
            </a:r>
            <a:endParaRPr sz="2199" baseline="1291">
              <a:latin typeface="Arial"/>
              <a:cs typeface="Arial"/>
            </a:endParaRPr>
          </a:p>
        </p:txBody>
      </p:sp>
      <p:sp>
        <p:nvSpPr>
          <p:cNvPr id="14" name="object 14"/>
          <p:cNvSpPr txBox="1"/>
          <p:nvPr/>
        </p:nvSpPr>
        <p:spPr>
          <a:xfrm rot="19440000">
            <a:off x="6099533" y="1483952"/>
            <a:ext cx="103436" cy="52963"/>
          </a:xfrm>
          <a:prstGeom prst="rect">
            <a:avLst/>
          </a:prstGeom>
        </p:spPr>
        <p:txBody>
          <a:bodyPr vert="horz" wrap="square" lIns="0" tIns="0" rIns="0" bIns="0" rtlCol="0">
            <a:spAutoFit/>
          </a:bodyPr>
          <a:lstStyle/>
          <a:p>
            <a:pPr>
              <a:lnSpc>
                <a:spcPts val="409"/>
              </a:lnSpc>
            </a:pPr>
            <a:r>
              <a:rPr sz="409" b="1" spc="-17" dirty="0">
                <a:latin typeface="Helvetica"/>
                <a:cs typeface="Helvetica"/>
              </a:rPr>
              <a:t>3</a:t>
            </a:r>
            <a:r>
              <a:rPr sz="409" b="1" spc="7" dirty="0">
                <a:latin typeface="Helvetica"/>
                <a:cs typeface="Helvetica"/>
              </a:rPr>
              <a:t>0</a:t>
            </a:r>
            <a:r>
              <a:rPr sz="409" b="1" spc="-3" dirty="0">
                <a:latin typeface="Helvetica"/>
                <a:cs typeface="Helvetica"/>
              </a:rPr>
              <a:t>1</a:t>
            </a:r>
            <a:endParaRPr sz="409">
              <a:latin typeface="Helvetica"/>
              <a:cs typeface="Helvetica"/>
            </a:endParaRPr>
          </a:p>
        </p:txBody>
      </p:sp>
      <p:sp>
        <p:nvSpPr>
          <p:cNvPr id="15" name="object 15"/>
          <p:cNvSpPr txBox="1"/>
          <p:nvPr/>
        </p:nvSpPr>
        <p:spPr>
          <a:xfrm rot="1080000">
            <a:off x="3568626" y="3141590"/>
            <a:ext cx="189835" cy="194109"/>
          </a:xfrm>
          <a:prstGeom prst="rect">
            <a:avLst/>
          </a:prstGeom>
        </p:spPr>
        <p:txBody>
          <a:bodyPr vert="horz" wrap="square" lIns="0" tIns="1732" rIns="0" bIns="0" rtlCol="0">
            <a:spAutoFit/>
          </a:bodyPr>
          <a:lstStyle/>
          <a:p>
            <a:pPr>
              <a:lnSpc>
                <a:spcPts val="1459"/>
              </a:lnSpc>
              <a:spcBef>
                <a:spcPts val="14"/>
              </a:spcBef>
            </a:pPr>
            <a:r>
              <a:rPr sz="1466" spc="-818" dirty="0">
                <a:latin typeface="Arial"/>
                <a:cs typeface="Arial"/>
              </a:rPr>
              <a:t>¤</a:t>
            </a:r>
            <a:r>
              <a:rPr sz="2199" spc="-895" baseline="1291" dirty="0">
                <a:solidFill>
                  <a:srgbClr val="FFFFFF"/>
                </a:solidFill>
                <a:latin typeface="Arial"/>
                <a:cs typeface="Arial"/>
              </a:rPr>
              <a:t>£</a:t>
            </a:r>
            <a:endParaRPr sz="2199" baseline="1291">
              <a:latin typeface="Arial"/>
              <a:cs typeface="Arial"/>
            </a:endParaRPr>
          </a:p>
        </p:txBody>
      </p:sp>
      <p:sp>
        <p:nvSpPr>
          <p:cNvPr id="16" name="object 16"/>
          <p:cNvSpPr txBox="1"/>
          <p:nvPr/>
        </p:nvSpPr>
        <p:spPr>
          <a:xfrm rot="1080000">
            <a:off x="3668502" y="3230159"/>
            <a:ext cx="113285" cy="52963"/>
          </a:xfrm>
          <a:prstGeom prst="rect">
            <a:avLst/>
          </a:prstGeom>
        </p:spPr>
        <p:txBody>
          <a:bodyPr vert="horz" wrap="square" lIns="0" tIns="0" rIns="0" bIns="0" rtlCol="0">
            <a:spAutoFit/>
          </a:bodyPr>
          <a:lstStyle/>
          <a:p>
            <a:pPr>
              <a:lnSpc>
                <a:spcPts val="409"/>
              </a:lnSpc>
            </a:pPr>
            <a:r>
              <a:rPr sz="409" b="1" spc="-7" dirty="0">
                <a:latin typeface="Helvetica"/>
                <a:cs typeface="Helvetica"/>
              </a:rPr>
              <a:t>A</a:t>
            </a:r>
            <a:r>
              <a:rPr sz="409" b="1" spc="-14" dirty="0">
                <a:latin typeface="Helvetica"/>
                <a:cs typeface="Helvetica"/>
              </a:rPr>
              <a:t>L</a:t>
            </a:r>
            <a:r>
              <a:rPr sz="409" b="1" spc="-3" dirty="0">
                <a:latin typeface="Helvetica"/>
                <a:cs typeface="Helvetica"/>
              </a:rPr>
              <a:t>T</a:t>
            </a:r>
            <a:endParaRPr sz="409">
              <a:latin typeface="Helvetica"/>
              <a:cs typeface="Helvetica"/>
            </a:endParaRPr>
          </a:p>
        </p:txBody>
      </p:sp>
      <p:sp>
        <p:nvSpPr>
          <p:cNvPr id="17" name="object 17"/>
          <p:cNvSpPr txBox="1"/>
          <p:nvPr/>
        </p:nvSpPr>
        <p:spPr>
          <a:xfrm rot="1080000">
            <a:off x="3665927" y="3287905"/>
            <a:ext cx="78168" cy="52963"/>
          </a:xfrm>
          <a:prstGeom prst="rect">
            <a:avLst/>
          </a:prstGeom>
        </p:spPr>
        <p:txBody>
          <a:bodyPr vert="horz" wrap="square" lIns="0" tIns="0" rIns="0" bIns="0" rtlCol="0">
            <a:spAutoFit/>
          </a:bodyPr>
          <a:lstStyle/>
          <a:p>
            <a:pPr>
              <a:lnSpc>
                <a:spcPts val="409"/>
              </a:lnSpc>
            </a:pPr>
            <a:r>
              <a:rPr sz="409" b="1" spc="-7" dirty="0">
                <a:latin typeface="Helvetica"/>
                <a:cs typeface="Helvetica"/>
              </a:rPr>
              <a:t>7</a:t>
            </a:r>
            <a:r>
              <a:rPr sz="409" b="1" spc="-3" dirty="0">
                <a:latin typeface="Helvetica"/>
                <a:cs typeface="Helvetica"/>
              </a:rPr>
              <a:t>0</a:t>
            </a:r>
            <a:endParaRPr sz="409">
              <a:latin typeface="Helvetica"/>
              <a:cs typeface="Helvetica"/>
            </a:endParaRPr>
          </a:p>
        </p:txBody>
      </p:sp>
      <p:sp>
        <p:nvSpPr>
          <p:cNvPr id="18" name="object 18"/>
          <p:cNvSpPr txBox="1"/>
          <p:nvPr/>
        </p:nvSpPr>
        <p:spPr>
          <a:xfrm rot="1200000">
            <a:off x="2795951" y="3560589"/>
            <a:ext cx="189443" cy="193672"/>
          </a:xfrm>
          <a:prstGeom prst="rect">
            <a:avLst/>
          </a:prstGeom>
        </p:spPr>
        <p:txBody>
          <a:bodyPr vert="horz" wrap="square" lIns="0" tIns="1299" rIns="0" bIns="0" rtlCol="0">
            <a:spAutoFit/>
          </a:bodyPr>
          <a:lstStyle/>
          <a:p>
            <a:pPr>
              <a:lnSpc>
                <a:spcPts val="1462"/>
              </a:lnSpc>
              <a:spcBef>
                <a:spcPts val="10"/>
              </a:spcBef>
            </a:pPr>
            <a:r>
              <a:rPr sz="2199" spc="-1232" baseline="1291" dirty="0">
                <a:solidFill>
                  <a:srgbClr val="FFFFFF"/>
                </a:solidFill>
                <a:latin typeface="Arial"/>
                <a:cs typeface="Arial"/>
              </a:rPr>
              <a:t>£</a:t>
            </a:r>
            <a:r>
              <a:rPr sz="1466" spc="-631" dirty="0">
                <a:latin typeface="Arial"/>
                <a:cs typeface="Arial"/>
              </a:rPr>
              <a:t>¤</a:t>
            </a:r>
            <a:endParaRPr sz="1466">
              <a:latin typeface="Arial"/>
              <a:cs typeface="Arial"/>
            </a:endParaRPr>
          </a:p>
        </p:txBody>
      </p:sp>
      <p:sp>
        <p:nvSpPr>
          <p:cNvPr id="19" name="object 19"/>
          <p:cNvSpPr txBox="1"/>
          <p:nvPr/>
        </p:nvSpPr>
        <p:spPr>
          <a:xfrm rot="1200000">
            <a:off x="2893577" y="3651294"/>
            <a:ext cx="122593" cy="52963"/>
          </a:xfrm>
          <a:prstGeom prst="rect">
            <a:avLst/>
          </a:prstGeom>
        </p:spPr>
        <p:txBody>
          <a:bodyPr vert="horz" wrap="square" lIns="0" tIns="0" rIns="0" bIns="0" rtlCol="0">
            <a:spAutoFit/>
          </a:bodyPr>
          <a:lstStyle/>
          <a:p>
            <a:pPr>
              <a:lnSpc>
                <a:spcPts val="409"/>
              </a:lnSpc>
            </a:pPr>
            <a:r>
              <a:rPr sz="409" b="1" spc="-24" dirty="0">
                <a:latin typeface="Helvetica"/>
                <a:cs typeface="Helvetica"/>
              </a:rPr>
              <a:t>B</a:t>
            </a:r>
            <a:r>
              <a:rPr sz="409" b="1" spc="10" dirty="0">
                <a:latin typeface="Helvetica"/>
                <a:cs typeface="Helvetica"/>
              </a:rPr>
              <a:t>U</a:t>
            </a:r>
            <a:r>
              <a:rPr sz="409" b="1" spc="-3" dirty="0">
                <a:latin typeface="Helvetica"/>
                <a:cs typeface="Helvetica"/>
              </a:rPr>
              <a:t>S</a:t>
            </a:r>
            <a:endParaRPr sz="409">
              <a:latin typeface="Helvetica"/>
              <a:cs typeface="Helvetica"/>
            </a:endParaRPr>
          </a:p>
        </p:txBody>
      </p:sp>
      <p:sp>
        <p:nvSpPr>
          <p:cNvPr id="20" name="object 20"/>
          <p:cNvSpPr txBox="1"/>
          <p:nvPr/>
        </p:nvSpPr>
        <p:spPr>
          <a:xfrm rot="1200000">
            <a:off x="2893222" y="3708473"/>
            <a:ext cx="78490" cy="52963"/>
          </a:xfrm>
          <a:prstGeom prst="rect">
            <a:avLst/>
          </a:prstGeom>
        </p:spPr>
        <p:txBody>
          <a:bodyPr vert="horz" wrap="square" lIns="0" tIns="0" rIns="0" bIns="0" rtlCol="0">
            <a:spAutoFit/>
          </a:bodyPr>
          <a:lstStyle/>
          <a:p>
            <a:pPr>
              <a:lnSpc>
                <a:spcPts val="409"/>
              </a:lnSpc>
            </a:pPr>
            <a:r>
              <a:rPr sz="409" b="1" spc="-10" dirty="0">
                <a:latin typeface="Helvetica"/>
                <a:cs typeface="Helvetica"/>
              </a:rPr>
              <a:t>7</a:t>
            </a:r>
            <a:r>
              <a:rPr sz="409" b="1" spc="-3" dirty="0">
                <a:latin typeface="Helvetica"/>
                <a:cs typeface="Helvetica"/>
              </a:rPr>
              <a:t>0</a:t>
            </a:r>
            <a:endParaRPr sz="409">
              <a:latin typeface="Helvetica"/>
              <a:cs typeface="Helvetica"/>
            </a:endParaRPr>
          </a:p>
        </p:txBody>
      </p:sp>
      <p:sp>
        <p:nvSpPr>
          <p:cNvPr id="21" name="object 21"/>
          <p:cNvSpPr txBox="1"/>
          <p:nvPr/>
        </p:nvSpPr>
        <p:spPr>
          <a:xfrm rot="3360000">
            <a:off x="2952844" y="2901005"/>
            <a:ext cx="189634" cy="194109"/>
          </a:xfrm>
          <a:prstGeom prst="rect">
            <a:avLst/>
          </a:prstGeom>
        </p:spPr>
        <p:txBody>
          <a:bodyPr vert="horz" wrap="square" lIns="0" tIns="1732" rIns="0" bIns="0" rtlCol="0">
            <a:spAutoFit/>
          </a:bodyPr>
          <a:lstStyle/>
          <a:p>
            <a:pPr>
              <a:lnSpc>
                <a:spcPts val="1459"/>
              </a:lnSpc>
              <a:spcBef>
                <a:spcPts val="14"/>
              </a:spcBef>
            </a:pPr>
            <a:r>
              <a:rPr sz="1466" spc="-716" dirty="0">
                <a:latin typeface="Arial"/>
                <a:cs typeface="Arial"/>
              </a:rPr>
              <a:t>¤</a:t>
            </a:r>
            <a:r>
              <a:rPr sz="2199" spc="-1074" baseline="1291" dirty="0">
                <a:solidFill>
                  <a:srgbClr val="FFFFFF"/>
                </a:solidFill>
                <a:latin typeface="Arial"/>
                <a:cs typeface="Arial"/>
              </a:rPr>
              <a:t>£</a:t>
            </a:r>
            <a:endParaRPr sz="2199" baseline="1291">
              <a:latin typeface="Arial"/>
              <a:cs typeface="Arial"/>
            </a:endParaRPr>
          </a:p>
        </p:txBody>
      </p:sp>
      <p:sp>
        <p:nvSpPr>
          <p:cNvPr id="22" name="object 22"/>
          <p:cNvSpPr txBox="1"/>
          <p:nvPr/>
        </p:nvSpPr>
        <p:spPr>
          <a:xfrm rot="3360000">
            <a:off x="3024833" y="3027552"/>
            <a:ext cx="122202" cy="52963"/>
          </a:xfrm>
          <a:prstGeom prst="rect">
            <a:avLst/>
          </a:prstGeom>
        </p:spPr>
        <p:txBody>
          <a:bodyPr vert="horz" wrap="square" lIns="0" tIns="0" rIns="0" bIns="0" rtlCol="0">
            <a:spAutoFit/>
          </a:bodyPr>
          <a:lstStyle/>
          <a:p>
            <a:pPr>
              <a:lnSpc>
                <a:spcPts val="409"/>
              </a:lnSpc>
            </a:pPr>
            <a:r>
              <a:rPr sz="409" b="1" spc="-10" dirty="0">
                <a:latin typeface="Helvetica"/>
                <a:cs typeface="Helvetica"/>
              </a:rPr>
              <a:t>B</a:t>
            </a:r>
            <a:r>
              <a:rPr sz="409" b="1" spc="14" dirty="0">
                <a:latin typeface="Helvetica"/>
                <a:cs typeface="Helvetica"/>
              </a:rPr>
              <a:t>Y</a:t>
            </a:r>
            <a:r>
              <a:rPr sz="409" b="1" spc="-3" dirty="0">
                <a:latin typeface="Helvetica"/>
                <a:cs typeface="Helvetica"/>
              </a:rPr>
              <a:t>P</a:t>
            </a:r>
            <a:endParaRPr sz="409">
              <a:latin typeface="Helvetica"/>
              <a:cs typeface="Helvetica"/>
            </a:endParaRPr>
          </a:p>
        </p:txBody>
      </p:sp>
      <p:sp>
        <p:nvSpPr>
          <p:cNvPr id="23" name="object 23"/>
          <p:cNvSpPr txBox="1"/>
          <p:nvPr/>
        </p:nvSpPr>
        <p:spPr>
          <a:xfrm rot="3360000">
            <a:off x="2995384" y="3059468"/>
            <a:ext cx="78168" cy="52963"/>
          </a:xfrm>
          <a:prstGeom prst="rect">
            <a:avLst/>
          </a:prstGeom>
        </p:spPr>
        <p:txBody>
          <a:bodyPr vert="horz" wrap="square" lIns="0" tIns="0" rIns="0" bIns="0" rtlCol="0">
            <a:spAutoFit/>
          </a:bodyPr>
          <a:lstStyle/>
          <a:p>
            <a:pPr>
              <a:lnSpc>
                <a:spcPts val="409"/>
              </a:lnSpc>
            </a:pPr>
            <a:r>
              <a:rPr sz="409" b="1" spc="-14" dirty="0">
                <a:latin typeface="Helvetica"/>
                <a:cs typeface="Helvetica"/>
              </a:rPr>
              <a:t>7</a:t>
            </a:r>
            <a:r>
              <a:rPr sz="409" b="1" spc="-3" dirty="0">
                <a:latin typeface="Helvetica"/>
                <a:cs typeface="Helvetica"/>
              </a:rPr>
              <a:t>0</a:t>
            </a:r>
            <a:endParaRPr sz="409">
              <a:latin typeface="Helvetica"/>
              <a:cs typeface="Helvetica"/>
            </a:endParaRPr>
          </a:p>
        </p:txBody>
      </p:sp>
      <p:sp>
        <p:nvSpPr>
          <p:cNvPr id="24" name="object 24"/>
          <p:cNvSpPr txBox="1"/>
          <p:nvPr/>
        </p:nvSpPr>
        <p:spPr>
          <a:xfrm rot="1680000">
            <a:off x="3775804" y="3851548"/>
            <a:ext cx="199406" cy="195421"/>
          </a:xfrm>
          <a:prstGeom prst="rect">
            <a:avLst/>
          </a:prstGeom>
        </p:spPr>
        <p:txBody>
          <a:bodyPr vert="horz" wrap="square" lIns="0" tIns="3031" rIns="0" bIns="0" rtlCol="0">
            <a:spAutoFit/>
          </a:bodyPr>
          <a:lstStyle/>
          <a:p>
            <a:pPr>
              <a:lnSpc>
                <a:spcPts val="1483"/>
              </a:lnSpc>
              <a:spcBef>
                <a:spcPts val="24"/>
              </a:spcBef>
            </a:pPr>
            <a:r>
              <a:rPr sz="2199" spc="-1242" baseline="1291" dirty="0">
                <a:solidFill>
                  <a:srgbClr val="FFFFFF"/>
                </a:solidFill>
                <a:latin typeface="Arial"/>
                <a:cs typeface="Arial"/>
              </a:rPr>
              <a:t>£</a:t>
            </a:r>
            <a:r>
              <a:rPr sz="1466" spc="-430" dirty="0">
                <a:latin typeface="Arial"/>
                <a:cs typeface="Arial"/>
              </a:rPr>
              <a:t>¤</a:t>
            </a:r>
            <a:endParaRPr sz="1466">
              <a:latin typeface="Arial"/>
              <a:cs typeface="Arial"/>
            </a:endParaRPr>
          </a:p>
        </p:txBody>
      </p:sp>
      <p:sp>
        <p:nvSpPr>
          <p:cNvPr id="25" name="object 25"/>
          <p:cNvSpPr txBox="1"/>
          <p:nvPr/>
        </p:nvSpPr>
        <p:spPr>
          <a:xfrm rot="1680000">
            <a:off x="3855796" y="4000376"/>
            <a:ext cx="78813" cy="52963"/>
          </a:xfrm>
          <a:prstGeom prst="rect">
            <a:avLst/>
          </a:prstGeom>
        </p:spPr>
        <p:txBody>
          <a:bodyPr vert="horz" wrap="square" lIns="0" tIns="0" rIns="0" bIns="0" rtlCol="0">
            <a:spAutoFit/>
          </a:bodyPr>
          <a:lstStyle/>
          <a:p>
            <a:pPr>
              <a:lnSpc>
                <a:spcPts val="409"/>
              </a:lnSpc>
            </a:pPr>
            <a:r>
              <a:rPr sz="409" b="1" spc="-14" dirty="0">
                <a:latin typeface="Helvetica"/>
                <a:cs typeface="Helvetica"/>
              </a:rPr>
              <a:t>7</a:t>
            </a:r>
            <a:r>
              <a:rPr sz="409" b="1" spc="-3" dirty="0">
                <a:latin typeface="Helvetica"/>
                <a:cs typeface="Helvetica"/>
              </a:rPr>
              <a:t>0</a:t>
            </a:r>
            <a:endParaRPr sz="409">
              <a:latin typeface="Helvetica"/>
              <a:cs typeface="Helvetica"/>
            </a:endParaRPr>
          </a:p>
        </p:txBody>
      </p:sp>
      <p:sp>
        <p:nvSpPr>
          <p:cNvPr id="26" name="object 26"/>
          <p:cNvSpPr txBox="1"/>
          <p:nvPr/>
        </p:nvSpPr>
        <p:spPr>
          <a:xfrm rot="1080000">
            <a:off x="3195761" y="3180770"/>
            <a:ext cx="189506" cy="194109"/>
          </a:xfrm>
          <a:prstGeom prst="rect">
            <a:avLst/>
          </a:prstGeom>
        </p:spPr>
        <p:txBody>
          <a:bodyPr vert="horz" wrap="square" lIns="0" tIns="1732" rIns="0" bIns="0" rtlCol="0">
            <a:spAutoFit/>
          </a:bodyPr>
          <a:lstStyle/>
          <a:p>
            <a:pPr>
              <a:lnSpc>
                <a:spcPts val="1459"/>
              </a:lnSpc>
              <a:spcBef>
                <a:spcPts val="14"/>
              </a:spcBef>
            </a:pPr>
            <a:r>
              <a:rPr sz="1466" spc="-818" dirty="0">
                <a:latin typeface="Arial"/>
                <a:cs typeface="Arial"/>
              </a:rPr>
              <a:t>¤</a:t>
            </a:r>
            <a:r>
              <a:rPr sz="2199" spc="-920" baseline="1291" dirty="0">
                <a:solidFill>
                  <a:srgbClr val="FFFFFF"/>
                </a:solidFill>
                <a:latin typeface="Arial"/>
                <a:cs typeface="Arial"/>
              </a:rPr>
              <a:t>£</a:t>
            </a:r>
            <a:endParaRPr sz="2199" baseline="1291">
              <a:latin typeface="Arial"/>
              <a:cs typeface="Arial"/>
            </a:endParaRPr>
          </a:p>
        </p:txBody>
      </p:sp>
      <p:sp>
        <p:nvSpPr>
          <p:cNvPr id="27" name="object 27"/>
          <p:cNvSpPr txBox="1"/>
          <p:nvPr/>
        </p:nvSpPr>
        <p:spPr>
          <a:xfrm rot="1080000">
            <a:off x="3295110" y="3269654"/>
            <a:ext cx="121030" cy="52963"/>
          </a:xfrm>
          <a:prstGeom prst="rect">
            <a:avLst/>
          </a:prstGeom>
        </p:spPr>
        <p:txBody>
          <a:bodyPr vert="horz" wrap="square" lIns="0" tIns="0" rIns="0" bIns="0" rtlCol="0">
            <a:spAutoFit/>
          </a:bodyPr>
          <a:lstStyle/>
          <a:p>
            <a:pPr>
              <a:lnSpc>
                <a:spcPts val="409"/>
              </a:lnSpc>
            </a:pPr>
            <a:r>
              <a:rPr sz="409" b="1" spc="-14" dirty="0">
                <a:latin typeface="Helvetica"/>
                <a:cs typeface="Helvetica"/>
              </a:rPr>
              <a:t>B</a:t>
            </a:r>
            <a:r>
              <a:rPr sz="409" b="1" spc="17" dirty="0">
                <a:latin typeface="Helvetica"/>
                <a:cs typeface="Helvetica"/>
              </a:rPr>
              <a:t>Y</a:t>
            </a:r>
            <a:r>
              <a:rPr sz="409" b="1" spc="-3" dirty="0">
                <a:latin typeface="Helvetica"/>
                <a:cs typeface="Helvetica"/>
              </a:rPr>
              <a:t>P</a:t>
            </a:r>
            <a:endParaRPr sz="409">
              <a:latin typeface="Helvetica"/>
              <a:cs typeface="Helvetica"/>
            </a:endParaRPr>
          </a:p>
        </p:txBody>
      </p:sp>
      <p:sp>
        <p:nvSpPr>
          <p:cNvPr id="28" name="object 28"/>
          <p:cNvSpPr txBox="1"/>
          <p:nvPr/>
        </p:nvSpPr>
        <p:spPr>
          <a:xfrm rot="1080000">
            <a:off x="3296011" y="3327390"/>
            <a:ext cx="78168" cy="52963"/>
          </a:xfrm>
          <a:prstGeom prst="rect">
            <a:avLst/>
          </a:prstGeom>
        </p:spPr>
        <p:txBody>
          <a:bodyPr vert="horz" wrap="square" lIns="0" tIns="0" rIns="0" bIns="0" rtlCol="0">
            <a:spAutoFit/>
          </a:bodyPr>
          <a:lstStyle/>
          <a:p>
            <a:pPr>
              <a:lnSpc>
                <a:spcPts val="409"/>
              </a:lnSpc>
            </a:pPr>
            <a:r>
              <a:rPr sz="409" b="1" spc="-7" dirty="0">
                <a:latin typeface="Helvetica"/>
                <a:cs typeface="Helvetica"/>
              </a:rPr>
              <a:t>7</a:t>
            </a:r>
            <a:r>
              <a:rPr sz="409" b="1" spc="-3" dirty="0">
                <a:latin typeface="Helvetica"/>
                <a:cs typeface="Helvetica"/>
              </a:rPr>
              <a:t>0</a:t>
            </a:r>
            <a:endParaRPr sz="409">
              <a:latin typeface="Helvetica"/>
              <a:cs typeface="Helvetica"/>
            </a:endParaRPr>
          </a:p>
        </p:txBody>
      </p:sp>
      <p:sp>
        <p:nvSpPr>
          <p:cNvPr id="29" name="object 29"/>
          <p:cNvSpPr txBox="1"/>
          <p:nvPr/>
        </p:nvSpPr>
        <p:spPr>
          <a:xfrm rot="4560000">
            <a:off x="3138307" y="1006605"/>
            <a:ext cx="211229" cy="205184"/>
          </a:xfrm>
          <a:prstGeom prst="rect">
            <a:avLst/>
          </a:prstGeom>
        </p:spPr>
        <p:txBody>
          <a:bodyPr vert="horz" wrap="square" lIns="0" tIns="0" rIns="0" bIns="0" rtlCol="0">
            <a:spAutoFit/>
          </a:bodyPr>
          <a:lstStyle/>
          <a:p>
            <a:pPr>
              <a:lnSpc>
                <a:spcPts val="1623"/>
              </a:lnSpc>
            </a:pPr>
            <a:r>
              <a:rPr sz="1466" spc="-651" dirty="0">
                <a:solidFill>
                  <a:srgbClr val="FFFFFF"/>
                </a:solidFill>
                <a:latin typeface="Arial"/>
                <a:cs typeface="Arial"/>
              </a:rPr>
              <a:t>e</a:t>
            </a:r>
            <a:r>
              <a:rPr sz="1466" spc="-651" dirty="0">
                <a:latin typeface="Arial"/>
                <a:cs typeface="Arial"/>
              </a:rPr>
              <a:t>o</a:t>
            </a:r>
            <a:endParaRPr sz="1466">
              <a:latin typeface="Arial"/>
              <a:cs typeface="Arial"/>
            </a:endParaRPr>
          </a:p>
        </p:txBody>
      </p:sp>
      <p:sp>
        <p:nvSpPr>
          <p:cNvPr id="30" name="object 30"/>
          <p:cNvSpPr txBox="1"/>
          <p:nvPr/>
        </p:nvSpPr>
        <p:spPr>
          <a:xfrm rot="4560000">
            <a:off x="3187193" y="1136749"/>
            <a:ext cx="102370" cy="67391"/>
          </a:xfrm>
          <a:prstGeom prst="rect">
            <a:avLst/>
          </a:prstGeom>
        </p:spPr>
        <p:txBody>
          <a:bodyPr vert="horz" wrap="square" lIns="0" tIns="0" rIns="0" bIns="0" rtlCol="0">
            <a:spAutoFit/>
          </a:bodyPr>
          <a:lstStyle/>
          <a:p>
            <a:pPr>
              <a:lnSpc>
                <a:spcPts val="542"/>
              </a:lnSpc>
            </a:pPr>
            <a:r>
              <a:rPr sz="545" b="1" spc="-27" dirty="0">
                <a:latin typeface="Helvetica"/>
                <a:cs typeface="Helvetica"/>
              </a:rPr>
              <a:t>9</a:t>
            </a:r>
            <a:r>
              <a:rPr sz="545" b="1" spc="-3" dirty="0">
                <a:latin typeface="Helvetica"/>
                <a:cs typeface="Helvetica"/>
              </a:rPr>
              <a:t>6</a:t>
            </a:r>
            <a:endParaRPr sz="545">
              <a:latin typeface="Helvetica"/>
              <a:cs typeface="Helvetica"/>
            </a:endParaRPr>
          </a:p>
        </p:txBody>
      </p:sp>
      <p:sp>
        <p:nvSpPr>
          <p:cNvPr id="31" name="object 31"/>
          <p:cNvSpPr txBox="1"/>
          <p:nvPr/>
        </p:nvSpPr>
        <p:spPr>
          <a:xfrm rot="16560000">
            <a:off x="3720048" y="1423695"/>
            <a:ext cx="209897" cy="205184"/>
          </a:xfrm>
          <a:prstGeom prst="rect">
            <a:avLst/>
          </a:prstGeom>
        </p:spPr>
        <p:txBody>
          <a:bodyPr vert="horz" wrap="square" lIns="0" tIns="0" rIns="0" bIns="0" rtlCol="0">
            <a:spAutoFit/>
          </a:bodyPr>
          <a:lstStyle/>
          <a:p>
            <a:pPr>
              <a:lnSpc>
                <a:spcPts val="1619"/>
              </a:lnSpc>
            </a:pPr>
            <a:r>
              <a:rPr sz="1466" spc="-658" dirty="0">
                <a:solidFill>
                  <a:srgbClr val="FFFFFF"/>
                </a:solidFill>
                <a:latin typeface="Arial"/>
                <a:cs typeface="Arial"/>
              </a:rPr>
              <a:t>e</a:t>
            </a:r>
            <a:r>
              <a:rPr sz="1466" spc="-658" dirty="0">
                <a:latin typeface="Arial"/>
                <a:cs typeface="Arial"/>
              </a:rPr>
              <a:t>o</a:t>
            </a:r>
            <a:endParaRPr sz="1466">
              <a:latin typeface="Arial"/>
              <a:cs typeface="Arial"/>
            </a:endParaRPr>
          </a:p>
        </p:txBody>
      </p:sp>
      <p:sp>
        <p:nvSpPr>
          <p:cNvPr id="32" name="object 32"/>
          <p:cNvSpPr txBox="1"/>
          <p:nvPr/>
        </p:nvSpPr>
        <p:spPr>
          <a:xfrm rot="16560000">
            <a:off x="3796501" y="1435733"/>
            <a:ext cx="102690" cy="67391"/>
          </a:xfrm>
          <a:prstGeom prst="rect">
            <a:avLst/>
          </a:prstGeom>
        </p:spPr>
        <p:txBody>
          <a:bodyPr vert="horz" wrap="square" lIns="0" tIns="0" rIns="0" bIns="0" rtlCol="0">
            <a:spAutoFit/>
          </a:bodyPr>
          <a:lstStyle/>
          <a:p>
            <a:pPr>
              <a:lnSpc>
                <a:spcPts val="542"/>
              </a:lnSpc>
            </a:pPr>
            <a:r>
              <a:rPr sz="545" b="1" spc="-14" dirty="0">
                <a:latin typeface="Helvetica"/>
                <a:cs typeface="Helvetica"/>
              </a:rPr>
              <a:t>3</a:t>
            </a:r>
            <a:r>
              <a:rPr sz="545" b="1" spc="-3" dirty="0">
                <a:latin typeface="Helvetica"/>
                <a:cs typeface="Helvetica"/>
              </a:rPr>
              <a:t>9</a:t>
            </a:r>
            <a:endParaRPr sz="545">
              <a:latin typeface="Helvetica"/>
              <a:cs typeface="Helvetica"/>
            </a:endParaRPr>
          </a:p>
        </p:txBody>
      </p:sp>
      <p:sp>
        <p:nvSpPr>
          <p:cNvPr id="33" name="object 33"/>
          <p:cNvSpPr txBox="1"/>
          <p:nvPr/>
        </p:nvSpPr>
        <p:spPr>
          <a:xfrm>
            <a:off x="5024691" y="5887740"/>
            <a:ext cx="1503218" cy="91738"/>
          </a:xfrm>
          <a:prstGeom prst="rect">
            <a:avLst/>
          </a:prstGeom>
        </p:spPr>
        <p:txBody>
          <a:bodyPr vert="horz" wrap="square" lIns="0" tIns="7793" rIns="0" bIns="0" rtlCol="0">
            <a:spAutoFit/>
          </a:bodyPr>
          <a:lstStyle/>
          <a:p>
            <a:pPr marL="8659">
              <a:spcBef>
                <a:spcPts val="61"/>
              </a:spcBef>
            </a:pPr>
            <a:r>
              <a:rPr sz="545" spc="-7" dirty="0">
                <a:solidFill>
                  <a:srgbClr val="313131"/>
                </a:solidFill>
                <a:latin typeface="Helvetica"/>
                <a:cs typeface="Helvetica"/>
              </a:rPr>
              <a:t>© </a:t>
            </a:r>
            <a:r>
              <a:rPr sz="545" dirty="0">
                <a:solidFill>
                  <a:srgbClr val="313131"/>
                </a:solidFill>
                <a:latin typeface="Helvetica"/>
                <a:cs typeface="Helvetica"/>
              </a:rPr>
              <a:t>OpenStreetMap </a:t>
            </a:r>
            <a:r>
              <a:rPr sz="545" spc="-3" dirty="0">
                <a:solidFill>
                  <a:srgbClr val="313131"/>
                </a:solidFill>
                <a:latin typeface="Helvetica"/>
                <a:cs typeface="Helvetica"/>
              </a:rPr>
              <a:t>(and) contributors,</a:t>
            </a:r>
            <a:r>
              <a:rPr sz="545" dirty="0">
                <a:solidFill>
                  <a:srgbClr val="313131"/>
                </a:solidFill>
                <a:latin typeface="Helvetica"/>
                <a:cs typeface="Helvetica"/>
              </a:rPr>
              <a:t> </a:t>
            </a:r>
            <a:r>
              <a:rPr sz="545" spc="-10" dirty="0">
                <a:solidFill>
                  <a:srgbClr val="313131"/>
                </a:solidFill>
                <a:latin typeface="Helvetica"/>
                <a:cs typeface="Helvetica"/>
              </a:rPr>
              <a:t>CC-BY-SA</a:t>
            </a:r>
            <a:endParaRPr sz="545">
              <a:latin typeface="Helvetica"/>
              <a:cs typeface="Helvetica"/>
            </a:endParaRPr>
          </a:p>
        </p:txBody>
      </p:sp>
      <p:sp>
        <p:nvSpPr>
          <p:cNvPr id="34" name="object 34"/>
          <p:cNvSpPr/>
          <p:nvPr/>
        </p:nvSpPr>
        <p:spPr>
          <a:xfrm>
            <a:off x="2244428" y="472461"/>
            <a:ext cx="4320886" cy="5538355"/>
          </a:xfrm>
          <a:custGeom>
            <a:avLst/>
            <a:gdLst/>
            <a:ahLst/>
            <a:cxnLst/>
            <a:rect l="l" t="t" r="r" b="b"/>
            <a:pathLst>
              <a:path w="6337300" h="8122920">
                <a:moveTo>
                  <a:pt x="0" y="8122893"/>
                </a:moveTo>
                <a:lnTo>
                  <a:pt x="0" y="0"/>
                </a:lnTo>
                <a:lnTo>
                  <a:pt x="6336782" y="0"/>
                </a:lnTo>
                <a:lnTo>
                  <a:pt x="6336782" y="8122893"/>
                </a:lnTo>
                <a:lnTo>
                  <a:pt x="0" y="8122893"/>
                </a:lnTo>
                <a:close/>
              </a:path>
            </a:pathLst>
          </a:custGeom>
          <a:ln w="12161">
            <a:solidFill>
              <a:srgbClr val="000000"/>
            </a:solidFill>
          </a:ln>
        </p:spPr>
        <p:txBody>
          <a:bodyPr wrap="square" lIns="0" tIns="0" rIns="0" bIns="0" rtlCol="0"/>
          <a:lstStyle/>
          <a:p>
            <a:endParaRPr sz="1227"/>
          </a:p>
        </p:txBody>
      </p:sp>
      <p:sp>
        <p:nvSpPr>
          <p:cNvPr id="35" name="object 35"/>
          <p:cNvSpPr txBox="1">
            <a:spLocks noGrp="1"/>
          </p:cNvSpPr>
          <p:nvPr>
            <p:ph type="title"/>
          </p:nvPr>
        </p:nvSpPr>
        <p:spPr>
          <a:xfrm>
            <a:off x="2970189" y="148514"/>
            <a:ext cx="2893435" cy="228250"/>
          </a:xfrm>
          <a:prstGeom prst="rect">
            <a:avLst/>
          </a:prstGeom>
        </p:spPr>
        <p:txBody>
          <a:bodyPr vert="horz" wrap="square" lIns="0" tIns="7793" rIns="0" bIns="0" rtlCol="0" anchor="ctr">
            <a:spAutoFit/>
          </a:bodyPr>
          <a:lstStyle/>
          <a:p>
            <a:pPr marL="8659">
              <a:lnSpc>
                <a:spcPct val="100000"/>
              </a:lnSpc>
              <a:spcBef>
                <a:spcPts val="61"/>
              </a:spcBef>
            </a:pPr>
            <a:r>
              <a:rPr sz="1432" spc="-7" dirty="0">
                <a:latin typeface="Helvetica"/>
                <a:cs typeface="Helvetica"/>
              </a:rPr>
              <a:t>FS-1604A </a:t>
            </a:r>
            <a:r>
              <a:rPr sz="1432" spc="-3" dirty="0">
                <a:latin typeface="Helvetica"/>
                <a:cs typeface="Helvetica"/>
              </a:rPr>
              <a:t>- </a:t>
            </a:r>
            <a:r>
              <a:rPr sz="1432" spc="-7" dirty="0">
                <a:latin typeface="Helvetica"/>
                <a:cs typeface="Helvetica"/>
              </a:rPr>
              <a:t>US 70 Johnston</a:t>
            </a:r>
            <a:r>
              <a:rPr sz="1432" spc="-72" dirty="0">
                <a:latin typeface="Helvetica"/>
                <a:cs typeface="Helvetica"/>
              </a:rPr>
              <a:t> </a:t>
            </a:r>
            <a:r>
              <a:rPr sz="1432" spc="-7" dirty="0">
                <a:latin typeface="Helvetica"/>
                <a:cs typeface="Helvetica"/>
              </a:rPr>
              <a:t>County</a:t>
            </a:r>
            <a:endParaRPr sz="1432">
              <a:latin typeface="Helvetica"/>
              <a:cs typeface="Helvetica"/>
            </a:endParaRPr>
          </a:p>
        </p:txBody>
      </p:sp>
      <p:sp>
        <p:nvSpPr>
          <p:cNvPr id="36" name="object 36"/>
          <p:cNvSpPr txBox="1"/>
          <p:nvPr/>
        </p:nvSpPr>
        <p:spPr>
          <a:xfrm>
            <a:off x="2200440" y="469205"/>
            <a:ext cx="98281" cy="653985"/>
          </a:xfrm>
          <a:prstGeom prst="rect">
            <a:avLst/>
          </a:prstGeom>
        </p:spPr>
        <p:txBody>
          <a:bodyPr vert="horz" wrap="square" lIns="0" tIns="8659" rIns="0" bIns="0" rtlCol="0">
            <a:spAutoFit/>
          </a:bodyPr>
          <a:lstStyle/>
          <a:p>
            <a:pPr marL="8659">
              <a:spcBef>
                <a:spcPts val="68"/>
              </a:spcBef>
            </a:pPr>
            <a:r>
              <a:rPr sz="4193" spc="-1698" dirty="0">
                <a:latin typeface="Arial"/>
                <a:cs typeface="Arial"/>
              </a:rPr>
              <a:t>¥</a:t>
            </a:r>
            <a:endParaRPr sz="4193">
              <a:latin typeface="Arial"/>
              <a:cs typeface="Arial"/>
            </a:endParaRPr>
          </a:p>
        </p:txBody>
      </p:sp>
      <p:sp>
        <p:nvSpPr>
          <p:cNvPr id="37" name="object 37"/>
          <p:cNvSpPr txBox="1"/>
          <p:nvPr/>
        </p:nvSpPr>
        <p:spPr>
          <a:xfrm>
            <a:off x="1937964" y="6178607"/>
            <a:ext cx="5354445" cy="423116"/>
          </a:xfrm>
          <a:prstGeom prst="rect">
            <a:avLst/>
          </a:prstGeom>
        </p:spPr>
        <p:txBody>
          <a:bodyPr vert="horz" wrap="square" lIns="0" tIns="9957" rIns="0" bIns="0" rtlCol="0">
            <a:spAutoFit/>
          </a:bodyPr>
          <a:lstStyle/>
          <a:p>
            <a:pPr marL="8659" marR="3464">
              <a:lnSpc>
                <a:spcPct val="101600"/>
              </a:lnSpc>
              <a:spcBef>
                <a:spcPts val="78"/>
              </a:spcBef>
            </a:pPr>
            <a:r>
              <a:rPr sz="648" spc="7" dirty="0">
                <a:latin typeface="Helvetica"/>
                <a:cs typeface="Helvetica"/>
              </a:rPr>
              <a:t>Feasibility </a:t>
            </a:r>
            <a:r>
              <a:rPr sz="648" spc="10" dirty="0">
                <a:latin typeface="Helvetica"/>
                <a:cs typeface="Helvetica"/>
              </a:rPr>
              <a:t>Study </a:t>
            </a:r>
            <a:r>
              <a:rPr sz="648" spc="7" dirty="0">
                <a:latin typeface="Helvetica"/>
                <a:cs typeface="Helvetica"/>
              </a:rPr>
              <a:t>for </a:t>
            </a:r>
            <a:r>
              <a:rPr sz="648" spc="14" dirty="0">
                <a:latin typeface="Helvetica"/>
                <a:cs typeface="Helvetica"/>
              </a:rPr>
              <a:t>US </a:t>
            </a:r>
            <a:r>
              <a:rPr sz="648" spc="10" dirty="0">
                <a:latin typeface="Helvetica"/>
                <a:cs typeface="Helvetica"/>
              </a:rPr>
              <a:t>70 from </a:t>
            </a:r>
            <a:r>
              <a:rPr sz="648" spc="14" dirty="0">
                <a:latin typeface="Helvetica"/>
                <a:cs typeface="Helvetica"/>
              </a:rPr>
              <a:t>SR </a:t>
            </a:r>
            <a:r>
              <a:rPr sz="648" spc="10" dirty="0">
                <a:latin typeface="Helvetica"/>
                <a:cs typeface="Helvetica"/>
              </a:rPr>
              <a:t>1003 </a:t>
            </a:r>
            <a:r>
              <a:rPr sz="648" spc="7" dirty="0">
                <a:latin typeface="Helvetica"/>
                <a:cs typeface="Helvetica"/>
              </a:rPr>
              <a:t>(Buffalo </a:t>
            </a:r>
            <a:r>
              <a:rPr sz="648" spc="10" dirty="0">
                <a:latin typeface="Helvetica"/>
                <a:cs typeface="Helvetica"/>
              </a:rPr>
              <a:t>Road) near Selma </a:t>
            </a:r>
            <a:r>
              <a:rPr sz="648" spc="7" dirty="0">
                <a:latin typeface="Helvetica"/>
                <a:cs typeface="Helvetica"/>
              </a:rPr>
              <a:t>to </a:t>
            </a:r>
            <a:r>
              <a:rPr sz="648" spc="14" dirty="0">
                <a:latin typeface="Helvetica"/>
                <a:cs typeface="Helvetica"/>
              </a:rPr>
              <a:t>SR </a:t>
            </a:r>
            <a:r>
              <a:rPr sz="648" spc="10" dirty="0">
                <a:latin typeface="Helvetica"/>
                <a:cs typeface="Helvetica"/>
              </a:rPr>
              <a:t>2372 (Edwards Road)  </a:t>
            </a:r>
            <a:r>
              <a:rPr sz="648" spc="7" dirty="0">
                <a:latin typeface="Helvetica"/>
                <a:cs typeface="Helvetica"/>
              </a:rPr>
              <a:t>in </a:t>
            </a:r>
            <a:r>
              <a:rPr sz="648" spc="10" dirty="0">
                <a:latin typeface="Helvetica"/>
                <a:cs typeface="Helvetica"/>
              </a:rPr>
              <a:t>Princeton Comple</a:t>
            </a:r>
            <a:r>
              <a:rPr sz="648" spc="10" dirty="0">
                <a:latin typeface="Arial"/>
                <a:cs typeface="Arial"/>
              </a:rPr>
              <a:t>ted </a:t>
            </a:r>
            <a:r>
              <a:rPr sz="648" spc="10" dirty="0">
                <a:latin typeface="Helvetica"/>
                <a:cs typeface="Helvetica"/>
              </a:rPr>
              <a:t>Date: </a:t>
            </a:r>
            <a:r>
              <a:rPr sz="648" spc="10" dirty="0">
                <a:latin typeface="Arial"/>
                <a:cs typeface="Arial"/>
              </a:rPr>
              <a:t>August</a:t>
            </a:r>
            <a:r>
              <a:rPr sz="648" spc="34" dirty="0">
                <a:latin typeface="Arial"/>
                <a:cs typeface="Arial"/>
              </a:rPr>
              <a:t> </a:t>
            </a:r>
            <a:r>
              <a:rPr sz="648" spc="10" dirty="0">
                <a:latin typeface="Helvetica"/>
                <a:cs typeface="Helvetica"/>
              </a:rPr>
              <a:t>2018</a:t>
            </a:r>
            <a:endParaRPr lang="en-US" sz="648" spc="10" dirty="0">
              <a:latin typeface="Helvetica"/>
              <a:cs typeface="Helvetica"/>
            </a:endParaRPr>
          </a:p>
          <a:p>
            <a:pPr marL="8659" marR="3464">
              <a:lnSpc>
                <a:spcPct val="101600"/>
              </a:lnSpc>
              <a:spcBef>
                <a:spcPts val="78"/>
              </a:spcBef>
            </a:pPr>
            <a:endParaRPr sz="648" dirty="0">
              <a:latin typeface="Helvetica"/>
              <a:cs typeface="Helvetica"/>
            </a:endParaRPr>
          </a:p>
          <a:p>
            <a:pPr marL="8659" marR="305657">
              <a:lnSpc>
                <a:spcPct val="101600"/>
              </a:lnSpc>
            </a:pPr>
            <a:r>
              <a:rPr sz="648" spc="7" dirty="0">
                <a:latin typeface="Helvetica"/>
                <a:cs typeface="Helvetica"/>
              </a:rPr>
              <a:t>Link: </a:t>
            </a:r>
            <a:r>
              <a:rPr sz="648" spc="3" dirty="0">
                <a:latin typeface="Arial"/>
                <a:cs typeface="Arial"/>
                <a:hlinkClick r:id="rId5"/>
              </a:rPr>
              <a:t>https://connect.ncdot.gov/projects/planning/FeasibilityStudiesDocuments/Feasibility-</a:t>
            </a:r>
            <a:r>
              <a:rPr lang="en-US" sz="648" spc="3" dirty="0">
                <a:latin typeface="Arial"/>
                <a:cs typeface="Arial"/>
                <a:hlinkClick r:id="rId5"/>
              </a:rPr>
              <a:t>S</a:t>
            </a:r>
            <a:r>
              <a:rPr sz="648" spc="10" dirty="0">
                <a:latin typeface="Arial"/>
                <a:cs typeface="Arial"/>
                <a:hlinkClick r:id="rId5"/>
              </a:rPr>
              <a:t>tudy_1604A_Report_2018.pdf</a:t>
            </a:r>
            <a:endParaRPr lang="en-US" sz="648" spc="10" dirty="0">
              <a:latin typeface="Arial"/>
              <a:cs typeface="Arial"/>
            </a:endParaRPr>
          </a:p>
          <a:p>
            <a:pPr marL="8659" marR="305657">
              <a:lnSpc>
                <a:spcPct val="101600"/>
              </a:lnSpc>
            </a:pPr>
            <a:endParaRPr lang="en-US" sz="648" spc="10" dirty="0">
              <a:latin typeface="Arial"/>
              <a:cs typeface="Arial"/>
            </a:endParaRPr>
          </a:p>
        </p:txBody>
      </p:sp>
    </p:spTree>
    <p:extLst>
      <p:ext uri="{BB962C8B-B14F-4D97-AF65-F5344CB8AC3E}">
        <p14:creationId xmlns:p14="http://schemas.microsoft.com/office/powerpoint/2010/main" val="37589117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643833" y="444739"/>
            <a:ext cx="4318470" cy="4727864"/>
          </a:xfrm>
          <a:prstGeom prst="rect">
            <a:avLst/>
          </a:prstGeom>
          <a:blipFill>
            <a:blip r:embed="rId2" cstate="print"/>
            <a:stretch>
              <a:fillRect/>
            </a:stretch>
          </a:blipFill>
        </p:spPr>
        <p:txBody>
          <a:bodyPr wrap="square" lIns="0" tIns="0" rIns="0" bIns="0" rtlCol="0"/>
          <a:lstStyle/>
          <a:p>
            <a:endParaRPr sz="1227"/>
          </a:p>
        </p:txBody>
      </p:sp>
      <p:sp>
        <p:nvSpPr>
          <p:cNvPr id="3" name="object 3"/>
          <p:cNvSpPr/>
          <p:nvPr/>
        </p:nvSpPr>
        <p:spPr>
          <a:xfrm>
            <a:off x="1643833" y="5166368"/>
            <a:ext cx="4318470" cy="1205345"/>
          </a:xfrm>
          <a:prstGeom prst="rect">
            <a:avLst/>
          </a:prstGeom>
          <a:blipFill>
            <a:blip r:embed="rId3" cstate="print"/>
            <a:stretch>
              <a:fillRect/>
            </a:stretch>
          </a:blipFill>
        </p:spPr>
        <p:txBody>
          <a:bodyPr wrap="square" lIns="0" tIns="0" rIns="0" bIns="0" rtlCol="0"/>
          <a:lstStyle/>
          <a:p>
            <a:endParaRPr sz="1227"/>
          </a:p>
        </p:txBody>
      </p:sp>
      <p:sp>
        <p:nvSpPr>
          <p:cNvPr id="4" name="object 4"/>
          <p:cNvSpPr/>
          <p:nvPr/>
        </p:nvSpPr>
        <p:spPr>
          <a:xfrm>
            <a:off x="1629302" y="442662"/>
            <a:ext cx="4349581" cy="5923846"/>
          </a:xfrm>
          <a:prstGeom prst="rect">
            <a:avLst/>
          </a:prstGeom>
          <a:blipFill>
            <a:blip r:embed="rId4" cstate="print"/>
            <a:stretch>
              <a:fillRect/>
            </a:stretch>
          </a:blipFill>
        </p:spPr>
        <p:txBody>
          <a:bodyPr wrap="square" lIns="0" tIns="0" rIns="0" bIns="0" rtlCol="0"/>
          <a:lstStyle/>
          <a:p>
            <a:endParaRPr sz="1227"/>
          </a:p>
        </p:txBody>
      </p:sp>
      <p:sp>
        <p:nvSpPr>
          <p:cNvPr id="5" name="object 5"/>
          <p:cNvSpPr txBox="1"/>
          <p:nvPr/>
        </p:nvSpPr>
        <p:spPr>
          <a:xfrm rot="20100000">
            <a:off x="3360458" y="2520691"/>
            <a:ext cx="215165" cy="219320"/>
          </a:xfrm>
          <a:prstGeom prst="rect">
            <a:avLst/>
          </a:prstGeom>
        </p:spPr>
        <p:txBody>
          <a:bodyPr vert="horz" wrap="square" lIns="0" tIns="1299" rIns="0" bIns="0" rtlCol="0">
            <a:spAutoFit/>
          </a:bodyPr>
          <a:lstStyle/>
          <a:p>
            <a:pPr>
              <a:lnSpc>
                <a:spcPts val="1650"/>
              </a:lnSpc>
              <a:spcBef>
                <a:spcPts val="10"/>
              </a:spcBef>
            </a:pPr>
            <a:r>
              <a:rPr sz="2454" spc="-1381" baseline="1157" dirty="0">
                <a:solidFill>
                  <a:srgbClr val="FF0000"/>
                </a:solidFill>
                <a:latin typeface="Arial"/>
                <a:cs typeface="Arial"/>
              </a:rPr>
              <a:t>§</a:t>
            </a:r>
            <a:r>
              <a:rPr sz="1636" spc="-562" dirty="0">
                <a:solidFill>
                  <a:srgbClr val="0000FF"/>
                </a:solidFill>
                <a:latin typeface="Arial"/>
                <a:cs typeface="Arial"/>
              </a:rPr>
              <a:t>¨</a:t>
            </a:r>
            <a:r>
              <a:rPr sz="1636" spc="-133" dirty="0">
                <a:latin typeface="Arial"/>
                <a:cs typeface="Arial"/>
              </a:rPr>
              <a:t>¦</a:t>
            </a:r>
            <a:endParaRPr sz="1636">
              <a:latin typeface="Arial"/>
              <a:cs typeface="Arial"/>
            </a:endParaRPr>
          </a:p>
        </p:txBody>
      </p:sp>
      <p:sp>
        <p:nvSpPr>
          <p:cNvPr id="6" name="object 6"/>
          <p:cNvSpPr txBox="1"/>
          <p:nvPr/>
        </p:nvSpPr>
        <p:spPr>
          <a:xfrm rot="20100000">
            <a:off x="3479824" y="2592276"/>
            <a:ext cx="91722" cy="64954"/>
          </a:xfrm>
          <a:prstGeom prst="rect">
            <a:avLst/>
          </a:prstGeom>
        </p:spPr>
        <p:txBody>
          <a:bodyPr vert="horz" wrap="square" lIns="0" tIns="0" rIns="0" bIns="0" rtlCol="0">
            <a:spAutoFit/>
          </a:bodyPr>
          <a:lstStyle/>
          <a:p>
            <a:pPr>
              <a:lnSpc>
                <a:spcPts val="474"/>
              </a:lnSpc>
            </a:pPr>
            <a:r>
              <a:rPr sz="477" b="1" spc="-3" dirty="0">
                <a:solidFill>
                  <a:srgbClr val="FFFFFF"/>
                </a:solidFill>
                <a:latin typeface="Helvetica"/>
                <a:cs typeface="Helvetica"/>
              </a:rPr>
              <a:t>95</a:t>
            </a:r>
            <a:endParaRPr sz="477">
              <a:latin typeface="Helvetica"/>
              <a:cs typeface="Helvetica"/>
            </a:endParaRPr>
          </a:p>
        </p:txBody>
      </p:sp>
      <p:sp>
        <p:nvSpPr>
          <p:cNvPr id="7" name="object 7"/>
          <p:cNvSpPr txBox="1"/>
          <p:nvPr/>
        </p:nvSpPr>
        <p:spPr>
          <a:xfrm rot="19380000">
            <a:off x="5309265" y="1592324"/>
            <a:ext cx="215672" cy="219320"/>
          </a:xfrm>
          <a:prstGeom prst="rect">
            <a:avLst/>
          </a:prstGeom>
        </p:spPr>
        <p:txBody>
          <a:bodyPr vert="horz" wrap="square" lIns="0" tIns="1299" rIns="0" bIns="0" rtlCol="0">
            <a:spAutoFit/>
          </a:bodyPr>
          <a:lstStyle/>
          <a:p>
            <a:pPr>
              <a:lnSpc>
                <a:spcPts val="1650"/>
              </a:lnSpc>
              <a:spcBef>
                <a:spcPts val="10"/>
              </a:spcBef>
            </a:pPr>
            <a:r>
              <a:rPr sz="2454" spc="-1400" baseline="1157" dirty="0">
                <a:solidFill>
                  <a:srgbClr val="FF0000"/>
                </a:solidFill>
                <a:latin typeface="Arial"/>
                <a:cs typeface="Arial"/>
              </a:rPr>
              <a:t>§</a:t>
            </a:r>
            <a:r>
              <a:rPr sz="1636" spc="-573" dirty="0">
                <a:solidFill>
                  <a:srgbClr val="0000FF"/>
                </a:solidFill>
                <a:latin typeface="Arial"/>
                <a:cs typeface="Arial"/>
              </a:rPr>
              <a:t>¨</a:t>
            </a:r>
            <a:r>
              <a:rPr sz="1636" spc="-116" dirty="0">
                <a:latin typeface="Arial"/>
                <a:cs typeface="Arial"/>
              </a:rPr>
              <a:t>¦</a:t>
            </a:r>
            <a:endParaRPr sz="1636">
              <a:latin typeface="Arial"/>
              <a:cs typeface="Arial"/>
            </a:endParaRPr>
          </a:p>
        </p:txBody>
      </p:sp>
      <p:sp>
        <p:nvSpPr>
          <p:cNvPr id="8" name="object 8"/>
          <p:cNvSpPr txBox="1"/>
          <p:nvPr/>
        </p:nvSpPr>
        <p:spPr>
          <a:xfrm rot="19380000">
            <a:off x="5427069" y="1651205"/>
            <a:ext cx="90429" cy="64954"/>
          </a:xfrm>
          <a:prstGeom prst="rect">
            <a:avLst/>
          </a:prstGeom>
        </p:spPr>
        <p:txBody>
          <a:bodyPr vert="horz" wrap="square" lIns="0" tIns="0" rIns="0" bIns="0" rtlCol="0">
            <a:spAutoFit/>
          </a:bodyPr>
          <a:lstStyle/>
          <a:p>
            <a:pPr>
              <a:lnSpc>
                <a:spcPts val="474"/>
              </a:lnSpc>
            </a:pPr>
            <a:r>
              <a:rPr sz="477" b="1" spc="-20" dirty="0">
                <a:solidFill>
                  <a:srgbClr val="FFFFFF"/>
                </a:solidFill>
                <a:latin typeface="Helvetica"/>
                <a:cs typeface="Helvetica"/>
              </a:rPr>
              <a:t>9</a:t>
            </a:r>
            <a:r>
              <a:rPr sz="477" b="1" spc="-3" dirty="0">
                <a:solidFill>
                  <a:srgbClr val="FFFFFF"/>
                </a:solidFill>
                <a:latin typeface="Helvetica"/>
                <a:cs typeface="Helvetica"/>
              </a:rPr>
              <a:t>5</a:t>
            </a:r>
            <a:endParaRPr sz="477">
              <a:latin typeface="Helvetica"/>
              <a:cs typeface="Helvetica"/>
            </a:endParaRPr>
          </a:p>
        </p:txBody>
      </p:sp>
      <p:sp>
        <p:nvSpPr>
          <p:cNvPr id="9" name="object 9"/>
          <p:cNvSpPr txBox="1"/>
          <p:nvPr/>
        </p:nvSpPr>
        <p:spPr>
          <a:xfrm rot="21540000">
            <a:off x="4767256" y="4464196"/>
            <a:ext cx="200121" cy="196733"/>
          </a:xfrm>
          <a:prstGeom prst="rect">
            <a:avLst/>
          </a:prstGeom>
        </p:spPr>
        <p:txBody>
          <a:bodyPr vert="horz" wrap="square" lIns="0" tIns="4330" rIns="0" bIns="0" rtlCol="0">
            <a:spAutoFit/>
          </a:bodyPr>
          <a:lstStyle/>
          <a:p>
            <a:pPr>
              <a:lnSpc>
                <a:spcPts val="1480"/>
              </a:lnSpc>
              <a:spcBef>
                <a:spcPts val="34"/>
              </a:spcBef>
            </a:pPr>
            <a:r>
              <a:rPr sz="1466" spc="-845" dirty="0">
                <a:latin typeface="Arial"/>
                <a:cs typeface="Arial"/>
              </a:rPr>
              <a:t>¤</a:t>
            </a:r>
            <a:r>
              <a:rPr sz="2199" spc="-634" baseline="1291" dirty="0">
                <a:solidFill>
                  <a:srgbClr val="FFFFFF"/>
                </a:solidFill>
                <a:latin typeface="Arial"/>
                <a:cs typeface="Arial"/>
              </a:rPr>
              <a:t>£</a:t>
            </a:r>
            <a:endParaRPr sz="2199" baseline="1291">
              <a:latin typeface="Arial"/>
              <a:cs typeface="Arial"/>
            </a:endParaRPr>
          </a:p>
        </p:txBody>
      </p:sp>
      <p:sp>
        <p:nvSpPr>
          <p:cNvPr id="10" name="object 10"/>
          <p:cNvSpPr txBox="1"/>
          <p:nvPr/>
        </p:nvSpPr>
        <p:spPr>
          <a:xfrm rot="21540000">
            <a:off x="4885124" y="4590561"/>
            <a:ext cx="79137" cy="52963"/>
          </a:xfrm>
          <a:prstGeom prst="rect">
            <a:avLst/>
          </a:prstGeom>
        </p:spPr>
        <p:txBody>
          <a:bodyPr vert="horz" wrap="square" lIns="0" tIns="0" rIns="0" bIns="0" rtlCol="0">
            <a:spAutoFit/>
          </a:bodyPr>
          <a:lstStyle/>
          <a:p>
            <a:pPr>
              <a:lnSpc>
                <a:spcPts val="409"/>
              </a:lnSpc>
            </a:pPr>
            <a:r>
              <a:rPr sz="409" b="1" spc="-10" dirty="0">
                <a:latin typeface="Helvetica"/>
                <a:cs typeface="Helvetica"/>
              </a:rPr>
              <a:t>7</a:t>
            </a:r>
            <a:r>
              <a:rPr sz="409" b="1" spc="-3" dirty="0">
                <a:latin typeface="Helvetica"/>
                <a:cs typeface="Helvetica"/>
              </a:rPr>
              <a:t>0</a:t>
            </a:r>
            <a:endParaRPr sz="409">
              <a:latin typeface="Helvetica"/>
              <a:cs typeface="Helvetica"/>
            </a:endParaRPr>
          </a:p>
        </p:txBody>
      </p:sp>
      <p:sp>
        <p:nvSpPr>
          <p:cNvPr id="11" name="object 11"/>
          <p:cNvSpPr txBox="1"/>
          <p:nvPr/>
        </p:nvSpPr>
        <p:spPr>
          <a:xfrm rot="19440000">
            <a:off x="5033440" y="1470258"/>
            <a:ext cx="196916" cy="196733"/>
          </a:xfrm>
          <a:prstGeom prst="rect">
            <a:avLst/>
          </a:prstGeom>
        </p:spPr>
        <p:txBody>
          <a:bodyPr vert="horz" wrap="square" lIns="0" tIns="4330" rIns="0" bIns="0" rtlCol="0">
            <a:spAutoFit/>
          </a:bodyPr>
          <a:lstStyle/>
          <a:p>
            <a:pPr>
              <a:lnSpc>
                <a:spcPts val="1480"/>
              </a:lnSpc>
              <a:spcBef>
                <a:spcPts val="34"/>
              </a:spcBef>
            </a:pPr>
            <a:r>
              <a:rPr sz="1466" spc="-832" dirty="0">
                <a:latin typeface="Arial"/>
                <a:cs typeface="Arial"/>
              </a:rPr>
              <a:t>¤</a:t>
            </a:r>
            <a:r>
              <a:rPr sz="2199" spc="-787" baseline="1291" dirty="0">
                <a:solidFill>
                  <a:srgbClr val="FFFFFF"/>
                </a:solidFill>
                <a:latin typeface="Arial"/>
                <a:cs typeface="Arial"/>
              </a:rPr>
              <a:t>£</a:t>
            </a:r>
            <a:endParaRPr sz="2199" baseline="1291">
              <a:latin typeface="Arial"/>
              <a:cs typeface="Arial"/>
            </a:endParaRPr>
          </a:p>
        </p:txBody>
      </p:sp>
      <p:sp>
        <p:nvSpPr>
          <p:cNvPr id="12" name="object 12"/>
          <p:cNvSpPr txBox="1"/>
          <p:nvPr/>
        </p:nvSpPr>
        <p:spPr>
          <a:xfrm rot="19440000">
            <a:off x="5164351" y="1547683"/>
            <a:ext cx="103436" cy="52963"/>
          </a:xfrm>
          <a:prstGeom prst="rect">
            <a:avLst/>
          </a:prstGeom>
        </p:spPr>
        <p:txBody>
          <a:bodyPr vert="horz" wrap="square" lIns="0" tIns="0" rIns="0" bIns="0" rtlCol="0">
            <a:spAutoFit/>
          </a:bodyPr>
          <a:lstStyle/>
          <a:p>
            <a:pPr>
              <a:lnSpc>
                <a:spcPts val="409"/>
              </a:lnSpc>
            </a:pPr>
            <a:r>
              <a:rPr sz="409" b="1" spc="-17" dirty="0">
                <a:latin typeface="Helvetica"/>
                <a:cs typeface="Helvetica"/>
              </a:rPr>
              <a:t>3</a:t>
            </a:r>
            <a:r>
              <a:rPr sz="409" b="1" spc="7" dirty="0">
                <a:latin typeface="Helvetica"/>
                <a:cs typeface="Helvetica"/>
              </a:rPr>
              <a:t>0</a:t>
            </a:r>
            <a:r>
              <a:rPr sz="409" b="1" spc="-3" dirty="0">
                <a:latin typeface="Helvetica"/>
                <a:cs typeface="Helvetica"/>
              </a:rPr>
              <a:t>1</a:t>
            </a:r>
            <a:endParaRPr sz="409">
              <a:latin typeface="Helvetica"/>
              <a:cs typeface="Helvetica"/>
            </a:endParaRPr>
          </a:p>
        </p:txBody>
      </p:sp>
      <p:sp>
        <p:nvSpPr>
          <p:cNvPr id="13" name="object 13"/>
          <p:cNvSpPr txBox="1"/>
          <p:nvPr/>
        </p:nvSpPr>
        <p:spPr>
          <a:xfrm rot="1080000">
            <a:off x="2529185" y="3284193"/>
            <a:ext cx="189700" cy="194109"/>
          </a:xfrm>
          <a:prstGeom prst="rect">
            <a:avLst/>
          </a:prstGeom>
        </p:spPr>
        <p:txBody>
          <a:bodyPr vert="horz" wrap="square" lIns="0" tIns="1732" rIns="0" bIns="0" rtlCol="0">
            <a:spAutoFit/>
          </a:bodyPr>
          <a:lstStyle/>
          <a:p>
            <a:pPr>
              <a:lnSpc>
                <a:spcPts val="1459"/>
              </a:lnSpc>
              <a:spcBef>
                <a:spcPts val="14"/>
              </a:spcBef>
            </a:pPr>
            <a:r>
              <a:rPr sz="1466" spc="-818" dirty="0">
                <a:latin typeface="Arial"/>
                <a:cs typeface="Arial"/>
              </a:rPr>
              <a:t>¤</a:t>
            </a:r>
            <a:r>
              <a:rPr sz="2199" spc="-905" baseline="1291" dirty="0">
                <a:solidFill>
                  <a:srgbClr val="FFFFFF"/>
                </a:solidFill>
                <a:latin typeface="Arial"/>
                <a:cs typeface="Arial"/>
              </a:rPr>
              <a:t>£</a:t>
            </a:r>
            <a:endParaRPr sz="2199" baseline="1291">
              <a:latin typeface="Arial"/>
              <a:cs typeface="Arial"/>
            </a:endParaRPr>
          </a:p>
        </p:txBody>
      </p:sp>
      <p:sp>
        <p:nvSpPr>
          <p:cNvPr id="14" name="object 14"/>
          <p:cNvSpPr txBox="1"/>
          <p:nvPr/>
        </p:nvSpPr>
        <p:spPr>
          <a:xfrm rot="1080000">
            <a:off x="2629410" y="3370783"/>
            <a:ext cx="113285" cy="52963"/>
          </a:xfrm>
          <a:prstGeom prst="rect">
            <a:avLst/>
          </a:prstGeom>
        </p:spPr>
        <p:txBody>
          <a:bodyPr vert="horz" wrap="square" lIns="0" tIns="0" rIns="0" bIns="0" rtlCol="0">
            <a:spAutoFit/>
          </a:bodyPr>
          <a:lstStyle/>
          <a:p>
            <a:pPr>
              <a:lnSpc>
                <a:spcPts val="409"/>
              </a:lnSpc>
            </a:pPr>
            <a:r>
              <a:rPr sz="409" b="1" spc="-7" dirty="0">
                <a:latin typeface="Helvetica"/>
                <a:cs typeface="Helvetica"/>
              </a:rPr>
              <a:t>A</a:t>
            </a:r>
            <a:r>
              <a:rPr sz="409" b="1" spc="-14" dirty="0">
                <a:latin typeface="Helvetica"/>
                <a:cs typeface="Helvetica"/>
              </a:rPr>
              <a:t>L</a:t>
            </a:r>
            <a:r>
              <a:rPr sz="409" b="1" spc="-3" dirty="0">
                <a:latin typeface="Helvetica"/>
                <a:cs typeface="Helvetica"/>
              </a:rPr>
              <a:t>T</a:t>
            </a:r>
            <a:endParaRPr sz="409">
              <a:latin typeface="Helvetica"/>
              <a:cs typeface="Helvetica"/>
            </a:endParaRPr>
          </a:p>
        </p:txBody>
      </p:sp>
      <p:sp>
        <p:nvSpPr>
          <p:cNvPr id="15" name="object 15"/>
          <p:cNvSpPr txBox="1"/>
          <p:nvPr/>
        </p:nvSpPr>
        <p:spPr>
          <a:xfrm rot="1080000">
            <a:off x="2627099" y="3429568"/>
            <a:ext cx="77847" cy="52963"/>
          </a:xfrm>
          <a:prstGeom prst="rect">
            <a:avLst/>
          </a:prstGeom>
        </p:spPr>
        <p:txBody>
          <a:bodyPr vert="horz" wrap="square" lIns="0" tIns="0" rIns="0" bIns="0" rtlCol="0">
            <a:spAutoFit/>
          </a:bodyPr>
          <a:lstStyle/>
          <a:p>
            <a:pPr>
              <a:lnSpc>
                <a:spcPts val="409"/>
              </a:lnSpc>
            </a:pPr>
            <a:r>
              <a:rPr sz="409" b="1" spc="-10" dirty="0">
                <a:latin typeface="Helvetica"/>
                <a:cs typeface="Helvetica"/>
              </a:rPr>
              <a:t>7</a:t>
            </a:r>
            <a:r>
              <a:rPr sz="409" b="1" spc="-3" dirty="0">
                <a:latin typeface="Helvetica"/>
                <a:cs typeface="Helvetica"/>
              </a:rPr>
              <a:t>0</a:t>
            </a:r>
            <a:endParaRPr sz="409">
              <a:latin typeface="Helvetica"/>
              <a:cs typeface="Helvetica"/>
            </a:endParaRPr>
          </a:p>
        </p:txBody>
      </p:sp>
      <p:sp>
        <p:nvSpPr>
          <p:cNvPr id="16" name="object 16"/>
          <p:cNvSpPr txBox="1"/>
          <p:nvPr/>
        </p:nvSpPr>
        <p:spPr>
          <a:xfrm rot="1200000">
            <a:off x="1723772" y="3717915"/>
            <a:ext cx="189506" cy="193672"/>
          </a:xfrm>
          <a:prstGeom prst="rect">
            <a:avLst/>
          </a:prstGeom>
        </p:spPr>
        <p:txBody>
          <a:bodyPr vert="horz" wrap="square" lIns="0" tIns="1299" rIns="0" bIns="0" rtlCol="0">
            <a:spAutoFit/>
          </a:bodyPr>
          <a:lstStyle/>
          <a:p>
            <a:pPr>
              <a:lnSpc>
                <a:spcPts val="1462"/>
              </a:lnSpc>
              <a:spcBef>
                <a:spcPts val="10"/>
              </a:spcBef>
            </a:pPr>
            <a:r>
              <a:rPr sz="2199" spc="-1237" baseline="1291" dirty="0">
                <a:solidFill>
                  <a:srgbClr val="FFFFFF"/>
                </a:solidFill>
                <a:latin typeface="Arial"/>
                <a:cs typeface="Arial"/>
              </a:rPr>
              <a:t>£</a:t>
            </a:r>
            <a:r>
              <a:rPr sz="1466" spc="-631" dirty="0">
                <a:latin typeface="Arial"/>
                <a:cs typeface="Arial"/>
              </a:rPr>
              <a:t>¤</a:t>
            </a:r>
            <a:endParaRPr sz="1466">
              <a:latin typeface="Arial"/>
              <a:cs typeface="Arial"/>
            </a:endParaRPr>
          </a:p>
        </p:txBody>
      </p:sp>
      <p:sp>
        <p:nvSpPr>
          <p:cNvPr id="17" name="object 17"/>
          <p:cNvSpPr txBox="1"/>
          <p:nvPr/>
        </p:nvSpPr>
        <p:spPr>
          <a:xfrm rot="1200000">
            <a:off x="1821289" y="3808408"/>
            <a:ext cx="122985" cy="52963"/>
          </a:xfrm>
          <a:prstGeom prst="rect">
            <a:avLst/>
          </a:prstGeom>
        </p:spPr>
        <p:txBody>
          <a:bodyPr vert="horz" wrap="square" lIns="0" tIns="0" rIns="0" bIns="0" rtlCol="0">
            <a:spAutoFit/>
          </a:bodyPr>
          <a:lstStyle/>
          <a:p>
            <a:pPr>
              <a:lnSpc>
                <a:spcPts val="409"/>
              </a:lnSpc>
            </a:pPr>
            <a:r>
              <a:rPr sz="409" b="1" spc="-10" dirty="0">
                <a:latin typeface="Helvetica"/>
                <a:cs typeface="Helvetica"/>
              </a:rPr>
              <a:t>B</a:t>
            </a:r>
            <a:r>
              <a:rPr sz="409" b="1" spc="-3" dirty="0">
                <a:latin typeface="Helvetica"/>
                <a:cs typeface="Helvetica"/>
              </a:rPr>
              <a:t>US</a:t>
            </a:r>
            <a:endParaRPr sz="409">
              <a:latin typeface="Helvetica"/>
              <a:cs typeface="Helvetica"/>
            </a:endParaRPr>
          </a:p>
        </p:txBody>
      </p:sp>
      <p:sp>
        <p:nvSpPr>
          <p:cNvPr id="18" name="object 18"/>
          <p:cNvSpPr txBox="1"/>
          <p:nvPr/>
        </p:nvSpPr>
        <p:spPr>
          <a:xfrm rot="1200000">
            <a:off x="1820850" y="3865760"/>
            <a:ext cx="78490" cy="52963"/>
          </a:xfrm>
          <a:prstGeom prst="rect">
            <a:avLst/>
          </a:prstGeom>
        </p:spPr>
        <p:txBody>
          <a:bodyPr vert="horz" wrap="square" lIns="0" tIns="0" rIns="0" bIns="0" rtlCol="0">
            <a:spAutoFit/>
          </a:bodyPr>
          <a:lstStyle/>
          <a:p>
            <a:pPr>
              <a:lnSpc>
                <a:spcPts val="409"/>
              </a:lnSpc>
            </a:pPr>
            <a:r>
              <a:rPr sz="409" b="1" spc="-10" dirty="0">
                <a:latin typeface="Helvetica"/>
                <a:cs typeface="Helvetica"/>
              </a:rPr>
              <a:t>7</a:t>
            </a:r>
            <a:r>
              <a:rPr sz="409" b="1" spc="-3" dirty="0">
                <a:latin typeface="Helvetica"/>
                <a:cs typeface="Helvetica"/>
              </a:rPr>
              <a:t>0</a:t>
            </a:r>
            <a:endParaRPr sz="409">
              <a:latin typeface="Helvetica"/>
              <a:cs typeface="Helvetica"/>
            </a:endParaRPr>
          </a:p>
        </p:txBody>
      </p:sp>
      <p:sp>
        <p:nvSpPr>
          <p:cNvPr id="19" name="object 19"/>
          <p:cNvSpPr txBox="1"/>
          <p:nvPr/>
        </p:nvSpPr>
        <p:spPr>
          <a:xfrm rot="3360000">
            <a:off x="1884761" y="3033698"/>
            <a:ext cx="189766" cy="194109"/>
          </a:xfrm>
          <a:prstGeom prst="rect">
            <a:avLst/>
          </a:prstGeom>
        </p:spPr>
        <p:txBody>
          <a:bodyPr vert="horz" wrap="square" lIns="0" tIns="1732" rIns="0" bIns="0" rtlCol="0">
            <a:spAutoFit/>
          </a:bodyPr>
          <a:lstStyle/>
          <a:p>
            <a:pPr>
              <a:lnSpc>
                <a:spcPts val="1459"/>
              </a:lnSpc>
              <a:spcBef>
                <a:spcPts val="14"/>
              </a:spcBef>
            </a:pPr>
            <a:r>
              <a:rPr sz="1466" spc="-712" dirty="0">
                <a:latin typeface="Arial"/>
                <a:cs typeface="Arial"/>
              </a:rPr>
              <a:t>¤</a:t>
            </a:r>
            <a:r>
              <a:rPr sz="2199" spc="-1068" baseline="1291" dirty="0">
                <a:solidFill>
                  <a:srgbClr val="FFFFFF"/>
                </a:solidFill>
                <a:latin typeface="Arial"/>
                <a:cs typeface="Arial"/>
              </a:rPr>
              <a:t>£</a:t>
            </a:r>
            <a:endParaRPr sz="2199" baseline="1291">
              <a:latin typeface="Arial"/>
              <a:cs typeface="Arial"/>
            </a:endParaRPr>
          </a:p>
        </p:txBody>
      </p:sp>
      <p:sp>
        <p:nvSpPr>
          <p:cNvPr id="20" name="object 20"/>
          <p:cNvSpPr txBox="1"/>
          <p:nvPr/>
        </p:nvSpPr>
        <p:spPr>
          <a:xfrm rot="3360000">
            <a:off x="1960351" y="3157717"/>
            <a:ext cx="121030" cy="52963"/>
          </a:xfrm>
          <a:prstGeom prst="rect">
            <a:avLst/>
          </a:prstGeom>
        </p:spPr>
        <p:txBody>
          <a:bodyPr vert="horz" wrap="square" lIns="0" tIns="0" rIns="0" bIns="0" rtlCol="0">
            <a:spAutoFit/>
          </a:bodyPr>
          <a:lstStyle/>
          <a:p>
            <a:pPr>
              <a:lnSpc>
                <a:spcPts val="409"/>
              </a:lnSpc>
            </a:pPr>
            <a:r>
              <a:rPr sz="409" b="1" spc="-17" dirty="0">
                <a:latin typeface="Helvetica"/>
                <a:cs typeface="Helvetica"/>
              </a:rPr>
              <a:t>B</a:t>
            </a:r>
            <a:r>
              <a:rPr sz="409" b="1" spc="14" dirty="0">
                <a:latin typeface="Helvetica"/>
                <a:cs typeface="Helvetica"/>
              </a:rPr>
              <a:t>Y</a:t>
            </a:r>
            <a:r>
              <a:rPr sz="409" b="1" spc="-3" dirty="0">
                <a:latin typeface="Helvetica"/>
                <a:cs typeface="Helvetica"/>
              </a:rPr>
              <a:t>P</a:t>
            </a:r>
            <a:endParaRPr sz="409">
              <a:latin typeface="Helvetica"/>
              <a:cs typeface="Helvetica"/>
            </a:endParaRPr>
          </a:p>
        </p:txBody>
      </p:sp>
      <p:sp>
        <p:nvSpPr>
          <p:cNvPr id="21" name="object 21"/>
          <p:cNvSpPr txBox="1"/>
          <p:nvPr/>
        </p:nvSpPr>
        <p:spPr>
          <a:xfrm rot="3360000">
            <a:off x="1928633" y="3190741"/>
            <a:ext cx="79462" cy="52963"/>
          </a:xfrm>
          <a:prstGeom prst="rect">
            <a:avLst/>
          </a:prstGeom>
        </p:spPr>
        <p:txBody>
          <a:bodyPr vert="horz" wrap="square" lIns="0" tIns="0" rIns="0" bIns="0" rtlCol="0">
            <a:spAutoFit/>
          </a:bodyPr>
          <a:lstStyle/>
          <a:p>
            <a:pPr>
              <a:lnSpc>
                <a:spcPts val="409"/>
              </a:lnSpc>
            </a:pPr>
            <a:r>
              <a:rPr sz="409" b="1" dirty="0">
                <a:latin typeface="Helvetica"/>
                <a:cs typeface="Helvetica"/>
              </a:rPr>
              <a:t>7</a:t>
            </a:r>
            <a:r>
              <a:rPr sz="409" b="1" spc="-3" dirty="0">
                <a:latin typeface="Helvetica"/>
                <a:cs typeface="Helvetica"/>
              </a:rPr>
              <a:t>0</a:t>
            </a:r>
            <a:endParaRPr sz="409">
              <a:latin typeface="Helvetica"/>
              <a:cs typeface="Helvetica"/>
            </a:endParaRPr>
          </a:p>
        </p:txBody>
      </p:sp>
      <p:sp>
        <p:nvSpPr>
          <p:cNvPr id="22" name="object 22"/>
          <p:cNvSpPr txBox="1"/>
          <p:nvPr/>
        </p:nvSpPr>
        <p:spPr>
          <a:xfrm rot="1680000">
            <a:off x="2747632" y="4024645"/>
            <a:ext cx="199435" cy="196295"/>
          </a:xfrm>
          <a:prstGeom prst="rect">
            <a:avLst/>
          </a:prstGeom>
        </p:spPr>
        <p:txBody>
          <a:bodyPr vert="horz" wrap="square" lIns="0" tIns="3897" rIns="0" bIns="0" rtlCol="0">
            <a:spAutoFit/>
          </a:bodyPr>
          <a:lstStyle/>
          <a:p>
            <a:pPr>
              <a:lnSpc>
                <a:spcPts val="1483"/>
              </a:lnSpc>
              <a:spcBef>
                <a:spcPts val="31"/>
              </a:spcBef>
            </a:pPr>
            <a:r>
              <a:rPr sz="2199" spc="-1258" baseline="1291" dirty="0">
                <a:solidFill>
                  <a:srgbClr val="FFFFFF"/>
                </a:solidFill>
                <a:latin typeface="Arial"/>
                <a:cs typeface="Arial"/>
              </a:rPr>
              <a:t>£</a:t>
            </a:r>
            <a:r>
              <a:rPr sz="1466" spc="-436" dirty="0">
                <a:latin typeface="Arial"/>
                <a:cs typeface="Arial"/>
              </a:rPr>
              <a:t>¤</a:t>
            </a:r>
            <a:endParaRPr sz="1466">
              <a:latin typeface="Arial"/>
              <a:cs typeface="Arial"/>
            </a:endParaRPr>
          </a:p>
        </p:txBody>
      </p:sp>
      <p:sp>
        <p:nvSpPr>
          <p:cNvPr id="23" name="object 23"/>
          <p:cNvSpPr txBox="1"/>
          <p:nvPr/>
        </p:nvSpPr>
        <p:spPr>
          <a:xfrm rot="1680000">
            <a:off x="2827130" y="4172135"/>
            <a:ext cx="78813" cy="52963"/>
          </a:xfrm>
          <a:prstGeom prst="rect">
            <a:avLst/>
          </a:prstGeom>
        </p:spPr>
        <p:txBody>
          <a:bodyPr vert="horz" wrap="square" lIns="0" tIns="0" rIns="0" bIns="0" rtlCol="0">
            <a:spAutoFit/>
          </a:bodyPr>
          <a:lstStyle/>
          <a:p>
            <a:pPr>
              <a:lnSpc>
                <a:spcPts val="409"/>
              </a:lnSpc>
            </a:pPr>
            <a:r>
              <a:rPr sz="409" b="1" spc="-10" dirty="0">
                <a:latin typeface="Helvetica"/>
                <a:cs typeface="Helvetica"/>
              </a:rPr>
              <a:t>7</a:t>
            </a:r>
            <a:r>
              <a:rPr sz="409" b="1" spc="-3" dirty="0">
                <a:latin typeface="Helvetica"/>
                <a:cs typeface="Helvetica"/>
              </a:rPr>
              <a:t>0</a:t>
            </a:r>
            <a:endParaRPr sz="409">
              <a:latin typeface="Helvetica"/>
              <a:cs typeface="Helvetica"/>
            </a:endParaRPr>
          </a:p>
        </p:txBody>
      </p:sp>
      <p:sp>
        <p:nvSpPr>
          <p:cNvPr id="24" name="object 24"/>
          <p:cNvSpPr txBox="1"/>
          <p:nvPr/>
        </p:nvSpPr>
        <p:spPr>
          <a:xfrm rot="1080000">
            <a:off x="2141953" y="3325451"/>
            <a:ext cx="189443" cy="194109"/>
          </a:xfrm>
          <a:prstGeom prst="rect">
            <a:avLst/>
          </a:prstGeom>
        </p:spPr>
        <p:txBody>
          <a:bodyPr vert="horz" wrap="square" lIns="0" tIns="1732" rIns="0" bIns="0" rtlCol="0">
            <a:spAutoFit/>
          </a:bodyPr>
          <a:lstStyle/>
          <a:p>
            <a:pPr>
              <a:lnSpc>
                <a:spcPts val="1459"/>
              </a:lnSpc>
              <a:spcBef>
                <a:spcPts val="14"/>
              </a:spcBef>
            </a:pPr>
            <a:r>
              <a:rPr sz="1466" spc="-818" dirty="0">
                <a:latin typeface="Arial"/>
                <a:cs typeface="Arial"/>
              </a:rPr>
              <a:t>¤</a:t>
            </a:r>
            <a:r>
              <a:rPr sz="2199" spc="-925" baseline="1291" dirty="0">
                <a:solidFill>
                  <a:srgbClr val="FFFFFF"/>
                </a:solidFill>
                <a:latin typeface="Arial"/>
                <a:cs typeface="Arial"/>
              </a:rPr>
              <a:t>£</a:t>
            </a:r>
            <a:endParaRPr sz="2199" baseline="1291">
              <a:latin typeface="Arial"/>
              <a:cs typeface="Arial"/>
            </a:endParaRPr>
          </a:p>
        </p:txBody>
      </p:sp>
      <p:sp>
        <p:nvSpPr>
          <p:cNvPr id="25" name="object 25"/>
          <p:cNvSpPr txBox="1"/>
          <p:nvPr/>
        </p:nvSpPr>
        <p:spPr>
          <a:xfrm rot="1080000">
            <a:off x="2241472" y="3412356"/>
            <a:ext cx="121030" cy="52963"/>
          </a:xfrm>
          <a:prstGeom prst="rect">
            <a:avLst/>
          </a:prstGeom>
        </p:spPr>
        <p:txBody>
          <a:bodyPr vert="horz" wrap="square" lIns="0" tIns="0" rIns="0" bIns="0" rtlCol="0">
            <a:spAutoFit/>
          </a:bodyPr>
          <a:lstStyle/>
          <a:p>
            <a:pPr>
              <a:lnSpc>
                <a:spcPts val="409"/>
              </a:lnSpc>
            </a:pPr>
            <a:r>
              <a:rPr sz="409" b="1" spc="-14" dirty="0">
                <a:latin typeface="Helvetica"/>
                <a:cs typeface="Helvetica"/>
              </a:rPr>
              <a:t>B</a:t>
            </a:r>
            <a:r>
              <a:rPr sz="409" b="1" spc="17" dirty="0">
                <a:latin typeface="Helvetica"/>
                <a:cs typeface="Helvetica"/>
              </a:rPr>
              <a:t>Y</a:t>
            </a:r>
            <a:r>
              <a:rPr sz="409" b="1" spc="-3" dirty="0">
                <a:latin typeface="Helvetica"/>
                <a:cs typeface="Helvetica"/>
              </a:rPr>
              <a:t>P</a:t>
            </a:r>
            <a:endParaRPr sz="409">
              <a:latin typeface="Helvetica"/>
              <a:cs typeface="Helvetica"/>
            </a:endParaRPr>
          </a:p>
        </p:txBody>
      </p:sp>
      <p:sp>
        <p:nvSpPr>
          <p:cNvPr id="26" name="object 26"/>
          <p:cNvSpPr txBox="1"/>
          <p:nvPr/>
        </p:nvSpPr>
        <p:spPr>
          <a:xfrm rot="1080000">
            <a:off x="2242909" y="3471131"/>
            <a:ext cx="79137" cy="52963"/>
          </a:xfrm>
          <a:prstGeom prst="rect">
            <a:avLst/>
          </a:prstGeom>
        </p:spPr>
        <p:txBody>
          <a:bodyPr vert="horz" wrap="square" lIns="0" tIns="0" rIns="0" bIns="0" rtlCol="0">
            <a:spAutoFit/>
          </a:bodyPr>
          <a:lstStyle/>
          <a:p>
            <a:pPr>
              <a:lnSpc>
                <a:spcPts val="409"/>
              </a:lnSpc>
            </a:pPr>
            <a:r>
              <a:rPr sz="409" b="1" spc="3" dirty="0">
                <a:latin typeface="Helvetica"/>
                <a:cs typeface="Helvetica"/>
              </a:rPr>
              <a:t>7</a:t>
            </a:r>
            <a:r>
              <a:rPr sz="409" b="1" spc="-3" dirty="0">
                <a:latin typeface="Helvetica"/>
                <a:cs typeface="Helvetica"/>
              </a:rPr>
              <a:t>0</a:t>
            </a:r>
            <a:endParaRPr sz="409">
              <a:latin typeface="Helvetica"/>
              <a:cs typeface="Helvetica"/>
            </a:endParaRPr>
          </a:p>
        </p:txBody>
      </p:sp>
      <p:sp>
        <p:nvSpPr>
          <p:cNvPr id="27" name="object 27"/>
          <p:cNvSpPr txBox="1"/>
          <p:nvPr/>
        </p:nvSpPr>
        <p:spPr>
          <a:xfrm rot="4560000">
            <a:off x="2080486" y="1059106"/>
            <a:ext cx="210856" cy="205184"/>
          </a:xfrm>
          <a:prstGeom prst="rect">
            <a:avLst/>
          </a:prstGeom>
        </p:spPr>
        <p:txBody>
          <a:bodyPr vert="horz" wrap="square" lIns="0" tIns="0" rIns="0" bIns="0" rtlCol="0">
            <a:spAutoFit/>
          </a:bodyPr>
          <a:lstStyle/>
          <a:p>
            <a:pPr>
              <a:lnSpc>
                <a:spcPts val="1619"/>
              </a:lnSpc>
            </a:pPr>
            <a:r>
              <a:rPr sz="1466" spc="-658" dirty="0">
                <a:solidFill>
                  <a:srgbClr val="FFFFFF"/>
                </a:solidFill>
                <a:latin typeface="Arial"/>
                <a:cs typeface="Arial"/>
              </a:rPr>
              <a:t>e</a:t>
            </a:r>
            <a:r>
              <a:rPr sz="1466" spc="-658" dirty="0">
                <a:latin typeface="Arial"/>
                <a:cs typeface="Arial"/>
              </a:rPr>
              <a:t>o</a:t>
            </a:r>
            <a:endParaRPr sz="1466">
              <a:latin typeface="Arial"/>
              <a:cs typeface="Arial"/>
            </a:endParaRPr>
          </a:p>
        </p:txBody>
      </p:sp>
      <p:sp>
        <p:nvSpPr>
          <p:cNvPr id="28" name="object 28"/>
          <p:cNvSpPr txBox="1"/>
          <p:nvPr/>
        </p:nvSpPr>
        <p:spPr>
          <a:xfrm rot="4560000">
            <a:off x="2129394" y="1188006"/>
            <a:ext cx="102370" cy="67391"/>
          </a:xfrm>
          <a:prstGeom prst="rect">
            <a:avLst/>
          </a:prstGeom>
        </p:spPr>
        <p:txBody>
          <a:bodyPr vert="horz" wrap="square" lIns="0" tIns="0" rIns="0" bIns="0" rtlCol="0">
            <a:spAutoFit/>
          </a:bodyPr>
          <a:lstStyle/>
          <a:p>
            <a:pPr>
              <a:lnSpc>
                <a:spcPts val="542"/>
              </a:lnSpc>
            </a:pPr>
            <a:r>
              <a:rPr sz="545" b="1" spc="-27" dirty="0">
                <a:latin typeface="Helvetica"/>
                <a:cs typeface="Helvetica"/>
              </a:rPr>
              <a:t>9</a:t>
            </a:r>
            <a:r>
              <a:rPr sz="545" b="1" spc="-3" dirty="0">
                <a:latin typeface="Helvetica"/>
                <a:cs typeface="Helvetica"/>
              </a:rPr>
              <a:t>6</a:t>
            </a:r>
            <a:endParaRPr sz="545">
              <a:latin typeface="Helvetica"/>
              <a:cs typeface="Helvetica"/>
            </a:endParaRPr>
          </a:p>
        </p:txBody>
      </p:sp>
      <p:sp>
        <p:nvSpPr>
          <p:cNvPr id="29" name="object 29"/>
          <p:cNvSpPr txBox="1"/>
          <p:nvPr/>
        </p:nvSpPr>
        <p:spPr>
          <a:xfrm rot="16560000">
            <a:off x="2687076" y="1488308"/>
            <a:ext cx="210341" cy="205184"/>
          </a:xfrm>
          <a:prstGeom prst="rect">
            <a:avLst/>
          </a:prstGeom>
        </p:spPr>
        <p:txBody>
          <a:bodyPr vert="horz" wrap="square" lIns="0" tIns="0" rIns="0" bIns="0" rtlCol="0">
            <a:spAutoFit/>
          </a:bodyPr>
          <a:lstStyle/>
          <a:p>
            <a:pPr>
              <a:lnSpc>
                <a:spcPts val="1619"/>
              </a:lnSpc>
            </a:pPr>
            <a:r>
              <a:rPr sz="1466" spc="-651" dirty="0">
                <a:solidFill>
                  <a:srgbClr val="FFFFFF"/>
                </a:solidFill>
                <a:latin typeface="Arial"/>
                <a:cs typeface="Arial"/>
              </a:rPr>
              <a:t>e</a:t>
            </a:r>
            <a:r>
              <a:rPr sz="1466" spc="-651" dirty="0">
                <a:latin typeface="Arial"/>
                <a:cs typeface="Arial"/>
              </a:rPr>
              <a:t>o</a:t>
            </a:r>
            <a:endParaRPr sz="1466">
              <a:latin typeface="Arial"/>
              <a:cs typeface="Arial"/>
            </a:endParaRPr>
          </a:p>
        </p:txBody>
      </p:sp>
      <p:sp>
        <p:nvSpPr>
          <p:cNvPr id="30" name="object 30"/>
          <p:cNvSpPr txBox="1"/>
          <p:nvPr/>
        </p:nvSpPr>
        <p:spPr>
          <a:xfrm rot="16560000">
            <a:off x="2765723" y="1499463"/>
            <a:ext cx="102690" cy="67391"/>
          </a:xfrm>
          <a:prstGeom prst="rect">
            <a:avLst/>
          </a:prstGeom>
        </p:spPr>
        <p:txBody>
          <a:bodyPr vert="horz" wrap="square" lIns="0" tIns="0" rIns="0" bIns="0" rtlCol="0">
            <a:spAutoFit/>
          </a:bodyPr>
          <a:lstStyle/>
          <a:p>
            <a:pPr>
              <a:lnSpc>
                <a:spcPts val="542"/>
              </a:lnSpc>
            </a:pPr>
            <a:r>
              <a:rPr sz="545" b="1" spc="-14" dirty="0">
                <a:latin typeface="Helvetica"/>
                <a:cs typeface="Helvetica"/>
              </a:rPr>
              <a:t>3</a:t>
            </a:r>
            <a:r>
              <a:rPr sz="545" b="1" spc="-3" dirty="0">
                <a:latin typeface="Helvetica"/>
                <a:cs typeface="Helvetica"/>
              </a:rPr>
              <a:t>9</a:t>
            </a:r>
            <a:endParaRPr sz="545">
              <a:latin typeface="Helvetica"/>
              <a:cs typeface="Helvetica"/>
            </a:endParaRPr>
          </a:p>
        </p:txBody>
      </p:sp>
      <p:sp>
        <p:nvSpPr>
          <p:cNvPr id="31" name="object 31"/>
          <p:cNvSpPr txBox="1"/>
          <p:nvPr/>
        </p:nvSpPr>
        <p:spPr>
          <a:xfrm rot="2940000">
            <a:off x="5623375" y="479975"/>
            <a:ext cx="206929" cy="205184"/>
          </a:xfrm>
          <a:prstGeom prst="rect">
            <a:avLst/>
          </a:prstGeom>
        </p:spPr>
        <p:txBody>
          <a:bodyPr vert="horz" wrap="square" lIns="0" tIns="0" rIns="0" bIns="0" rtlCol="0">
            <a:spAutoFit/>
          </a:bodyPr>
          <a:lstStyle/>
          <a:p>
            <a:pPr>
              <a:lnSpc>
                <a:spcPts val="1619"/>
              </a:lnSpc>
            </a:pPr>
            <a:r>
              <a:rPr sz="1466" spc="-740" dirty="0">
                <a:solidFill>
                  <a:srgbClr val="FFFFFF"/>
                </a:solidFill>
                <a:latin typeface="Arial"/>
                <a:cs typeface="Arial"/>
              </a:rPr>
              <a:t>e</a:t>
            </a:r>
            <a:r>
              <a:rPr sz="1466" spc="-740" dirty="0">
                <a:latin typeface="Arial"/>
                <a:cs typeface="Arial"/>
              </a:rPr>
              <a:t>o</a:t>
            </a:r>
            <a:endParaRPr sz="1466">
              <a:latin typeface="Arial"/>
              <a:cs typeface="Arial"/>
            </a:endParaRPr>
          </a:p>
        </p:txBody>
      </p:sp>
      <p:sp>
        <p:nvSpPr>
          <p:cNvPr id="32" name="object 32"/>
          <p:cNvSpPr txBox="1"/>
          <p:nvPr/>
        </p:nvSpPr>
        <p:spPr>
          <a:xfrm rot="2940000">
            <a:off x="5688498" y="611913"/>
            <a:ext cx="134915" cy="67391"/>
          </a:xfrm>
          <a:prstGeom prst="rect">
            <a:avLst/>
          </a:prstGeom>
        </p:spPr>
        <p:txBody>
          <a:bodyPr vert="horz" wrap="square" lIns="0" tIns="0" rIns="0" bIns="0" rtlCol="0">
            <a:spAutoFit/>
          </a:bodyPr>
          <a:lstStyle/>
          <a:p>
            <a:pPr>
              <a:lnSpc>
                <a:spcPts val="542"/>
              </a:lnSpc>
            </a:pPr>
            <a:r>
              <a:rPr sz="545" b="1" spc="-10" dirty="0">
                <a:latin typeface="Helvetica"/>
                <a:cs typeface="Helvetica"/>
              </a:rPr>
              <a:t>22</a:t>
            </a:r>
            <a:r>
              <a:rPr sz="545" b="1" spc="-3" dirty="0">
                <a:latin typeface="Helvetica"/>
                <a:cs typeface="Helvetica"/>
              </a:rPr>
              <a:t>2</a:t>
            </a:r>
            <a:endParaRPr sz="545">
              <a:latin typeface="Helvetica"/>
              <a:cs typeface="Helvetica"/>
            </a:endParaRPr>
          </a:p>
        </p:txBody>
      </p:sp>
      <p:sp>
        <p:nvSpPr>
          <p:cNvPr id="33" name="object 33"/>
          <p:cNvSpPr/>
          <p:nvPr/>
        </p:nvSpPr>
        <p:spPr>
          <a:xfrm>
            <a:off x="1641755" y="444752"/>
            <a:ext cx="4320886" cy="5916757"/>
          </a:xfrm>
          <a:custGeom>
            <a:avLst/>
            <a:gdLst/>
            <a:ahLst/>
            <a:cxnLst/>
            <a:rect l="l" t="t" r="r" b="b"/>
            <a:pathLst>
              <a:path w="6337300" h="8677910">
                <a:moveTo>
                  <a:pt x="0" y="8677627"/>
                </a:moveTo>
                <a:lnTo>
                  <a:pt x="0" y="0"/>
                </a:lnTo>
                <a:lnTo>
                  <a:pt x="6336782" y="0"/>
                </a:lnTo>
                <a:lnTo>
                  <a:pt x="6336782" y="8677627"/>
                </a:lnTo>
                <a:lnTo>
                  <a:pt x="0" y="8677627"/>
                </a:lnTo>
                <a:close/>
              </a:path>
            </a:pathLst>
          </a:custGeom>
          <a:ln w="12160">
            <a:solidFill>
              <a:srgbClr val="000000"/>
            </a:solidFill>
          </a:ln>
        </p:spPr>
        <p:txBody>
          <a:bodyPr wrap="square" lIns="0" tIns="0" rIns="0" bIns="0" rtlCol="0"/>
          <a:lstStyle/>
          <a:p>
            <a:endParaRPr sz="1227"/>
          </a:p>
        </p:txBody>
      </p:sp>
      <p:sp>
        <p:nvSpPr>
          <p:cNvPr id="34" name="object 34"/>
          <p:cNvSpPr txBox="1">
            <a:spLocks noGrp="1"/>
          </p:cNvSpPr>
          <p:nvPr>
            <p:ph type="title"/>
          </p:nvPr>
        </p:nvSpPr>
        <p:spPr>
          <a:xfrm>
            <a:off x="1510484" y="129355"/>
            <a:ext cx="4520045" cy="228250"/>
          </a:xfrm>
          <a:prstGeom prst="rect">
            <a:avLst/>
          </a:prstGeom>
        </p:spPr>
        <p:txBody>
          <a:bodyPr vert="horz" wrap="square" lIns="0" tIns="7793" rIns="0" bIns="0" rtlCol="0" anchor="ctr">
            <a:spAutoFit/>
          </a:bodyPr>
          <a:lstStyle/>
          <a:p>
            <a:pPr marL="8659">
              <a:lnSpc>
                <a:spcPct val="100000"/>
              </a:lnSpc>
              <a:spcBef>
                <a:spcPts val="61"/>
              </a:spcBef>
            </a:pPr>
            <a:r>
              <a:rPr sz="1432" spc="-7" dirty="0">
                <a:latin typeface="Helvetica"/>
                <a:cs typeface="Helvetica"/>
              </a:rPr>
              <a:t>I-6044 </a:t>
            </a:r>
            <a:r>
              <a:rPr sz="1432" spc="-3" dirty="0">
                <a:latin typeface="Helvetica"/>
                <a:cs typeface="Helvetica"/>
              </a:rPr>
              <a:t>- </a:t>
            </a:r>
            <a:r>
              <a:rPr sz="1432" dirty="0">
                <a:latin typeface="Helvetica"/>
                <a:cs typeface="Helvetica"/>
              </a:rPr>
              <a:t>Interstate </a:t>
            </a:r>
            <a:r>
              <a:rPr sz="1432" spc="-3" dirty="0">
                <a:latin typeface="Helvetica"/>
                <a:cs typeface="Helvetica"/>
              </a:rPr>
              <a:t>Maintenance </a:t>
            </a:r>
            <a:r>
              <a:rPr sz="1432" spc="-7" dirty="0">
                <a:latin typeface="Helvetica"/>
                <a:cs typeface="Helvetica"/>
              </a:rPr>
              <a:t>US </a:t>
            </a:r>
            <a:r>
              <a:rPr sz="1432" dirty="0">
                <a:latin typeface="Helvetica"/>
                <a:cs typeface="Helvetica"/>
              </a:rPr>
              <a:t>70 </a:t>
            </a:r>
            <a:r>
              <a:rPr sz="1432" spc="-3" dirty="0">
                <a:latin typeface="Helvetica"/>
                <a:cs typeface="Helvetica"/>
              </a:rPr>
              <a:t>Johnston</a:t>
            </a:r>
            <a:r>
              <a:rPr sz="1432" spc="68" dirty="0">
                <a:latin typeface="Helvetica"/>
                <a:cs typeface="Helvetica"/>
              </a:rPr>
              <a:t> </a:t>
            </a:r>
            <a:r>
              <a:rPr sz="1432" dirty="0">
                <a:latin typeface="Helvetica"/>
                <a:cs typeface="Helvetica"/>
              </a:rPr>
              <a:t>County</a:t>
            </a:r>
            <a:endParaRPr sz="1432">
              <a:latin typeface="Helvetica"/>
              <a:cs typeface="Helvetica"/>
            </a:endParaRPr>
          </a:p>
        </p:txBody>
      </p:sp>
      <p:sp>
        <p:nvSpPr>
          <p:cNvPr id="35" name="object 35"/>
          <p:cNvSpPr txBox="1"/>
          <p:nvPr/>
        </p:nvSpPr>
        <p:spPr>
          <a:xfrm>
            <a:off x="1618551" y="441496"/>
            <a:ext cx="98281" cy="653985"/>
          </a:xfrm>
          <a:prstGeom prst="rect">
            <a:avLst/>
          </a:prstGeom>
        </p:spPr>
        <p:txBody>
          <a:bodyPr vert="horz" wrap="square" lIns="0" tIns="8659" rIns="0" bIns="0" rtlCol="0">
            <a:spAutoFit/>
          </a:bodyPr>
          <a:lstStyle/>
          <a:p>
            <a:pPr marL="8659">
              <a:spcBef>
                <a:spcPts val="68"/>
              </a:spcBef>
            </a:pPr>
            <a:r>
              <a:rPr sz="4193" spc="-1698" dirty="0">
                <a:latin typeface="Arial"/>
                <a:cs typeface="Arial"/>
              </a:rPr>
              <a:t>¥</a:t>
            </a:r>
            <a:endParaRPr sz="4193">
              <a:latin typeface="Arial"/>
              <a:cs typeface="Arial"/>
            </a:endParaRPr>
          </a:p>
        </p:txBody>
      </p:sp>
      <p:sp>
        <p:nvSpPr>
          <p:cNvPr id="36" name="object 36"/>
          <p:cNvSpPr txBox="1"/>
          <p:nvPr/>
        </p:nvSpPr>
        <p:spPr>
          <a:xfrm>
            <a:off x="1637633" y="6240338"/>
            <a:ext cx="4287549" cy="411826"/>
          </a:xfrm>
          <a:prstGeom prst="rect">
            <a:avLst/>
          </a:prstGeom>
        </p:spPr>
        <p:txBody>
          <a:bodyPr vert="horz" wrap="square" lIns="0" tIns="7793" rIns="0" bIns="0" rtlCol="0">
            <a:spAutoFit/>
          </a:bodyPr>
          <a:lstStyle/>
          <a:p>
            <a:pPr marL="2792915">
              <a:spcBef>
                <a:spcPts val="61"/>
              </a:spcBef>
            </a:pPr>
            <a:r>
              <a:rPr sz="545" spc="-7" dirty="0">
                <a:solidFill>
                  <a:srgbClr val="313131"/>
                </a:solidFill>
                <a:latin typeface="Helvetica"/>
                <a:cs typeface="Helvetica"/>
              </a:rPr>
              <a:t>© </a:t>
            </a:r>
            <a:r>
              <a:rPr sz="545" dirty="0">
                <a:solidFill>
                  <a:srgbClr val="313131"/>
                </a:solidFill>
                <a:latin typeface="Helvetica"/>
                <a:cs typeface="Helvetica"/>
              </a:rPr>
              <a:t>OpenStreetMap </a:t>
            </a:r>
            <a:r>
              <a:rPr sz="545" spc="-3" dirty="0">
                <a:solidFill>
                  <a:srgbClr val="313131"/>
                </a:solidFill>
                <a:latin typeface="Helvetica"/>
                <a:cs typeface="Helvetica"/>
              </a:rPr>
              <a:t>(and) contributors,</a:t>
            </a:r>
            <a:r>
              <a:rPr sz="545" dirty="0">
                <a:solidFill>
                  <a:srgbClr val="313131"/>
                </a:solidFill>
                <a:latin typeface="Helvetica"/>
                <a:cs typeface="Helvetica"/>
              </a:rPr>
              <a:t> </a:t>
            </a:r>
            <a:r>
              <a:rPr sz="545" spc="-10" dirty="0">
                <a:solidFill>
                  <a:srgbClr val="313131"/>
                </a:solidFill>
                <a:latin typeface="Helvetica"/>
                <a:cs typeface="Helvetica"/>
              </a:rPr>
              <a:t>CC-BY-SA</a:t>
            </a:r>
            <a:endParaRPr sz="545">
              <a:latin typeface="Helvetica"/>
              <a:cs typeface="Helvetica"/>
            </a:endParaRPr>
          </a:p>
          <a:p>
            <a:pPr>
              <a:spcBef>
                <a:spcPts val="7"/>
              </a:spcBef>
            </a:pPr>
            <a:endParaRPr sz="784">
              <a:latin typeface="Helvetica"/>
              <a:cs typeface="Helvetica"/>
            </a:endParaRPr>
          </a:p>
          <a:p>
            <a:pPr marL="8659">
              <a:spcBef>
                <a:spcPts val="3"/>
              </a:spcBef>
            </a:pPr>
            <a:r>
              <a:rPr sz="648" spc="10" dirty="0">
                <a:latin typeface="Arial"/>
                <a:cs typeface="Arial"/>
              </a:rPr>
              <a:t>Awarded </a:t>
            </a:r>
            <a:r>
              <a:rPr sz="648" spc="7" dirty="0">
                <a:latin typeface="Arial"/>
                <a:cs typeface="Arial"/>
              </a:rPr>
              <a:t>to </a:t>
            </a:r>
            <a:r>
              <a:rPr sz="648" spc="14" dirty="0">
                <a:latin typeface="Arial"/>
                <a:cs typeface="Arial"/>
              </a:rPr>
              <a:t>ST </a:t>
            </a:r>
            <a:r>
              <a:rPr sz="648" spc="10" dirty="0">
                <a:latin typeface="Arial"/>
                <a:cs typeface="Arial"/>
              </a:rPr>
              <a:t>Wooten </a:t>
            </a:r>
            <a:r>
              <a:rPr sz="648" spc="7" dirty="0">
                <a:latin typeface="Arial"/>
                <a:cs typeface="Arial"/>
              </a:rPr>
              <a:t>Corp. for $4.76</a:t>
            </a:r>
            <a:r>
              <a:rPr sz="648" spc="-31" dirty="0">
                <a:latin typeface="Arial"/>
                <a:cs typeface="Arial"/>
              </a:rPr>
              <a:t> </a:t>
            </a:r>
            <a:r>
              <a:rPr sz="648" spc="10" dirty="0">
                <a:latin typeface="Arial"/>
                <a:cs typeface="Arial"/>
              </a:rPr>
              <a:t>M.</a:t>
            </a:r>
            <a:endParaRPr sz="648">
              <a:latin typeface="Arial"/>
              <a:cs typeface="Arial"/>
            </a:endParaRPr>
          </a:p>
          <a:p>
            <a:pPr marL="8659">
              <a:spcBef>
                <a:spcPts val="7"/>
              </a:spcBef>
            </a:pPr>
            <a:r>
              <a:rPr sz="648" spc="7" dirty="0">
                <a:latin typeface="Arial"/>
                <a:cs typeface="Arial"/>
              </a:rPr>
              <a:t>Project </a:t>
            </a:r>
            <a:r>
              <a:rPr sz="648" spc="3" dirty="0">
                <a:latin typeface="Arial"/>
                <a:cs typeface="Arial"/>
              </a:rPr>
              <a:t>is </a:t>
            </a:r>
            <a:r>
              <a:rPr sz="648" spc="10" dirty="0">
                <a:latin typeface="Arial"/>
                <a:cs typeface="Arial"/>
              </a:rPr>
              <a:t>98% complete; Anticipated </a:t>
            </a:r>
            <a:r>
              <a:rPr sz="648" spc="7" dirty="0">
                <a:latin typeface="Arial"/>
                <a:cs typeface="Arial"/>
              </a:rPr>
              <a:t>project completion in July</a:t>
            </a:r>
            <a:r>
              <a:rPr sz="648" spc="-17" dirty="0">
                <a:latin typeface="Arial"/>
                <a:cs typeface="Arial"/>
              </a:rPr>
              <a:t> </a:t>
            </a:r>
            <a:r>
              <a:rPr sz="648" spc="7" dirty="0">
                <a:latin typeface="Arial"/>
                <a:cs typeface="Arial"/>
              </a:rPr>
              <a:t>2020</a:t>
            </a:r>
            <a:endParaRPr sz="648">
              <a:latin typeface="Arial"/>
              <a:cs typeface="Arial"/>
            </a:endParaRPr>
          </a:p>
        </p:txBody>
      </p:sp>
    </p:spTree>
    <p:extLst>
      <p:ext uri="{BB962C8B-B14F-4D97-AF65-F5344CB8AC3E}">
        <p14:creationId xmlns:p14="http://schemas.microsoft.com/office/powerpoint/2010/main" val="34881789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 2020</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93964" y="1616364"/>
            <a:ext cx="8451272" cy="5001904"/>
          </a:xfrm>
        </p:spPr>
        <p:txBody>
          <a:bodyPr>
            <a:normAutofit/>
          </a:bodyPr>
          <a:lstStyle/>
          <a:p>
            <a:pPr marL="0" indent="0">
              <a:buNone/>
            </a:pPr>
            <a:r>
              <a:rPr lang="en-US" sz="2700" b="1" dirty="0">
                <a:latin typeface="Calibri" pitchFamily="34" charset="0"/>
              </a:rPr>
              <a:t>12. Hwy 17/64 Association</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r>
              <a:rPr lang="en-US" sz="2400" dirty="0">
                <a:cs typeface="Cambria"/>
              </a:rPr>
              <a:t>Due to COVID-19, the Highway 17/64 Association met virtually on July 29, 2020. The presentation provided by Marc </a:t>
            </a:r>
            <a:r>
              <a:rPr lang="en-US" sz="2400" dirty="0" err="1">
                <a:cs typeface="Cambria"/>
              </a:rPr>
              <a:t>Finlaysan</a:t>
            </a:r>
            <a:r>
              <a:rPr lang="en-US" sz="2400" dirty="0">
                <a:cs typeface="Cambria"/>
              </a:rPr>
              <a:t> was included in the agenda packet provided via email.</a:t>
            </a:r>
          </a:p>
          <a:p>
            <a:pPr marL="164519" indent="0">
              <a:spcBef>
                <a:spcPts val="89"/>
              </a:spcBef>
              <a:buNone/>
              <a:tabLst>
                <a:tab pos="319945" algn="l"/>
                <a:tab pos="320378" algn="l"/>
              </a:tabLst>
            </a:pPr>
            <a:endParaRPr lang="en-US" sz="2400" dirty="0">
              <a:cs typeface="Cambria"/>
            </a:endParaRPr>
          </a:p>
          <a:p>
            <a:pPr marL="164519" indent="0">
              <a:spcBef>
                <a:spcPts val="89"/>
              </a:spcBef>
              <a:buNone/>
              <a:tabLst>
                <a:tab pos="319945" algn="l"/>
                <a:tab pos="320378" algn="l"/>
              </a:tabLst>
            </a:pPr>
            <a:r>
              <a:rPr lang="en-US" sz="2400" dirty="0">
                <a:cs typeface="Cambria"/>
              </a:rPr>
              <a:t>The next Hwy 17/64 Association next scheduled meeting is scheduled for September 20, 2020. Due to ongoing COVID-19 concerns the meeting will probably be held via </a:t>
            </a:r>
            <a:r>
              <a:rPr lang="en-US" sz="2400" i="1" dirty="0">
                <a:cs typeface="Cambria"/>
              </a:rPr>
              <a:t>Zoom</a:t>
            </a:r>
            <a:r>
              <a:rPr lang="en-US" sz="2400" dirty="0">
                <a:cs typeface="Cambria"/>
              </a:rPr>
              <a:t>. </a:t>
            </a:r>
            <a:endParaRPr lang="en-US" sz="2400" dirty="0">
              <a:solidFill>
                <a:srgbClr val="FF0000"/>
              </a:solidFill>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15154175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 2020</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93964" y="1616364"/>
            <a:ext cx="8451272" cy="5001904"/>
          </a:xfrm>
        </p:spPr>
        <p:txBody>
          <a:bodyPr>
            <a:normAutofit/>
          </a:bodyPr>
          <a:lstStyle/>
          <a:p>
            <a:pPr marL="0" indent="0">
              <a:buNone/>
            </a:pPr>
            <a:r>
              <a:rPr lang="en-US" sz="2700" b="1" dirty="0">
                <a:latin typeface="Calibri" pitchFamily="34" charset="0"/>
              </a:rPr>
              <a:t>13. NCDOT Division 4 Update</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r>
              <a:rPr lang="en-US" sz="3200" spc="-3" dirty="0">
                <a:cs typeface="Cambria"/>
              </a:rPr>
              <a:t>Division 4 Update by:</a:t>
            </a:r>
          </a:p>
          <a:p>
            <a:pPr marL="164519" indent="0">
              <a:spcBef>
                <a:spcPts val="89"/>
              </a:spcBef>
              <a:buNone/>
              <a:tabLst>
                <a:tab pos="319945" algn="l"/>
                <a:tab pos="320378" algn="l"/>
              </a:tabLst>
            </a:pPr>
            <a:endParaRPr lang="en-US" sz="3200" spc="-3" dirty="0">
              <a:cs typeface="Cambria"/>
            </a:endParaRPr>
          </a:p>
          <a:p>
            <a:pPr marL="164519" indent="0">
              <a:spcBef>
                <a:spcPts val="89"/>
              </a:spcBef>
              <a:buNone/>
              <a:tabLst>
                <a:tab pos="319945" algn="l"/>
                <a:tab pos="320378" algn="l"/>
              </a:tabLst>
            </a:pPr>
            <a:r>
              <a:rPr lang="en-US" sz="3200" dirty="0">
                <a:cs typeface="Cambria"/>
              </a:rPr>
              <a:t>Jimmy Eatmon, PE</a:t>
            </a:r>
          </a:p>
          <a:p>
            <a:pPr marL="164519" indent="0">
              <a:spcBef>
                <a:spcPts val="89"/>
              </a:spcBef>
              <a:buNone/>
              <a:tabLst>
                <a:tab pos="319945" algn="l"/>
                <a:tab pos="320378" algn="l"/>
              </a:tabLst>
            </a:pPr>
            <a:r>
              <a:rPr lang="en-US" sz="3200" dirty="0">
                <a:latin typeface="Calibri" pitchFamily="34" charset="0"/>
              </a:rPr>
              <a:t>Division 4 Planning Engineer</a:t>
            </a:r>
          </a:p>
          <a:p>
            <a:pPr marL="164519" indent="0">
              <a:spcBef>
                <a:spcPts val="89"/>
              </a:spcBef>
              <a:buNone/>
              <a:tabLst>
                <a:tab pos="319945" algn="l"/>
                <a:tab pos="320378" algn="l"/>
              </a:tabLst>
            </a:pPr>
            <a:r>
              <a:rPr lang="en-US" sz="3200" dirty="0">
                <a:latin typeface="Calibri" pitchFamily="34" charset="0"/>
              </a:rPr>
              <a:t>252-640-6431</a:t>
            </a:r>
          </a:p>
          <a:p>
            <a:pPr marL="164519" indent="0">
              <a:spcBef>
                <a:spcPts val="89"/>
              </a:spcBef>
              <a:buNone/>
              <a:tabLst>
                <a:tab pos="319945" algn="l"/>
                <a:tab pos="320378" algn="l"/>
              </a:tabLst>
            </a:pPr>
            <a:r>
              <a:rPr lang="en-US" sz="3200" dirty="0" err="1">
                <a:latin typeface="Calibri" pitchFamily="34" charset="0"/>
              </a:rPr>
              <a:t>jeatmon@ncdot.gov</a:t>
            </a:r>
            <a:endParaRPr lang="en-US" sz="32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23591387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 2020</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93964" y="1616364"/>
            <a:ext cx="8451272" cy="5001904"/>
          </a:xfrm>
        </p:spPr>
        <p:txBody>
          <a:bodyPr>
            <a:normAutofit/>
          </a:bodyPr>
          <a:lstStyle/>
          <a:p>
            <a:pPr marL="0" indent="0">
              <a:buNone/>
            </a:pPr>
            <a:r>
              <a:rPr lang="en-US" sz="2700" b="1" dirty="0">
                <a:latin typeface="Calibri" pitchFamily="34" charset="0"/>
              </a:rPr>
              <a:t>14. NCDOT Transportation Planning Division (TPD) Update</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r>
              <a:rPr lang="en-US" sz="3200" spc="-3" dirty="0">
                <a:cs typeface="Cambria"/>
              </a:rPr>
              <a:t>TPD Update by:</a:t>
            </a:r>
          </a:p>
          <a:p>
            <a:pPr marL="164519" indent="0">
              <a:spcBef>
                <a:spcPts val="89"/>
              </a:spcBef>
              <a:buNone/>
              <a:tabLst>
                <a:tab pos="319945" algn="l"/>
                <a:tab pos="320378" algn="l"/>
              </a:tabLst>
            </a:pPr>
            <a:endParaRPr lang="en-US" sz="3200" spc="-3" dirty="0">
              <a:cs typeface="Cambria"/>
            </a:endParaRPr>
          </a:p>
          <a:p>
            <a:pPr marL="164519" indent="0">
              <a:spcBef>
                <a:spcPts val="89"/>
              </a:spcBef>
              <a:buNone/>
              <a:tabLst>
                <a:tab pos="319945" algn="l"/>
                <a:tab pos="320378" algn="l"/>
              </a:tabLst>
            </a:pPr>
            <a:r>
              <a:rPr lang="en-US" sz="3200" dirty="0">
                <a:cs typeface="Cambria"/>
              </a:rPr>
              <a:t>Carlos Moya-</a:t>
            </a:r>
            <a:r>
              <a:rPr lang="en-US" sz="3200" dirty="0" err="1">
                <a:cs typeface="Cambria"/>
              </a:rPr>
              <a:t>Astudillo</a:t>
            </a:r>
            <a:r>
              <a:rPr lang="en-US" sz="3200" dirty="0">
                <a:cs typeface="Cambria"/>
              </a:rPr>
              <a:t>, EI</a:t>
            </a:r>
          </a:p>
          <a:p>
            <a:pPr marL="164519" indent="0">
              <a:spcBef>
                <a:spcPts val="89"/>
              </a:spcBef>
              <a:buNone/>
              <a:tabLst>
                <a:tab pos="319945" algn="l"/>
                <a:tab pos="320378" algn="l"/>
              </a:tabLst>
            </a:pPr>
            <a:r>
              <a:rPr lang="en-US" sz="3200" dirty="0">
                <a:latin typeface="Calibri" pitchFamily="34" charset="0"/>
              </a:rPr>
              <a:t>Planning Engineer, TPD</a:t>
            </a:r>
          </a:p>
          <a:p>
            <a:pPr marL="164519" indent="0">
              <a:spcBef>
                <a:spcPts val="89"/>
              </a:spcBef>
              <a:buNone/>
              <a:tabLst>
                <a:tab pos="319945" algn="l"/>
                <a:tab pos="320378" algn="l"/>
              </a:tabLst>
            </a:pPr>
            <a:r>
              <a:rPr lang="en-US" sz="3200" dirty="0">
                <a:latin typeface="Calibri" pitchFamily="34" charset="0"/>
              </a:rPr>
              <a:t>919-707-0934</a:t>
            </a:r>
          </a:p>
          <a:p>
            <a:pPr marL="164519" indent="0">
              <a:spcBef>
                <a:spcPts val="89"/>
              </a:spcBef>
              <a:buNone/>
              <a:tabLst>
                <a:tab pos="319945" algn="l"/>
                <a:tab pos="320378" algn="l"/>
              </a:tabLst>
            </a:pPr>
            <a:r>
              <a:rPr lang="en-US" sz="3200" dirty="0" err="1">
                <a:latin typeface="Calibri" pitchFamily="34" charset="0"/>
              </a:rPr>
              <a:t>cemoya@ncdot.gov</a:t>
            </a:r>
            <a:endParaRPr lang="en-US" sz="32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15993254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 2020</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93964" y="1616364"/>
            <a:ext cx="8451272" cy="5001904"/>
          </a:xfrm>
        </p:spPr>
        <p:txBody>
          <a:bodyPr>
            <a:normAutofit/>
          </a:bodyPr>
          <a:lstStyle/>
          <a:p>
            <a:pPr marL="0" indent="0">
              <a:buNone/>
            </a:pPr>
            <a:r>
              <a:rPr lang="en-US" sz="2700" b="1" dirty="0">
                <a:latin typeface="Calibri" pitchFamily="34" charset="0"/>
              </a:rPr>
              <a:t>15. Public Comment</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r>
              <a:rPr lang="en-US" sz="3600" spc="-3" dirty="0">
                <a:cs typeface="Cambria"/>
              </a:rPr>
              <a:t>Public Comment </a:t>
            </a:r>
            <a:endParaRPr lang="en-US" sz="36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13065272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 2020</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93964" y="1616364"/>
            <a:ext cx="8451272" cy="5001904"/>
          </a:xfrm>
        </p:spPr>
        <p:txBody>
          <a:bodyPr>
            <a:normAutofit/>
          </a:bodyPr>
          <a:lstStyle/>
          <a:p>
            <a:pPr marL="0" indent="0">
              <a:buNone/>
            </a:pPr>
            <a:r>
              <a:rPr lang="en-US" sz="2700" b="1" dirty="0">
                <a:latin typeface="Calibri" pitchFamily="34" charset="0"/>
              </a:rPr>
              <a:t>16. TCC Member Comments</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r>
              <a:rPr lang="en-US" sz="3200" spc="-3" dirty="0">
                <a:cs typeface="Cambria"/>
              </a:rPr>
              <a:t>Are there any members whose TAC member does not have access to a Zoom virtual meeting?</a:t>
            </a:r>
          </a:p>
          <a:p>
            <a:pPr marL="164519" indent="0">
              <a:spcBef>
                <a:spcPts val="89"/>
              </a:spcBef>
              <a:buNone/>
              <a:tabLst>
                <a:tab pos="319945" algn="l"/>
                <a:tab pos="320378" algn="l"/>
              </a:tabLst>
            </a:pPr>
            <a:endParaRPr lang="en-US" sz="3200" spc="-3" dirty="0">
              <a:cs typeface="Cambria"/>
            </a:endParaRPr>
          </a:p>
          <a:p>
            <a:pPr marL="164519" indent="0">
              <a:spcBef>
                <a:spcPts val="89"/>
              </a:spcBef>
              <a:buNone/>
              <a:tabLst>
                <a:tab pos="319945" algn="l"/>
                <a:tab pos="320378" algn="l"/>
              </a:tabLst>
            </a:pPr>
            <a:endParaRPr lang="en-US" sz="3200" spc="-3" dirty="0">
              <a:cs typeface="Cambria"/>
            </a:endParaRPr>
          </a:p>
          <a:p>
            <a:pPr marL="164519" indent="0">
              <a:spcBef>
                <a:spcPts val="89"/>
              </a:spcBef>
              <a:buNone/>
              <a:tabLst>
                <a:tab pos="319945" algn="l"/>
                <a:tab pos="320378" algn="l"/>
              </a:tabLst>
            </a:pPr>
            <a:r>
              <a:rPr lang="en-US" sz="3200" spc="-3" dirty="0">
                <a:cs typeface="Cambria"/>
              </a:rPr>
              <a:t>Any additional TCC Member Comments…………</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2897762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 2020</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93964" y="1616364"/>
            <a:ext cx="8451272" cy="5001904"/>
          </a:xfrm>
        </p:spPr>
        <p:txBody>
          <a:bodyPr>
            <a:normAutofit/>
          </a:bodyPr>
          <a:lstStyle/>
          <a:p>
            <a:pPr marL="0" indent="0">
              <a:buNone/>
            </a:pPr>
            <a:r>
              <a:rPr lang="en-US" sz="2700" b="1" dirty="0">
                <a:latin typeface="Calibri" pitchFamily="34" charset="0"/>
              </a:rPr>
              <a:t>17. Dates for future meetings</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r>
              <a:rPr lang="en-US" sz="3200" spc="-3" dirty="0">
                <a:cs typeface="Cambria"/>
              </a:rPr>
              <a:t>Future TCC Meeting Dates:</a:t>
            </a:r>
          </a:p>
          <a:p>
            <a:pPr marL="164519" indent="0">
              <a:spcBef>
                <a:spcPts val="89"/>
              </a:spcBef>
              <a:buNone/>
              <a:tabLst>
                <a:tab pos="319945" algn="l"/>
                <a:tab pos="320378" algn="l"/>
              </a:tabLst>
            </a:pPr>
            <a:endParaRPr lang="en-US" sz="3200" spc="-3" dirty="0">
              <a:cs typeface="Cambria"/>
            </a:endParaRPr>
          </a:p>
          <a:p>
            <a:pPr marL="450269" indent="-285750">
              <a:spcBef>
                <a:spcPts val="89"/>
              </a:spcBef>
              <a:tabLst>
                <a:tab pos="319945" algn="l"/>
                <a:tab pos="320378" algn="l"/>
              </a:tabLst>
            </a:pPr>
            <a:r>
              <a:rPr lang="en-US" sz="3200" spc="-3" dirty="0">
                <a:cs typeface="Cambria"/>
              </a:rPr>
              <a:t>November 3, 2020</a:t>
            </a:r>
          </a:p>
          <a:p>
            <a:pPr marL="450269" indent="-285750">
              <a:spcBef>
                <a:spcPts val="89"/>
              </a:spcBef>
              <a:tabLst>
                <a:tab pos="319945" algn="l"/>
                <a:tab pos="320378" algn="l"/>
              </a:tabLst>
            </a:pPr>
            <a:r>
              <a:rPr lang="en-US" sz="3200" spc="-3" dirty="0">
                <a:cs typeface="Cambria"/>
              </a:rPr>
              <a:t>January 5, 2021</a:t>
            </a:r>
          </a:p>
          <a:p>
            <a:pPr marL="450269" indent="-285750">
              <a:spcBef>
                <a:spcPts val="89"/>
              </a:spcBef>
              <a:tabLst>
                <a:tab pos="319945" algn="l"/>
                <a:tab pos="320378" algn="l"/>
              </a:tabLst>
            </a:pPr>
            <a:r>
              <a:rPr lang="en-US" sz="3200" spc="-3" dirty="0">
                <a:cs typeface="Cambria"/>
              </a:rPr>
              <a:t>March 2, 2021</a:t>
            </a:r>
          </a:p>
          <a:p>
            <a:pPr marL="450269" indent="-285750">
              <a:spcBef>
                <a:spcPts val="89"/>
              </a:spcBef>
              <a:tabLst>
                <a:tab pos="319945" algn="l"/>
                <a:tab pos="320378" algn="l"/>
              </a:tabLst>
            </a:pPr>
            <a:r>
              <a:rPr lang="en-US" sz="3200" spc="-3" dirty="0">
                <a:cs typeface="Cambria"/>
              </a:rPr>
              <a:t>May 4, 2021</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42089547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 2020</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93964" y="1616364"/>
            <a:ext cx="8451272" cy="5001904"/>
          </a:xfrm>
        </p:spPr>
        <p:txBody>
          <a:bodyPr>
            <a:normAutofit/>
          </a:bodyPr>
          <a:lstStyle/>
          <a:p>
            <a:pPr marL="0" indent="0">
              <a:buNone/>
            </a:pPr>
            <a:r>
              <a:rPr lang="en-US" sz="2700" b="1" dirty="0">
                <a:latin typeface="Calibri" pitchFamily="34" charset="0"/>
              </a:rPr>
              <a:t>Need a motion and a second for:</a:t>
            </a:r>
          </a:p>
          <a:p>
            <a:pPr marL="0" indent="0">
              <a:buNone/>
            </a:pPr>
            <a:endParaRPr lang="en-US" sz="2700" b="1" dirty="0">
              <a:latin typeface="Calibri" pitchFamily="34" charset="0"/>
            </a:endParaRPr>
          </a:p>
          <a:p>
            <a:pPr marL="0" indent="0" algn="ctr">
              <a:buNone/>
            </a:pPr>
            <a:r>
              <a:rPr lang="en-US" sz="4000" b="1" dirty="0">
                <a:latin typeface="Calibri" pitchFamily="34" charset="0"/>
              </a:rPr>
              <a:t>ADJOURNMENT</a:t>
            </a:r>
          </a:p>
          <a:p>
            <a:pPr marL="0" indent="0" algn="ctr">
              <a:buNone/>
            </a:pPr>
            <a:r>
              <a:rPr lang="en-US" sz="4000" b="1" dirty="0">
                <a:latin typeface="Calibri" pitchFamily="34" charset="0"/>
              </a:rPr>
              <a:t>and</a:t>
            </a:r>
            <a:br>
              <a:rPr lang="en-US" sz="4000" b="1" dirty="0">
                <a:latin typeface="Calibri" pitchFamily="34" charset="0"/>
              </a:rPr>
            </a:br>
            <a:r>
              <a:rPr lang="en-US" sz="4000" b="1" dirty="0">
                <a:latin typeface="Calibri" pitchFamily="34" charset="0"/>
              </a:rPr>
              <a:t>Roll Call</a:t>
            </a: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lgn="ctr">
              <a:spcBef>
                <a:spcPts val="89"/>
              </a:spcBef>
              <a:buNone/>
              <a:tabLst>
                <a:tab pos="319945" algn="l"/>
                <a:tab pos="320378" algn="l"/>
              </a:tabLst>
            </a:pPr>
            <a:r>
              <a:rPr lang="en-US" sz="3600" spc="-3" dirty="0">
                <a:cs typeface="Cambria"/>
              </a:rPr>
              <a:t>Next meeting: November 3, 2020 </a:t>
            </a:r>
            <a:endParaRPr lang="en-US" sz="36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196725128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7085</TotalTime>
  <Words>6669</Words>
  <Application>Microsoft Macintosh PowerPoint</Application>
  <PresentationFormat>On-screen Show (4:3)</PresentationFormat>
  <Paragraphs>1486</Paragraphs>
  <Slides>54</Slides>
  <Notes>25</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54</vt:i4>
      </vt:variant>
    </vt:vector>
  </HeadingPairs>
  <TitlesOfParts>
    <vt:vector size="67" baseType="lpstr">
      <vt:lpstr>Arial</vt:lpstr>
      <vt:lpstr>Arial Narrow</vt:lpstr>
      <vt:lpstr>ArialNarrow-BoldItalic</vt:lpstr>
      <vt:lpstr>Calibri</vt:lpstr>
      <vt:lpstr>Calibri Light</vt:lpstr>
      <vt:lpstr>Cambria</vt:lpstr>
      <vt:lpstr>Courier New</vt:lpstr>
      <vt:lpstr>Georgia</vt:lpstr>
      <vt:lpstr>Helvetica</vt:lpstr>
      <vt:lpstr>Times New Roman</vt:lpstr>
      <vt:lpstr>Tw Cen MT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COVID-19 Travel Trends in NC</vt:lpstr>
      <vt:lpstr>Tracking Trends</vt:lpstr>
      <vt:lpstr>Key Dates</vt:lpstr>
      <vt:lpstr>Volume Trend – Weekly Change</vt:lpstr>
      <vt:lpstr>Volume Trend – Day of Week</vt:lpstr>
      <vt:lpstr>Volume Trend – Type of Route</vt:lpstr>
      <vt:lpstr>Travel Trend – Based on VMT</vt:lpstr>
      <vt:lpstr>Travel Trend – Monthly</vt:lpstr>
      <vt:lpstr>Travel Trend Contacts</vt:lpstr>
      <vt:lpstr>PowerPoint Presentation</vt:lpstr>
      <vt:lpstr>PowerPoint Presentation</vt:lpstr>
      <vt:lpstr>PowerPoint Presentation</vt:lpstr>
      <vt:lpstr>PowerPoint Presentation</vt:lpstr>
      <vt:lpstr>PowerPoint Presentation</vt:lpstr>
      <vt:lpstr>Summary: Three Findings</vt:lpstr>
      <vt:lpstr>Summary: Three Recommendations</vt:lpstr>
      <vt:lpstr>PowerPoint Presentation</vt:lpstr>
      <vt:lpstr>PowerPoint Presentation</vt:lpstr>
      <vt:lpstr>PowerPoint Presentation</vt:lpstr>
      <vt:lpstr>TIP: W-5600   US 70 Johnston   County</vt:lpstr>
      <vt:lpstr>PowerPoint Presentation</vt:lpstr>
      <vt:lpstr>TIP: R-5829   US 70 Wayne - Johnston Counties</vt:lpstr>
      <vt:lpstr>PowerPoint Presentation</vt:lpstr>
      <vt:lpstr>FS-1604A - US 70 Johnston County</vt:lpstr>
      <vt:lpstr>I-6044 - Interstate Maintenance US 70 Johnston County</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Salmons</dc:creator>
  <cp:lastModifiedBy>James Salmons</cp:lastModifiedBy>
  <cp:revision>38</cp:revision>
  <dcterms:created xsi:type="dcterms:W3CDTF">2020-08-11T13:09:10Z</dcterms:created>
  <dcterms:modified xsi:type="dcterms:W3CDTF">2020-08-17T11:41:39Z</dcterms:modified>
</cp:coreProperties>
</file>